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88995-4EC7-473B-9EC2-A0B357524A3A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054BC-0E0D-40A1-A437-954F72DDF8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73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76B1-5D3E-4FA3-B6F2-CA1DBFF0DDCA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B06C-9703-48D4-8407-6761572C01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6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76B1-5D3E-4FA3-B6F2-CA1DBFF0DDCA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B06C-9703-48D4-8407-6761572C01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76B1-5D3E-4FA3-B6F2-CA1DBFF0DDCA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B06C-9703-48D4-8407-6761572C01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377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4" y="0"/>
            <a:ext cx="172297" cy="697277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053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76B1-5D3E-4FA3-B6F2-CA1DBFF0DDCA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B06C-9703-48D4-8407-6761572C01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68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76B1-5D3E-4FA3-B6F2-CA1DBFF0DDCA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B06C-9703-48D4-8407-6761572C01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4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76B1-5D3E-4FA3-B6F2-CA1DBFF0DDCA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B06C-9703-48D4-8407-6761572C01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4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76B1-5D3E-4FA3-B6F2-CA1DBFF0DDCA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B06C-9703-48D4-8407-6761572C01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76B1-5D3E-4FA3-B6F2-CA1DBFF0DDCA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B06C-9703-48D4-8407-6761572C01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1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76B1-5D3E-4FA3-B6F2-CA1DBFF0DDCA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B06C-9703-48D4-8407-6761572C01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6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76B1-5D3E-4FA3-B6F2-CA1DBFF0DDCA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B06C-9703-48D4-8407-6761572C01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9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76B1-5D3E-4FA3-B6F2-CA1DBFF0DDCA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B06C-9703-48D4-8407-6761572C01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15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176B1-5D3E-4FA3-B6F2-CA1DBFF0DDCA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2B06C-9703-48D4-8407-6761572C01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35360" y="22508"/>
            <a:ext cx="3480387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110000"/>
              </a:lnSpc>
            </a:pPr>
            <a:r>
              <a:rPr lang="en-US" altLang="ko-KR" sz="2933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4-1-1. IT</a:t>
            </a:r>
            <a:r>
              <a:rPr lang="ko-KR" altLang="en-US" sz="2933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관련 통제</a:t>
            </a:r>
            <a:r>
              <a:rPr lang="en-US" altLang="ko-KR" sz="2000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- A. </a:t>
            </a:r>
            <a:r>
              <a:rPr lang="ko-KR" altLang="en-US" sz="2000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프로그램 개발</a:t>
            </a:r>
            <a:endParaRPr lang="en-US" altLang="ko-KR" sz="2000" dirty="0">
              <a:solidFill>
                <a:srgbClr val="993366"/>
              </a:solidFill>
              <a:cs typeface="Arial" charset="0"/>
            </a:endParaRP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8400256" y="102646"/>
            <a:ext cx="3480387" cy="5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>
              <a:lnSpc>
                <a:spcPct val="110000"/>
              </a:lnSpc>
            </a:pPr>
            <a:r>
              <a:rPr lang="en-US" altLang="ko-KR" sz="1867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IT</a:t>
            </a:r>
            <a:r>
              <a:rPr lang="ko-KR" altLang="en-US" sz="1867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파트</a:t>
            </a:r>
            <a:endParaRPr lang="en-US" altLang="ko-KR" sz="133" dirty="0">
              <a:solidFill>
                <a:srgbClr val="993366"/>
              </a:solidFill>
              <a:cs typeface="Arial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349488"/>
              </p:ext>
            </p:extLst>
          </p:nvPr>
        </p:nvGraphicFramePr>
        <p:xfrm>
          <a:off x="374904" y="761348"/>
          <a:ext cx="11505738" cy="5470585"/>
        </p:xfrm>
        <a:graphic>
          <a:graphicData uri="http://schemas.openxmlformats.org/drawingml/2006/table">
            <a:tbl>
              <a:tblPr/>
              <a:tblGrid>
                <a:gridCol w="519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6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390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02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708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84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643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253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통제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통제명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내용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등급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TO-BE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개선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개선완료예정일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관련자료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거래처 필수정보 등록 관리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AX-System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거래처 등록 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입력정보가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미입력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되어도 등록이 가능하다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따라서 거래처에 대한 필수 정보가 누락될 가능성이 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개발 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2021-09-30</a:t>
                      </a:r>
                      <a:b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2021-08-03)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생산실적 처리 관리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생산완료시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생산기획파트에서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AX-System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간에 자동으로 인터페이스 되지 않아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수기로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AX-System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생산실적 처리를 하고 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따라서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시스템상 생산이 완료 되어 영업파트에서는 출고처리 및 마감처리를 진행하였으나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AX-System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 생산실적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미반영으로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재무관리파트에서 월말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결산시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오류가 발생한다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vs MES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 기능 개선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당일출하내역관리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자재파트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담당자는 각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정산파트의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당일 출하 요청 내역을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그룹웨어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[ESS]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검토 및 승인하여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당일 출하 처리를 하고 있으며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당일출하내역에 대하여 각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정산파트에서 별도로 요청을 하고 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리포트 개발 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939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주기적 자산 실사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자산실사에 대한 구체적인 규정이 없으며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회사 보유 고정자산에 대한 주기적인 자산실사가 이뤄지고 있지 않다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자산관리 바코드 관리 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  <a:p>
                      <a:pPr algn="ctr" fontAlgn="t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타임시트 관리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연구소 담당자가 연구원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수기로 취합하여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[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프로젝트 참여현황표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사본을 재무관리파트로 전달한다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자료를 근거로 인건비를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프로젝트별로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배부를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인건비의 배부가 엑셀 수기파일로 관리되기 때문에 시스템 개선이 필요하다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TimeSheet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입력시스템 개발 필요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(SWP)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향후 관리프로젝트를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입력하고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TimeSheet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 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  <a:p>
                      <a:pPr algn="ctr" fontAlgn="t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 변경 내역의 주기적인 모니터링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가격결정합의서를 통해 문서화하여 단가 변경 사유 및 합의 내역을 보관하고 있으나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현실적으로는 특별주문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도면 변경 등으로 합의 가격과 상이하게 변경 되어야 하는 사유가 존재함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선합의가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현실적으로 불가능하다면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후발적으로라도 가격 변경 사유와 타당성에 대한 상위권자의 승인 및 협력업체와의 합의를 문서화할 필요성이 존재함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단가변경에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대한 보고서 개발 필요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향후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고도화 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 변경은 그룹웨어 승인 후에만 변경되도록 세팅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b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설계완료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2021.07.30)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</a:p>
                    <a:p>
                      <a:pPr algn="ctr" fontAlgn="t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127773" y="193530"/>
            <a:ext cx="4062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보고서 및 기능 추가 개발 </a:t>
            </a:r>
            <a:r>
              <a:rPr lang="en-US" altLang="ko-KR" dirty="0" smtClean="0"/>
              <a:t>: 21</a:t>
            </a:r>
            <a:r>
              <a:rPr lang="ko-KR" altLang="en-US" dirty="0" smtClean="0"/>
              <a:t>개 항목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1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35360" y="22508"/>
            <a:ext cx="3480387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110000"/>
              </a:lnSpc>
            </a:pPr>
            <a:r>
              <a:rPr lang="en-US" altLang="ko-KR" sz="2933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4-4-1. IT</a:t>
            </a:r>
            <a:r>
              <a:rPr lang="ko-KR" altLang="en-US" sz="2933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관련 통제</a:t>
            </a:r>
            <a:r>
              <a:rPr lang="en-US" altLang="ko-KR" sz="2000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- D. </a:t>
            </a:r>
            <a:r>
              <a:rPr lang="ko-KR" altLang="en-US" sz="2000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기타</a:t>
            </a:r>
            <a:endParaRPr lang="en-US" altLang="ko-KR" sz="2000" dirty="0">
              <a:solidFill>
                <a:srgbClr val="993366"/>
              </a:solidFill>
              <a:cs typeface="Arial" charset="0"/>
            </a:endParaRP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8400256" y="102646"/>
            <a:ext cx="3480387" cy="5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>
              <a:lnSpc>
                <a:spcPct val="110000"/>
              </a:lnSpc>
            </a:pPr>
            <a:r>
              <a:rPr lang="en-US" altLang="ko-KR" sz="1867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IT</a:t>
            </a:r>
            <a:r>
              <a:rPr lang="ko-KR" altLang="en-US" sz="1867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파트</a:t>
            </a:r>
            <a:endParaRPr lang="en-US" altLang="ko-KR" sz="133" dirty="0">
              <a:solidFill>
                <a:srgbClr val="993366"/>
              </a:solidFill>
              <a:cs typeface="Arial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038488"/>
              </p:ext>
            </p:extLst>
          </p:nvPr>
        </p:nvGraphicFramePr>
        <p:xfrm>
          <a:off x="374904" y="761348"/>
          <a:ext cx="11505738" cy="4090517"/>
        </p:xfrm>
        <a:graphic>
          <a:graphicData uri="http://schemas.openxmlformats.org/drawingml/2006/table">
            <a:tbl>
              <a:tblPr/>
              <a:tblGrid>
                <a:gridCol w="519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6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390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02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708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84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643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007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통제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통제명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내용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등급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TO-BE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개선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개선완료예정일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관련자료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18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여신관리 규정관리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여신한도 및 여신제공 관리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여신의 재검토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삼성전자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BOE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대기업을 주 거래처로 하기 때문에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거래처여신 관리에 대한 필요성이 떨어지나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소규모 또는 신규거래처가 발생할 여지뿐만 아니라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거래처 여신관리에 대한 프로세스가 존재해야 할 필요성은 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고도화 시에 진행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2022-12-31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18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채권관리 및 반제 검토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자금팀에서 입금내역을 관리하며 동시에 채권반제처리 업무를 진행하고 있어 업무분장의 필요성이 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고도화 시에 진행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2022-12-31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18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지연채권 관리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사업팀 담당자는 미회수채권에 대하여 사유 및 수금계획을 취합하여 사업팀 임원 및 파트장에게 검토 및 승인 절차를 추가할 필요가 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고도화 시에 보고서 개발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2022-12-31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625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건설중인자산 완료여부에 대한 주기적 모니터링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건설중인자산 완료여부에 대한 검토가 이뤄지고 있으나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업무에 대한 구체화가 필요하다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고도화 시에 진행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2022-12-31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318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제품별 발주 계획서 승인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발주 계획을 엑셀 파일로 계산하여 해당 계획에 의해 수립된 발주 계획이 즉각적으로 사용되고 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수식이 인적 오류로 잘못 계산될 위험이 상존하므로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이에 대한 상위권자의 추가적인 검토가 필수적으로 필요하다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고도화 시에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발주계획서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2022-12-31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127773" y="193530"/>
            <a:ext cx="3321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ERP </a:t>
            </a:r>
            <a:r>
              <a:rPr lang="ko-KR" altLang="en-US" dirty="0"/>
              <a:t>고도화 시 반영 </a:t>
            </a:r>
            <a:r>
              <a:rPr lang="en-US" altLang="ko-KR" dirty="0"/>
              <a:t>: 5</a:t>
            </a:r>
            <a:r>
              <a:rPr lang="ko-KR" altLang="en-US" dirty="0"/>
              <a:t>개 항목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08442"/>
              </p:ext>
            </p:extLst>
          </p:nvPr>
        </p:nvGraphicFramePr>
        <p:xfrm>
          <a:off x="2321264" y="5152824"/>
          <a:ext cx="4351912" cy="1316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51912">
                  <a:extLst>
                    <a:ext uri="{9D8B030D-6E8A-4147-A177-3AD203B41FA5}">
                      <a16:colId xmlns="" xmlns:a16="http://schemas.microsoft.com/office/drawing/2014/main" val="2268900285"/>
                    </a:ext>
                  </a:extLst>
                </a:gridCol>
              </a:tblGrid>
              <a:tr h="2632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전체 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118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개 항목 중 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IT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시스템과 연결된 항목 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: 58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개 항목 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(49%)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498636"/>
                  </a:ext>
                </a:extLst>
              </a:tr>
              <a:tr h="26321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   A.</a:t>
                      </a:r>
                      <a:r>
                        <a:rPr lang="en-US" altLang="ko-KR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보고서 및 기능 추가 개발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: 21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개 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282910164"/>
                  </a:ext>
                </a:extLst>
              </a:tr>
              <a:tr h="26321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   B.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사용자 </a:t>
                      </a:r>
                      <a:r>
                        <a:rPr lang="ko-KR" altLang="en-US" sz="1100" u="none" strike="noStrike" dirty="0">
                          <a:effectLst/>
                        </a:rPr>
                        <a:t>권한 재설정 </a:t>
                      </a:r>
                      <a:r>
                        <a:rPr lang="en-US" altLang="ko-KR" sz="1100" u="none" strike="noStrike" dirty="0">
                          <a:effectLst/>
                        </a:rPr>
                        <a:t>: 12</a:t>
                      </a:r>
                      <a:r>
                        <a:rPr lang="ko-KR" altLang="en-US" sz="1100" u="none" strike="noStrike" dirty="0">
                          <a:effectLst/>
                        </a:rPr>
                        <a:t>개 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216265685"/>
                  </a:ext>
                </a:extLst>
              </a:tr>
              <a:tr h="26321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   C. IT</a:t>
                      </a:r>
                      <a:r>
                        <a:rPr lang="ko-KR" altLang="en-US" sz="1100" u="none" strike="noStrike" dirty="0">
                          <a:effectLst/>
                        </a:rPr>
                        <a:t>정책및절차 개정 </a:t>
                      </a:r>
                      <a:r>
                        <a:rPr lang="en-US" altLang="ko-KR" sz="1100" u="none" strike="noStrike" dirty="0">
                          <a:effectLst/>
                        </a:rPr>
                        <a:t>: 18</a:t>
                      </a:r>
                      <a:r>
                        <a:rPr lang="ko-KR" altLang="en-US" sz="1100" u="none" strike="noStrike" dirty="0">
                          <a:effectLst/>
                        </a:rPr>
                        <a:t>개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783307230"/>
                  </a:ext>
                </a:extLst>
              </a:tr>
              <a:tr h="26321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   D. ERP </a:t>
                      </a:r>
                      <a:r>
                        <a:rPr lang="ko-KR" altLang="en-US" sz="1100" u="none" strike="noStrike" dirty="0">
                          <a:effectLst/>
                        </a:rPr>
                        <a:t>고도화 시 반영 </a:t>
                      </a:r>
                      <a:r>
                        <a:rPr lang="en-US" altLang="ko-KR" sz="1100" u="none" strike="noStrike" dirty="0">
                          <a:effectLst/>
                        </a:rPr>
                        <a:t>: 5</a:t>
                      </a:r>
                      <a:r>
                        <a:rPr lang="ko-KR" altLang="en-US" sz="1100" u="none" strike="noStrike" dirty="0">
                          <a:effectLst/>
                        </a:rPr>
                        <a:t>개 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90394735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5315" y="5487693"/>
            <a:ext cx="142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IT</a:t>
            </a:r>
            <a:r>
              <a:rPr lang="ko-KR" altLang="en-US" dirty="0" smtClean="0"/>
              <a:t>관련 통제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0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8400256" y="102646"/>
            <a:ext cx="3480387" cy="5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>
              <a:lnSpc>
                <a:spcPct val="110000"/>
              </a:lnSpc>
            </a:pPr>
            <a:r>
              <a:rPr lang="en-US" altLang="ko-KR" sz="1867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IT</a:t>
            </a:r>
            <a:r>
              <a:rPr lang="ko-KR" altLang="en-US" sz="1867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파트</a:t>
            </a:r>
            <a:endParaRPr lang="en-US" altLang="ko-KR" sz="133" dirty="0">
              <a:solidFill>
                <a:srgbClr val="993366"/>
              </a:solidFill>
              <a:cs typeface="Arial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167227"/>
              </p:ext>
            </p:extLst>
          </p:nvPr>
        </p:nvGraphicFramePr>
        <p:xfrm>
          <a:off x="374904" y="761348"/>
          <a:ext cx="11505738" cy="5761055"/>
        </p:xfrm>
        <a:graphic>
          <a:graphicData uri="http://schemas.openxmlformats.org/drawingml/2006/table">
            <a:tbl>
              <a:tblPr/>
              <a:tblGrid>
                <a:gridCol w="519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6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390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02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708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84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643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253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통제명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내용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등급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TO-BE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개선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개선완료예정일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관련자료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 변경 내역의 주기적인 모니터링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 작성 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작성된 발주서에 대해 익일 승인이 이루어지고 있으나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변경이 이루어진 경우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사유의 타당성과 사유에 대해 문서화되어 해당 이력이 보관되지 아니함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 내역은 시스템 내 이력이 남으나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사유와 타당성에 대해 이력 관리가 별도로 되고 있지 않아 추후 모니터링이 불가능함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 변경 내역 보고서 개발 필요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고도화 시에 발주서 변경 불가 진행 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미승인된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발주서의 발주 금지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발주서가 승인을 득하지 않거나 변경된 경우에도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하여 발주를 수행할 수 있도록 시스템 설정이 되어 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사후적인 승인 과정이 존재하나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사전적인 승인을 득한 건만 실제로 발주가 이루어져야 발주의 오류나 부정에 대한 적시 관리가 가능하므로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사전적으로 승인을 득하지 않은 발주서는 실 발주가 이루어질 수 없도록 시스템 개선이 필요하다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 권한 분리 필요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 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 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협력업체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Master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업무의 분장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AX ERP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 협력 업체 정보를 등록 또는 변경하였을 경우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부정행위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인적 오류로 인해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Master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정보가 상이할 위험이 존재한다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업무를 분장하여 정보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인적 오류 위험에 대해 설계된 통제도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대응가능하므로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중장기적으로는 시스템상 권한 분리로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Master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수정과 시스템 내 이를 확정하는 권한을 분리하는 것이 바람직하다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협력업체 정보 수정 로그 리포트 개발 필요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고도화 시에 신규 입력과 수정입력의 권한 분리 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939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 마감 체크리스트의 승인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시스템상 업무 분장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 절차가 구현되지 않아 매입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사후 모니터링 검토를 통해 오류를 검토하는 절차가 필요하다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매입마감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 리포트 개발 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배부 기준 변경 금지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원가 배부 기준 변경 권한이 시스템 상 재무회계팀 원가 담당자에게 상시 부여 되어 있어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 담당자에 의한 배부 기준 임의 변경이 발생할 위험이 존재한다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시스템 상 전월 배부기준이 당월에 자동으로 적용되지 않아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 담당자의 입력 권한을 임의로 제한하기도 어려운 상황이다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배부기준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변경이력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보고서 개발 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내역 일일마감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완료된 제품은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인터페이스 되어 실제 수불로 입력되고 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생산팀에서 생산 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이를 생산기획팀에서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하는데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과정에서 생산 마감이 수행되지 않은 경우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계획과 대사하여 마감 지연에 대해 검토를 하고 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과정에서 상위권자의 승인 이력이 남지 않아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상위권자의 검토가 이루어졌는지 확인이 불가능하다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인터페이스 기능 수정 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5360" y="22508"/>
            <a:ext cx="3480387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110000"/>
              </a:lnSpc>
            </a:pPr>
            <a:r>
              <a:rPr lang="en-US" altLang="ko-KR" sz="2933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4-1-2. IT</a:t>
            </a:r>
            <a:r>
              <a:rPr lang="ko-KR" altLang="en-US" sz="2933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관련 통제</a:t>
            </a:r>
            <a:r>
              <a:rPr lang="en-US" altLang="ko-KR" sz="2000" dirty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- </a:t>
            </a:r>
            <a:r>
              <a:rPr lang="en-US" altLang="ko-KR" sz="2000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A. </a:t>
            </a:r>
            <a:r>
              <a:rPr lang="ko-KR" altLang="en-US" sz="2000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프로그램 개발</a:t>
            </a:r>
            <a:endParaRPr lang="en-US" altLang="ko-KR" sz="2000" dirty="0">
              <a:solidFill>
                <a:srgbClr val="993366"/>
              </a:solidFill>
              <a:cs typeface="Arial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27773" y="193530"/>
            <a:ext cx="4062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보고서 및 기능 추가 개발 </a:t>
            </a:r>
            <a:r>
              <a:rPr lang="en-US" altLang="ko-KR" dirty="0" smtClean="0"/>
              <a:t>: 21</a:t>
            </a:r>
            <a:r>
              <a:rPr lang="ko-KR" altLang="en-US" dirty="0" smtClean="0"/>
              <a:t>개 항목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9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8400256" y="102646"/>
            <a:ext cx="3480387" cy="5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>
              <a:lnSpc>
                <a:spcPct val="110000"/>
              </a:lnSpc>
            </a:pPr>
            <a:r>
              <a:rPr lang="en-US" altLang="ko-KR" sz="1867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IT</a:t>
            </a:r>
            <a:r>
              <a:rPr lang="ko-KR" altLang="en-US" sz="1867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파트</a:t>
            </a:r>
            <a:endParaRPr lang="en-US" altLang="ko-KR" sz="133" dirty="0">
              <a:solidFill>
                <a:srgbClr val="993366"/>
              </a:solidFill>
              <a:cs typeface="Arial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29834"/>
              </p:ext>
            </p:extLst>
          </p:nvPr>
        </p:nvGraphicFramePr>
        <p:xfrm>
          <a:off x="374904" y="761348"/>
          <a:ext cx="11505738" cy="5515395"/>
        </p:xfrm>
        <a:graphic>
          <a:graphicData uri="http://schemas.openxmlformats.org/drawingml/2006/table">
            <a:tbl>
              <a:tblPr/>
              <a:tblGrid>
                <a:gridCol w="519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6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390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02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708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84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643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253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통제명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내용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등급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TO-BE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개선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개선완료예정일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관련자료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실사 계획의 승인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실사 수행을 현재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단위로 수행하고 있어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결산시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재고수량에 오류가 포함 되었음에도 적발하지 못할 위험이 상대적으로 높다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타처보관 재고의 경우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전수에 대해서 실사가 이루어지지 않고 있으나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별도의 가이드라인도 존재하지 않아 실사 또는 조회 기준이 불명확하다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재고실사 진행 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 보고서 개발 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  <a:p>
                      <a:pPr algn="ctr" fontAlgn="t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Cost Center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임의 변경 금지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원가 배부 기준 변경 권한이 시스템 상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원가 담당자에게 상시 부여 되어 있어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 담당자에 의한 배부 기준 임의 변경이 발생할 위험이 존재한다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 관련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Cost Center)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Cost Center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변경내역 보고서 개발 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계좌변경 신청의 검토 및 승인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기준급여 등록 및 변경의 검토 및 승인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 마스터 변경에 대한 기록이 관리되고 있지 않아 모집단을 추출할 수 없다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 및 기본급 마스터 정보 변경 필요시 전결권자의 승인 문서 관리가 미흡하다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비인가자의 인사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 데이터 변경으로 인하여 급여성 계정이 과대계상 될 위험이 존재한다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인사마스터 정보 변경 보고서 개발 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</a:p>
                    <a:p>
                      <a:pPr algn="ctr" fontAlgn="t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939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근태 모니터링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신규통제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보완통제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 통합 마스터의 기본급 변경에 대한 로그가 시스템 환경의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한계로해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관리되지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못할경우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해당통제로 대처 수행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인사마스터 정보 변경 보고서 개발 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급여이체 검토 보고서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신규통제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보완통제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 통합 마스터의 계좌 변경에 대한 로그가 시스템상에 기록되지 못하여 해당통제로 보완하여 대처 수행 필요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인사마스터 계좌변경 로그 보고서 개발 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Application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계정 권한부여에 대한 검토 및 승인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대상시스템의 사용자 계정의 권한 부여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회수 이력이 기록되지 않아 모집단을 추출할 수 없으므로 통제를 수행 불가능하다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계정 요청에 대한 전결권자의 승인절차가 필요하다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ERP, MES, LOTIS,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인사시스템 사용자 계정 권한 부여 및 회수 이력 보고서 개발 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5360" y="22508"/>
            <a:ext cx="3480387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110000"/>
              </a:lnSpc>
            </a:pPr>
            <a:r>
              <a:rPr lang="en-US" altLang="ko-KR" sz="2933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4-1-3. IT</a:t>
            </a:r>
            <a:r>
              <a:rPr lang="ko-KR" altLang="en-US" sz="2933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관련 통제</a:t>
            </a:r>
            <a:r>
              <a:rPr lang="en-US" altLang="ko-KR" sz="2000" dirty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- </a:t>
            </a:r>
            <a:r>
              <a:rPr lang="en-US" altLang="ko-KR" sz="2000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A. </a:t>
            </a:r>
            <a:r>
              <a:rPr lang="ko-KR" altLang="en-US" sz="2000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프로그램 개발</a:t>
            </a:r>
            <a:endParaRPr lang="en-US" altLang="ko-KR" sz="2000" dirty="0">
              <a:solidFill>
                <a:srgbClr val="993366"/>
              </a:solidFill>
              <a:cs typeface="Arial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27773" y="193530"/>
            <a:ext cx="4062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보고서 및 기능 추가 개발 </a:t>
            </a:r>
            <a:r>
              <a:rPr lang="en-US" altLang="ko-KR" dirty="0" smtClean="0"/>
              <a:t>: 21</a:t>
            </a:r>
            <a:r>
              <a:rPr lang="ko-KR" altLang="en-US" dirty="0" smtClean="0"/>
              <a:t>개 항목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3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8400256" y="102646"/>
            <a:ext cx="3480387" cy="5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>
              <a:lnSpc>
                <a:spcPct val="110000"/>
              </a:lnSpc>
            </a:pPr>
            <a:r>
              <a:rPr lang="en-US" altLang="ko-KR" sz="1867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IT</a:t>
            </a:r>
            <a:r>
              <a:rPr lang="ko-KR" altLang="en-US" sz="1867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파트</a:t>
            </a:r>
            <a:endParaRPr lang="en-US" altLang="ko-KR" sz="133" dirty="0">
              <a:solidFill>
                <a:srgbClr val="993366"/>
              </a:solidFill>
              <a:cs typeface="Arial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99255"/>
              </p:ext>
            </p:extLst>
          </p:nvPr>
        </p:nvGraphicFramePr>
        <p:xfrm>
          <a:off x="374904" y="761348"/>
          <a:ext cx="11505738" cy="4889936"/>
        </p:xfrm>
        <a:graphic>
          <a:graphicData uri="http://schemas.openxmlformats.org/drawingml/2006/table">
            <a:tbl>
              <a:tblPr/>
              <a:tblGrid>
                <a:gridCol w="519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6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390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02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708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84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643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253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통제명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내용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등급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TO-BE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개선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개선완료예정일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관련자료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부서이동자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업무변경자의 권한 회수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퇴사자 접근 차단 및 계정 회수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대상시스템의 사용자 계정의 권한 회수 이력이 기록되지 못하여 권한 회수의 적시성을 확인이 불가능하다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부서이동자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퇴사자의 사용자 계정 절차 재수립필요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이는 비인가된 업무가 처리되어 재무정보와 무결성이 훼손될 위험이 존재한다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ERP, MES, LOTIS,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인사시스템 사용자 계정 권한 부여 및 회수 이력 보고서 개발 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</a:p>
                    <a:p>
                      <a:pPr algn="ctr" fontAlgn="t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변경에 대한 요청 및 승인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변경 권한 직무분리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변경 모니터링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직접 변경 절차가 부재하며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변경 이력이 기록되지 않아 모집단 추출이 불가 및 추적이 불가능하다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비인가자 혹은 잘못된 데이터 변경으로 인한 재무정보의 무결성이 훼손될 위험이 존재한다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Safer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구입필요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 진행 중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  <a:p>
                      <a:pPr algn="ctr" fontAlgn="t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배치작업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모니터링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배치작업의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일일검토가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수행되지만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문서화되고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있지 않다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진행 보고서 개발 및 모니터링 절자 개정 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5932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협력업체 발굴 요청서의 승인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협력업체 발굴 요청의 경우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발굴 요청의 타당성에 대해 검토 후 주간 보고 등 다양한 형태로 보고가 이루어 지고 있으나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그룹웨어를 통한 승인을 득하여야 보고의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적적성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검토가 사후적으로도 이루어 질 수 있으며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 관리 측면에서도 유리하므로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SQP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개선에 따라 그룹웨어에서 승인을 득하는 절차로 일원화 하는 것으로 개선할 예정이다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그룹웨어 전자결재의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결재화면 추가 필요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10261799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협력업체 최종 선정 보고서 승인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협력업체 최종 선정의 경우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후 최종 보고 등 이메일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구두의 다양한 형태로 보고가 이루어 지고 있으나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그룹웨어를 통한 승인을 득하여야 보고의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적적성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검토가 사후적으로도 이루어 질 수 있으며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 관리 측면에서도 유리하므로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SQP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개선에 따라 그룹웨어에서 승인을 득하는 절차로 일원화 하는 것으로 개선할 예정이다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그룹웨어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전자결재의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SQP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결재화면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추가 필요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2021-09-30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  <a:p>
                      <a:pPr algn="ctr" fontAlgn="t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7387275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5360" y="22508"/>
            <a:ext cx="3480387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110000"/>
              </a:lnSpc>
            </a:pPr>
            <a:r>
              <a:rPr lang="en-US" altLang="ko-KR" sz="2933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4-1-4. IT</a:t>
            </a:r>
            <a:r>
              <a:rPr lang="ko-KR" altLang="en-US" sz="2933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관련 통제</a:t>
            </a:r>
            <a:r>
              <a:rPr lang="en-US" altLang="ko-KR" sz="2000" dirty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- </a:t>
            </a:r>
            <a:r>
              <a:rPr lang="en-US" altLang="ko-KR" sz="2000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A. </a:t>
            </a:r>
            <a:r>
              <a:rPr lang="ko-KR" altLang="en-US" sz="2000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프로그램 개발</a:t>
            </a:r>
            <a:endParaRPr lang="en-US" altLang="ko-KR" sz="2000" dirty="0">
              <a:solidFill>
                <a:srgbClr val="993366"/>
              </a:solidFill>
              <a:cs typeface="Arial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27773" y="193530"/>
            <a:ext cx="4062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보고서 및 기능 추가 개발 </a:t>
            </a:r>
            <a:r>
              <a:rPr lang="en-US" altLang="ko-KR" dirty="0" smtClean="0"/>
              <a:t>: 21</a:t>
            </a:r>
            <a:r>
              <a:rPr lang="ko-KR" altLang="en-US" dirty="0" smtClean="0"/>
              <a:t>개 항목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6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35360" y="22508"/>
            <a:ext cx="3480387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110000"/>
              </a:lnSpc>
            </a:pPr>
            <a:r>
              <a:rPr lang="en-US" altLang="ko-KR" sz="2933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4-2-1. IT</a:t>
            </a:r>
            <a:r>
              <a:rPr lang="ko-KR" altLang="en-US" sz="2933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관련 통제</a:t>
            </a:r>
            <a:r>
              <a:rPr lang="en-US" altLang="ko-KR" sz="2000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- B. </a:t>
            </a:r>
            <a:r>
              <a:rPr lang="ko-KR" altLang="en-US" sz="2000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사용자 권한</a:t>
            </a:r>
            <a:endParaRPr lang="en-US" altLang="ko-KR" sz="2000" dirty="0">
              <a:solidFill>
                <a:srgbClr val="993366"/>
              </a:solidFill>
              <a:cs typeface="Arial" charset="0"/>
            </a:endParaRP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8400256" y="102646"/>
            <a:ext cx="3480387" cy="5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>
              <a:lnSpc>
                <a:spcPct val="110000"/>
              </a:lnSpc>
            </a:pPr>
            <a:r>
              <a:rPr lang="en-US" altLang="ko-KR" sz="1867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IT</a:t>
            </a:r>
            <a:r>
              <a:rPr lang="ko-KR" altLang="en-US" sz="1867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파트</a:t>
            </a:r>
            <a:endParaRPr lang="en-US" altLang="ko-KR" sz="133" dirty="0">
              <a:solidFill>
                <a:srgbClr val="993366"/>
              </a:solidFill>
              <a:cs typeface="Arial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84062"/>
              </p:ext>
            </p:extLst>
          </p:nvPr>
        </p:nvGraphicFramePr>
        <p:xfrm>
          <a:off x="374904" y="761348"/>
          <a:ext cx="11505738" cy="5187735"/>
        </p:xfrm>
        <a:graphic>
          <a:graphicData uri="http://schemas.openxmlformats.org/drawingml/2006/table">
            <a:tbl>
              <a:tblPr/>
              <a:tblGrid>
                <a:gridCol w="519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6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390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02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708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84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643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253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통제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통제명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내용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등급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TO-BE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개선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개선완료예정일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관련자료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전표 발의 및 전기 권한 분장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상 재무관리파트 업무담당자가 전표의 생성권한과 승인권한을 동시에 보유하고 있어 업무 권한에 따른 적절한 시스템 상 권한분리가 이루어지지 않고 있음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회계전표 전기를 위해 별도의 상위관리자 승인 내역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하드카피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존재하나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동일인에 의한 전표 생성과 승인이 가능하여 부정이나 가공거래가 전기 될 위험이 있음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재 설정 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2021-08-31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계정과목마스터 관리 권한 제한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계정과목 생성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중지 필요 시 기안서를 통해 상위관리자의 검토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승인을 득한 후 처리하고 있으나 해당 요청사항을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 계정과목마스터에 반영하는 권한은 다수에게 부여되어 있어 부적절한 회계기준정보 변경의 위험이 있음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재 설정 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2021-08-31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협력업체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Master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시스템상 협력업체 정보 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권한이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명에게 상시 존재하여 가공의 업체가 등록되거나 기 입력 정보가 사실과 다르게 임의로 수정될 위험이 존재한다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재 설정 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2021-08-31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939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협력업체의 주기적 평가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협력업체에 대한 주기적 평가 절차가 존재하나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코로나 등 제반 상황으로 현재 매뉴얼대로 진행되고 있지 못하여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부적절한 협력업체와 거래가 유지될 위험이 존재한다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재 설정 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2021-08-31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협력업체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Master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입력 정확성 검토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AX ERP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 협력 업체 정보를 등록하였을 경우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 오류로 인해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Master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정보가 상이할 위험이 존재한다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재 설정 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2021-08-31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조정 권한 접근 제한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실사 결과 차이 내역 조정 권한이 생산 및 물류 담당 부서에 부여되어 있어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횡령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폐기 등의 사유 발생시 프로세스를 우회하여 자재 이동 내역이 입력될 위험이 존재한다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재 설정 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2021-08-31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127773" y="193530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ko-KR" altLang="en-US" dirty="0"/>
              <a:t>권한 재설정 </a:t>
            </a:r>
            <a:r>
              <a:rPr lang="en-US" altLang="ko-KR" dirty="0"/>
              <a:t>: 12</a:t>
            </a:r>
            <a:r>
              <a:rPr lang="ko-KR" altLang="en-US" dirty="0"/>
              <a:t>개 항목</a:t>
            </a:r>
          </a:p>
        </p:txBody>
      </p:sp>
    </p:spTree>
    <p:extLst>
      <p:ext uri="{BB962C8B-B14F-4D97-AF65-F5344CB8AC3E}">
        <p14:creationId xmlns:p14="http://schemas.microsoft.com/office/powerpoint/2010/main" val="5077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35360" y="22508"/>
            <a:ext cx="3480387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110000"/>
              </a:lnSpc>
            </a:pPr>
            <a:r>
              <a:rPr lang="en-US" altLang="ko-KR" sz="2933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4-2-2. IT</a:t>
            </a:r>
            <a:r>
              <a:rPr lang="ko-KR" altLang="en-US" sz="2933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관련 통제</a:t>
            </a:r>
            <a:r>
              <a:rPr lang="en-US" altLang="ko-KR" sz="2000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- B. </a:t>
            </a:r>
            <a:r>
              <a:rPr lang="ko-KR" altLang="en-US" sz="2000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사용자 권한</a:t>
            </a:r>
            <a:endParaRPr lang="en-US" altLang="ko-KR" sz="2000" dirty="0">
              <a:solidFill>
                <a:srgbClr val="993366"/>
              </a:solidFill>
              <a:cs typeface="Arial" charset="0"/>
            </a:endParaRP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8400256" y="102646"/>
            <a:ext cx="3480387" cy="5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>
              <a:lnSpc>
                <a:spcPct val="110000"/>
              </a:lnSpc>
            </a:pPr>
            <a:r>
              <a:rPr lang="en-US" altLang="ko-KR" sz="1867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IT</a:t>
            </a:r>
            <a:r>
              <a:rPr lang="ko-KR" altLang="en-US" sz="1867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파트</a:t>
            </a:r>
            <a:endParaRPr lang="en-US" altLang="ko-KR" sz="133" dirty="0">
              <a:solidFill>
                <a:srgbClr val="993366"/>
              </a:solidFill>
              <a:cs typeface="Arial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543085"/>
              </p:ext>
            </p:extLst>
          </p:nvPr>
        </p:nvGraphicFramePr>
        <p:xfrm>
          <a:off x="374904" y="761348"/>
          <a:ext cx="11505738" cy="5759690"/>
        </p:xfrm>
        <a:graphic>
          <a:graphicData uri="http://schemas.openxmlformats.org/drawingml/2006/table">
            <a:tbl>
              <a:tblPr/>
              <a:tblGrid>
                <a:gridCol w="519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6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553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55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120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249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955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253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통제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통제명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내용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등급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TO-BE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개선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개선완료예정일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마스터 생성 및 변경 권한의 제한 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인사시스템상에 권한분리가 불가하여 인사팀 모든 인원에게 ‘전체 메뉴’ 접근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권한을 소유하고 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상충되는 업무 혹은 과도한 권한을 소유할 경우 업무의 오버라이드가 발생하여 부정이 발생할 위험이 존재한다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인사시스템 권한 재부여 진행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2021-08-31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근태마스터생성 및 변경 권한의 제한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인사시스템의‘전체메뉴’ 권한 소유자는 근태 시간 및 급여 내역을 수기 입력 가능하여 급여성 계정이 과대계상 될 위험이 존재한다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인사시스템 권한 재부여 진행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2021-08-31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비인가인원의 계좌 등록 및 수정 제한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AX(ERP)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 계좌 등록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및 삭제에 대한 권한이 불분명하여 타부서에 의해 임의의 계좌가 등록되거나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임의 변경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삭제등이 이루어질 위험이 있다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재 설정 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2021-08-31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939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입출금내역 전표처리 권한 제한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입출금관련 계정은 현업부서에서도 작성이 가능하다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다만 원장에 반영되기 위해서는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자금팀에 결재 상신되어 자금팀장의승인을 득해야 하고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 전표작성자에 자금팀이 아닌 다른팀 인원이라면 승인이 되지 않기 때문에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비인가자가 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출금 관련 전 표를 생성할 위험은 통제되고 있었다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하지만 그 위험을 더 낮추기 위해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AX ERP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상에서 아예 현업부서가 입출금 관련 계정을 생성할 수 없도록 통제하는 것이 효과적으로 판단된다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재 설정 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2021-08-31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회계전표 취소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역분개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 및 승인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이미 전기된 회계전표에 대한 수정이 불가하도록 시스템으로 제어하고 있으며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회계전표 수정 필요 시 원전표를 역분개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후 다시 회계전표를 발의하도록 운영하고 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역분개 회계전표 및 수정전표를 최초전표 발의자가 발의하지 않고 재무관리파트에서 일괄 수행함에 따라 현업부서의 반복된 회계오류를 야기 시킬 뿐만 아니라 재무관리파트에 대한 과도한 책임 및 업무를 집중시켜 개선이 필요함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재 설정 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2021-08-31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7678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법인세비용 전표 검토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결산조정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회계전표는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실무담당자가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AX ERP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 발의 후 해당 전표를 출력하여 관련 증빙자료를 근거로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Hardcopy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 상위관리자의 검토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승인을 득한 후 최종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상 전기 처리되어야 하나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WTT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 검토 결과 법인세 비용 전표는 최종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(Hardcopy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출력물 상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확인함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상위관리자의 검토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승인을 득하였음을 확인함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최종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Hardcopy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 상위관리자의 검토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승인이 없을 경우 전기 처리 할 수 없도록 기존 프로세스를 강화하여 운영하며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예방적 통제로 전표의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전기권한을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발의자가 아닌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상위검토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제한된 인원에게 부여하도록 권고함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Issue#5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전표 발의 및 전기 권한 분장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재 설정 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2021-08-31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127773" y="193530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ko-KR" altLang="en-US" dirty="0"/>
              <a:t>권한 재설정 </a:t>
            </a:r>
            <a:r>
              <a:rPr lang="en-US" altLang="ko-KR" dirty="0"/>
              <a:t>: 12</a:t>
            </a:r>
            <a:r>
              <a:rPr lang="ko-KR" altLang="en-US" dirty="0"/>
              <a:t>개 항목</a:t>
            </a:r>
          </a:p>
        </p:txBody>
      </p:sp>
    </p:spTree>
    <p:extLst>
      <p:ext uri="{BB962C8B-B14F-4D97-AF65-F5344CB8AC3E}">
        <p14:creationId xmlns:p14="http://schemas.microsoft.com/office/powerpoint/2010/main" val="178229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35360" y="22508"/>
            <a:ext cx="3480387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110000"/>
              </a:lnSpc>
            </a:pPr>
            <a:r>
              <a:rPr lang="en-US" altLang="ko-KR" sz="2933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4-3-1. IT</a:t>
            </a:r>
            <a:r>
              <a:rPr lang="ko-KR" altLang="en-US" sz="2933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관련 통제</a:t>
            </a:r>
            <a:r>
              <a:rPr lang="en-US" altLang="ko-KR" sz="2000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- C. IT</a:t>
            </a:r>
            <a:r>
              <a:rPr lang="ko-KR" altLang="en-US" sz="2000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정책및절차</a:t>
            </a:r>
            <a:endParaRPr lang="en-US" altLang="ko-KR" sz="2000" dirty="0">
              <a:solidFill>
                <a:srgbClr val="993366"/>
              </a:solidFill>
              <a:cs typeface="Arial" charset="0"/>
            </a:endParaRP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8400256" y="102646"/>
            <a:ext cx="3480387" cy="5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>
              <a:lnSpc>
                <a:spcPct val="110000"/>
              </a:lnSpc>
            </a:pPr>
            <a:r>
              <a:rPr lang="en-US" altLang="ko-KR" sz="1867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IT</a:t>
            </a:r>
            <a:r>
              <a:rPr lang="ko-KR" altLang="en-US" sz="1867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파트</a:t>
            </a:r>
            <a:endParaRPr lang="en-US" altLang="ko-KR" sz="133" dirty="0">
              <a:solidFill>
                <a:srgbClr val="993366"/>
              </a:solidFill>
              <a:cs typeface="Arial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97692"/>
              </p:ext>
            </p:extLst>
          </p:nvPr>
        </p:nvGraphicFramePr>
        <p:xfrm>
          <a:off x="374904" y="761347"/>
          <a:ext cx="11505738" cy="5483809"/>
        </p:xfrm>
        <a:graphic>
          <a:graphicData uri="http://schemas.openxmlformats.org/drawingml/2006/table">
            <a:tbl>
              <a:tblPr/>
              <a:tblGrid>
                <a:gridCol w="519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453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253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02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708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84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643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437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통제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통제명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내용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등급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TO-BE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개선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개선완료예정일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관련자료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033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BOM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요청서 승인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BOM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요청서 없이 구두 합의 등으로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BOM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개발되는 경우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 관리 및 적절한 절차를 거쳐 개발이 된 내용인지 사후 모니터링시 유효한 증빙 입수가 어렵다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사양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BOMTF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협의해서 정책및절차 개정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2021-08-31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033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BOM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 및 변경 권한의 제한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AX ERP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BOM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 및 변경 권한이 제한되어 있지 아니하여 지정 담당자가 아닌 인원에 의한 임의 변경이 이루어지고 있다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사양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BOMTF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협의해서 정책및절차 개정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2021-08-31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033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정보보안 정책 수립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정보보안 정책 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 시 품의서를 작성하여 전결권자의 승인을 상시 득하지 않고 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정책및절차 개정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2021-08-31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443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정보보안 교육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 정보 보안 교육을 실시하고 있지만 문서화가 미흡함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정책및절차 개정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2021-08-31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8235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또는 패키지 도입 시 계획서 작성 및 승인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개발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도입 시 사용자 테스트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이관 계획서 및 결과서 승인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검수 보고서 승인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도입 프로젝트 리스트가 구비되어 있지 않다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과거 시스템에 대한 자료가 없지만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정책및절차 개정하고 신규 시스템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도입시에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바로 적용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2021-08-31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8235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Application Superuser 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직무 분리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 Superuser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직무 분리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Superuser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직무 분리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접산업무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규정이 미흡하여 관리자 권한 제어가 되지 않고 있으며 이는 권한 상충 및 과도한 권한이 다수에게 부여되어 회사의 주요 데이터 왜곡 및 손실 유출될 위험이 존재한다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정책및절차 개정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2021-08-31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46063" y="193530"/>
            <a:ext cx="331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IT</a:t>
            </a:r>
            <a:r>
              <a:rPr lang="ko-KR" altLang="en-US" dirty="0"/>
              <a:t>정책및절차 개정 </a:t>
            </a:r>
            <a:r>
              <a:rPr lang="en-US" altLang="ko-KR" dirty="0"/>
              <a:t>: 18</a:t>
            </a:r>
            <a:r>
              <a:rPr lang="ko-KR" altLang="en-US" dirty="0"/>
              <a:t>개 항목</a:t>
            </a:r>
          </a:p>
        </p:txBody>
      </p:sp>
    </p:spTree>
    <p:extLst>
      <p:ext uri="{BB962C8B-B14F-4D97-AF65-F5344CB8AC3E}">
        <p14:creationId xmlns:p14="http://schemas.microsoft.com/office/powerpoint/2010/main" val="10973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35360" y="22508"/>
            <a:ext cx="3480387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110000"/>
              </a:lnSpc>
            </a:pPr>
            <a:r>
              <a:rPr lang="en-US" altLang="ko-KR" sz="2933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4-3-2. IT</a:t>
            </a:r>
            <a:r>
              <a:rPr lang="ko-KR" altLang="en-US" sz="2933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관련 통제</a:t>
            </a:r>
            <a:r>
              <a:rPr lang="en-US" altLang="ko-KR" sz="2000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- C. IT</a:t>
            </a:r>
            <a:r>
              <a:rPr lang="ko-KR" altLang="en-US" sz="2000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정책및절차</a:t>
            </a:r>
            <a:endParaRPr lang="en-US" altLang="ko-KR" sz="2000" dirty="0">
              <a:solidFill>
                <a:srgbClr val="993366"/>
              </a:solidFill>
              <a:cs typeface="Arial" charset="0"/>
            </a:endParaRP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8400256" y="102646"/>
            <a:ext cx="3480387" cy="5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>
              <a:lnSpc>
                <a:spcPct val="110000"/>
              </a:lnSpc>
            </a:pPr>
            <a:r>
              <a:rPr lang="en-US" altLang="ko-KR" sz="1867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IT</a:t>
            </a:r>
            <a:r>
              <a:rPr lang="ko-KR" altLang="en-US" sz="1867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파트</a:t>
            </a:r>
            <a:endParaRPr lang="en-US" altLang="ko-KR" sz="133" dirty="0">
              <a:solidFill>
                <a:srgbClr val="993366"/>
              </a:solidFill>
              <a:cs typeface="Arial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62796"/>
              </p:ext>
            </p:extLst>
          </p:nvPr>
        </p:nvGraphicFramePr>
        <p:xfrm>
          <a:off x="374904" y="761347"/>
          <a:ext cx="11505738" cy="5650404"/>
        </p:xfrm>
        <a:graphic>
          <a:graphicData uri="http://schemas.openxmlformats.org/drawingml/2006/table">
            <a:tbl>
              <a:tblPr/>
              <a:tblGrid>
                <a:gridCol w="519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453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253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02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708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84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643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437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통제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통제명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내용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등급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TO-BE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개선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개선완료예정일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관련자료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033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계정 및 권한의 주기적 모니터링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Application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계정 및 권한 검토 개선이 필요하다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수행중인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계정에 대한 검토 범위를 확대하여 권한에 대한 적정성 검토가 필요하다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계정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권한부여에 대한 검토통제 수행담당 부서 확정 필요하다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정책및절차 개정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2021-08-31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033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생성 검토 및 승인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생성시 승인을 득하는 절차가 부재하며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생성 이력이 기록되지 않아 모집단을 추출할 수 없으며 비인가된 업무 처리되어 재무정보와 무결성이 훼손될 위험이 존재한다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정책및절차 개정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2021-08-31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033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계정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검토 보고서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계정 및 권한 검토 개선이 필요하다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계정에 대한 검토가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수행중이며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이를 확대하여 권한에 대한 적정성 검토가 필요하다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정책및절차 개정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2021-08-31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443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생성 검토 및 승인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생성시 전결권자의 승인을 득하는 절차가 부재하며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생성 이력이 기록되지 않아 모집단을 추출할 수 없으며 비인가된 업무 처리되어 재무정보와 무결성이 훼손될 위험이 존재한다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정책및절차 개정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2021-08-31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8235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계정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검토 보고서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계정 및 권한 검토 개선이 필요하다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계정에 대한 검토가 수행중이며 이를 확대하여 권한에 대한 적정성 검토가 필요하다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정책및절차 개정 예정 및 모니터링 진행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2021-08-31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8235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변경 요청 및 승인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변경 테스트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이관 전 승인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개발자와 이관자 업무분장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변경 모니터링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변경 절차가 미흡하며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배포툴 부재로 변경 발생 이력 및 추적이 불가능하며 개발자와 이관자의 업무분장이 불가능하다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사전에 승인 받지 않은 임의의 프로그램 변경이 발생하여 프로그램 및 데이터의 신뢰성 및 무결성을 훼손시킬 위험과 변경된 프로그램이 사전에 승인을 득하지 않고 임의로 이관되어 데이터의 신뢰성 및 무결성을 훼손시킬 위험이 존재한다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정책및절차 개정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2021-08-31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46063" y="193530"/>
            <a:ext cx="331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IT</a:t>
            </a:r>
            <a:r>
              <a:rPr lang="ko-KR" altLang="en-US" dirty="0"/>
              <a:t>정책및절차 개정 </a:t>
            </a:r>
            <a:r>
              <a:rPr lang="en-US" altLang="ko-KR" dirty="0"/>
              <a:t>: 18</a:t>
            </a:r>
            <a:r>
              <a:rPr lang="ko-KR" altLang="en-US" dirty="0"/>
              <a:t>개 항목</a:t>
            </a:r>
          </a:p>
        </p:txBody>
      </p:sp>
    </p:spTree>
    <p:extLst>
      <p:ext uri="{BB962C8B-B14F-4D97-AF65-F5344CB8AC3E}">
        <p14:creationId xmlns:p14="http://schemas.microsoft.com/office/powerpoint/2010/main" val="31976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35360" y="22508"/>
            <a:ext cx="3480387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110000"/>
              </a:lnSpc>
            </a:pPr>
            <a:r>
              <a:rPr lang="en-US" altLang="ko-KR" sz="2933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4-3-3. IT</a:t>
            </a:r>
            <a:r>
              <a:rPr lang="ko-KR" altLang="en-US" sz="2933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관련 통제</a:t>
            </a:r>
            <a:r>
              <a:rPr lang="en-US" altLang="ko-KR" sz="2000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- C. IT</a:t>
            </a:r>
            <a:r>
              <a:rPr lang="ko-KR" altLang="en-US" sz="2000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정책및절차</a:t>
            </a:r>
            <a:endParaRPr lang="en-US" altLang="ko-KR" sz="2000" dirty="0">
              <a:solidFill>
                <a:srgbClr val="993366"/>
              </a:solidFill>
              <a:cs typeface="Arial" charset="0"/>
            </a:endParaRP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8400256" y="102646"/>
            <a:ext cx="3480387" cy="5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>
              <a:lnSpc>
                <a:spcPct val="110000"/>
              </a:lnSpc>
            </a:pPr>
            <a:r>
              <a:rPr lang="en-US" altLang="ko-KR" sz="1867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IT</a:t>
            </a:r>
            <a:r>
              <a:rPr lang="ko-KR" altLang="en-US" sz="1867" dirty="0" smtClean="0">
                <a:solidFill>
                  <a:srgbClr val="9933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파트</a:t>
            </a:r>
            <a:endParaRPr lang="en-US" altLang="ko-KR" sz="133" dirty="0">
              <a:solidFill>
                <a:srgbClr val="993366"/>
              </a:solidFill>
              <a:cs typeface="Arial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4183"/>
              </p:ext>
            </p:extLst>
          </p:nvPr>
        </p:nvGraphicFramePr>
        <p:xfrm>
          <a:off x="374904" y="761347"/>
          <a:ext cx="11505738" cy="5519295"/>
        </p:xfrm>
        <a:graphic>
          <a:graphicData uri="http://schemas.openxmlformats.org/drawingml/2006/table">
            <a:tbl>
              <a:tblPr/>
              <a:tblGrid>
                <a:gridCol w="519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453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253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02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708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84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643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437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통제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통제명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내용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등급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TO-BE</a:t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개선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개선완료예정일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관련자료</a:t>
                      </a: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033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(OS)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변경 승인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변경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업그레이드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패치적용 등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이력에 대한 작업계획서 및 승인 절차가 미흡하여 부적절한 변경으로 시스템 장애가 발생하여 업무 지원이 불가하거나 타 시스템에 영향을 미쳐 프로그램 및 데이터의 무결성을 저해할 위험이 존재한다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정책및절차 개정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2021-08-31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033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(DBMS)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변경 승인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변경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업그레이드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패치적용 등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이력에 대한 작업계획서 및 승인 절차 미흡하여부적절한 변경으로 시스템 장애가 발생하여 업무 지원이 불가하거나 타 시스템에 영향을 미쳐 프로그램 및 데이터의 무결성을 저해할 위험이 존재한다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정책및절차 개정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2021-08-31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033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배치작업 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요청 승인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배치작업 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일자가 기록되지 않고 있으며 이는 권한 상충 및 과도한 권한이 다수에게 부여되어 회사의 주요 데이터 왜곡 및 손실 유출될 위험이 존재한다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정책및절차 개정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2021-08-31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443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제한된 사용자의 배치 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권한 관리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접산업무 규정이 미흡하여 배치작업 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권한 제어가 되지 않고 있으며 이는 권한 상충 및 과도한 권한이 다수에게 부여되어 회사의 주요 데이터 왜곡 및 손실 유출될 위험이 존재한다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정책및절차 개정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2021-08-31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8235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모니터링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백업결과에 대한 모니터링 절차가 부재하여 시스템 및 주요 데이터의 손상 시 적시에 백업이 수행되지 못하여 재무적 손실이 발생될 위험이 존재한다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모니터링 강화 및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정책및절차 개정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2021-08-31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8235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재해복구계획 및 수행상황 검토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복구 테스트 절차가 미흡하다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복구 테스트가 수행되고 있지 못하여 시스템 및 주요 데이터의 손상시 적시에 데이터가 복구가 불가하여 재무적 손실이 발생될 위험이 존재한다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정책및절차 개정 예정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2021-08-31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589" marR="6589" marT="65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89" marR="6589" marT="658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46063" y="193530"/>
            <a:ext cx="331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IT</a:t>
            </a:r>
            <a:r>
              <a:rPr lang="ko-KR" altLang="en-US" dirty="0"/>
              <a:t>정책및절차 개정 </a:t>
            </a:r>
            <a:r>
              <a:rPr lang="en-US" altLang="ko-KR" dirty="0"/>
              <a:t>: 18</a:t>
            </a:r>
            <a:r>
              <a:rPr lang="ko-KR" altLang="en-US" dirty="0"/>
              <a:t>개 항목</a:t>
            </a:r>
          </a:p>
        </p:txBody>
      </p:sp>
    </p:spTree>
    <p:extLst>
      <p:ext uri="{BB962C8B-B14F-4D97-AF65-F5344CB8AC3E}">
        <p14:creationId xmlns:p14="http://schemas.microsoft.com/office/powerpoint/2010/main" val="41156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2726</Words>
  <Application>Microsoft Office PowerPoint</Application>
  <PresentationFormat>와이드스크린</PresentationFormat>
  <Paragraphs>529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정헌</dc:creator>
  <cp:lastModifiedBy>IT공용_개발</cp:lastModifiedBy>
  <cp:revision>53</cp:revision>
  <cp:lastPrinted>2021-07-29T08:22:03Z</cp:lastPrinted>
  <dcterms:created xsi:type="dcterms:W3CDTF">2021-06-23T00:14:01Z</dcterms:created>
  <dcterms:modified xsi:type="dcterms:W3CDTF">2021-09-01T05:54:39Z</dcterms:modified>
</cp:coreProperties>
</file>