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onasharma08/LearnMate-Agentic-AI-for-Personalized-Course-Pathways/upload/mai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651490"/>
            <a:ext cx="9144000" cy="1272547"/>
          </a:xfrm>
        </p:spPr>
        <p:txBody>
          <a:bodyPr>
            <a:normAutofit/>
          </a:bodyPr>
          <a:lstStyle/>
          <a:p>
            <a:pPr algn="ctr"/>
            <a:r>
              <a:rPr lang="en-US" b="1" dirty="0" err="1" smtClean="0">
                <a:solidFill>
                  <a:schemeClr val="accent1"/>
                </a:solidFill>
                <a:latin typeface="Arial"/>
                <a:cs typeface="Arial"/>
              </a:rPr>
              <a:t>LearnMate</a:t>
            </a:r>
            <a:r>
              <a:rPr lang="en-US" b="1" dirty="0" smtClean="0">
                <a:solidFill>
                  <a:schemeClr val="accent1"/>
                </a:solidFill>
                <a:latin typeface="Arial"/>
                <a:cs typeface="Arial"/>
              </a:rPr>
              <a:t> - Agentic-AI for Personalized Course Pathways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0546" y="889373"/>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2522925" y="4373928"/>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Student name </a:t>
            </a:r>
            <a:r>
              <a:rPr lang="en-US" sz="2000" b="1" dirty="0" smtClean="0">
                <a:solidFill>
                  <a:schemeClr val="accent1">
                    <a:lumMod val="75000"/>
                  </a:schemeClr>
                </a:solidFill>
                <a:latin typeface="Arial" pitchFamily="34" charset="0"/>
                <a:cs typeface="Arial" pitchFamily="34" charset="0"/>
              </a:rPr>
              <a:t>: DONA SHARMA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smtClean="0">
                <a:solidFill>
                  <a:schemeClr val="accent1">
                    <a:lumMod val="75000"/>
                  </a:schemeClr>
                </a:solidFill>
                <a:latin typeface="Arial"/>
                <a:cs typeface="Arial"/>
              </a:rPr>
              <a:t>SHIVAJIRAO S. JONDHALE COLLEGE OF ENGINNERING , DEPARTMRNT OF COMPUTER ENGINNERING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8160D06-7AB9-E123-40C6-37292A37FD84}"/>
              </a:ext>
            </a:extLst>
          </p:cNvPr>
          <p:cNvPicPr>
            <a:picLocks noChangeAspect="1"/>
          </p:cNvPicPr>
          <p:nvPr/>
        </p:nvPicPr>
        <p:blipFill>
          <a:blip r:embed="rId2"/>
          <a:stretch>
            <a:fillRect/>
          </a:stretch>
        </p:blipFill>
        <p:spPr>
          <a:xfrm flipV="1">
            <a:off x="5216513" y="6216224"/>
            <a:ext cx="96557" cy="9221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4658" y="4802908"/>
            <a:ext cx="641238" cy="4571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1020887" y="9047041"/>
            <a:ext cx="468923" cy="22578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570" y="702156"/>
            <a:ext cx="8336280" cy="594360"/>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5023" y="1708727"/>
            <a:ext cx="9754140" cy="468606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descr="A screenshot of a computer&#10;&#10;AI-generated content may be incorrect.">
            <a:extLst>
              <a:ext uri="{FF2B5EF4-FFF2-40B4-BE49-F238E27FC236}">
                <a16:creationId xmlns:a16="http://schemas.microsoft.com/office/drawing/2014/main" id="{D5693625-3FD5-932E-3334-F54965E8A468}"/>
              </a:ext>
            </a:extLst>
          </p:cNvPr>
          <p:cNvPicPr>
            <a:picLocks noChangeAspect="1"/>
          </p:cNvPicPr>
          <p:nvPr/>
        </p:nvPicPr>
        <p:blipFill>
          <a:blip r:embed="rId2"/>
          <a:stretch>
            <a:fillRect/>
          </a:stretch>
        </p:blipFill>
        <p:spPr>
          <a:xfrm flipV="1">
            <a:off x="2714625" y="6036275"/>
            <a:ext cx="88208" cy="45719"/>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4625" y="761164"/>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9653" y="530894"/>
            <a:ext cx="6574565" cy="344074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388" y="2438401"/>
            <a:ext cx="7374612" cy="4267658"/>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err="1">
                <a:latin typeface="Calibri" panose="020F0502020204030204" pitchFamily="34" charset="0"/>
                <a:cs typeface="Calibri" panose="020F0502020204030204" pitchFamily="34" charset="0"/>
              </a:rPr>
              <a:t>LearnMate</a:t>
            </a:r>
            <a:r>
              <a:rPr lang="en-US" sz="2800" dirty="0">
                <a:latin typeface="Calibri" panose="020F0502020204030204" pitchFamily="34" charset="0"/>
                <a:cs typeface="Calibri" panose="020F0502020204030204" pitchFamily="34" charset="0"/>
              </a:rPr>
              <a:t> addresses a critical gap in the education system by offering intelligent, personalized guidance for course selection and progression. </a:t>
            </a:r>
            <a:endParaRPr lang="en-US" sz="2800" dirty="0" smtClean="0">
              <a:latin typeface="Calibri" panose="020F0502020204030204" pitchFamily="34" charset="0"/>
              <a:cs typeface="Calibri" panose="020F0502020204030204" pitchFamily="34" charset="0"/>
            </a:endParaRPr>
          </a:p>
          <a:p>
            <a:pPr marL="305435" indent="-305435"/>
            <a:r>
              <a:rPr lang="en-US" sz="2800" dirty="0" smtClean="0">
                <a:latin typeface="Calibri" panose="020F0502020204030204" pitchFamily="34" charset="0"/>
                <a:cs typeface="Calibri" panose="020F0502020204030204" pitchFamily="34" charset="0"/>
              </a:rPr>
              <a:t>By </a:t>
            </a:r>
            <a:r>
              <a:rPr lang="en-US" sz="2800" dirty="0">
                <a:latin typeface="Calibri" panose="020F0502020204030204" pitchFamily="34" charset="0"/>
                <a:cs typeface="Calibri" panose="020F0502020204030204" pitchFamily="34" charset="0"/>
              </a:rPr>
              <a:t>leveraging AI to understand individual learner needs, track progress, and align pathways with real-world goals, </a:t>
            </a:r>
            <a:r>
              <a:rPr lang="en-US" sz="2800" dirty="0" err="1">
                <a:latin typeface="Calibri" panose="020F0502020204030204" pitchFamily="34" charset="0"/>
                <a:cs typeface="Calibri" panose="020F0502020204030204" pitchFamily="34" charset="0"/>
              </a:rPr>
              <a:t>LearnMate</a:t>
            </a:r>
            <a:r>
              <a:rPr lang="en-US" sz="2800" dirty="0">
                <a:latin typeface="Calibri" panose="020F0502020204030204" pitchFamily="34" charset="0"/>
                <a:cs typeface="Calibri" panose="020F0502020204030204" pitchFamily="34" charset="0"/>
              </a:rPr>
              <a:t> empowers students to make informed academic decisions, enhances learning efficiency, and supports institutions in delivering better educational outcomes.</a:t>
            </a:r>
            <a:endParaRPr lang="en-US" sz="2800" dirty="0">
              <a:latin typeface="Calibri" panose="020F0502020204030204" pitchFamily="34" charset="0"/>
              <a:ea typeface="Calibri"/>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Global platform integration</a:t>
            </a:r>
          </a:p>
          <a:p>
            <a:r>
              <a:rPr lang="en-US" sz="2800" dirty="0">
                <a:latin typeface="Calibri" panose="020F0502020204030204" pitchFamily="34" charset="0"/>
                <a:cs typeface="Calibri" panose="020F0502020204030204" pitchFamily="34" charset="0"/>
              </a:rPr>
              <a:t>Career trend-based recommendations</a:t>
            </a:r>
          </a:p>
          <a:p>
            <a:r>
              <a:rPr lang="en-US" sz="2800" dirty="0">
                <a:latin typeface="Calibri" panose="020F0502020204030204" pitchFamily="34" charset="0"/>
                <a:cs typeface="Calibri" panose="020F0502020204030204" pitchFamily="34" charset="0"/>
              </a:rPr>
              <a:t>Peer mentorship features</a:t>
            </a:r>
          </a:p>
          <a:p>
            <a:r>
              <a:rPr lang="en-US" sz="2800" dirty="0">
                <a:latin typeface="Calibri" panose="020F0502020204030204" pitchFamily="34" charset="0"/>
                <a:cs typeface="Calibri" panose="020F0502020204030204" pitchFamily="34" charset="0"/>
              </a:rPr>
              <a:t>Multilingual support</a:t>
            </a:r>
          </a:p>
          <a:p>
            <a:r>
              <a:rPr lang="en-US" sz="2800" dirty="0">
                <a:latin typeface="Calibri" panose="020F0502020204030204" pitchFamily="34" charset="0"/>
                <a:cs typeface="Calibri" panose="020F0502020204030204" pitchFamily="34" charset="0"/>
              </a:rPr>
              <a:t>Support for lifelong learning</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34" y="1232452"/>
            <a:ext cx="9171185" cy="562554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smtClean="0"/>
              <a:t>Attach your  RAG LAB certificate here</a:t>
            </a:r>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967" y="622185"/>
            <a:ext cx="10058400" cy="6098519"/>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9613724" cy="646331"/>
          </a:xfrm>
          <a:prstGeom prst="rect">
            <a:avLst/>
          </a:prstGeom>
        </p:spPr>
        <p:txBody>
          <a:bodyPr wrap="square">
            <a:spAutoFit/>
          </a:bodyPr>
          <a:lstStyle/>
          <a:p>
            <a:r>
              <a:rPr lang="en-IN" dirty="0" smtClean="0"/>
              <a:t>Git hub </a:t>
            </a:r>
            <a:r>
              <a:rPr lang="en-IN" dirty="0" err="1" smtClean="0"/>
              <a:t>lik</a:t>
            </a:r>
            <a:r>
              <a:rPr lang="en-IN" dirty="0"/>
              <a:t> : </a:t>
            </a:r>
            <a:r>
              <a:rPr lang="en-IN" dirty="0"/>
              <a:t>https://</a:t>
            </a:r>
            <a:r>
              <a:rPr lang="en-IN" dirty="0">
                <a:hlinkClick r:id="rId2"/>
              </a:rPr>
              <a:t>github.com/donasharma08/LearnMate-Agentic-AI-for-Personalized-Course-Pathways/upload/main</a:t>
            </a:r>
            <a:endParaRPr lang="en-IN" dirty="0"/>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5200113"/>
          </a:xfrm>
        </p:spPr>
        <p:txBody>
          <a:bodyPr>
            <a:normAutofit fontScale="92500" lnSpcReduction="20000"/>
          </a:bodyPr>
          <a:lstStyle/>
          <a:p>
            <a:pPr marL="0" indent="0">
              <a:buNone/>
            </a:pPr>
            <a:r>
              <a:rPr lang="en-US" sz="2900" dirty="0">
                <a:latin typeface="Calibri" panose="020F0502020204030204" pitchFamily="34" charset="0"/>
                <a:cs typeface="Calibri" panose="020F0502020204030204" pitchFamily="34" charset="0"/>
              </a:rPr>
              <a:t>In the current educational landscape, students are often overwhelmed by the vast number of courses available, making it difficult to identify the right learning path that matches their individual goals, interests, and skill levels. The lack of clear guidance and structured course progression can lead to confusion, inefficient learning, and missed opportunities for skill development. </a:t>
            </a:r>
            <a:r>
              <a:rPr lang="en-US" sz="2900" dirty="0" smtClean="0">
                <a:latin typeface="Calibri" panose="020F0502020204030204" pitchFamily="34" charset="0"/>
                <a:cs typeface="Calibri" panose="020F0502020204030204" pitchFamily="34" charset="0"/>
              </a:rPr>
              <a:t>There </a:t>
            </a:r>
            <a:r>
              <a:rPr lang="en-US" sz="2900" dirty="0">
                <a:latin typeface="Calibri" panose="020F0502020204030204" pitchFamily="34" charset="0"/>
                <a:cs typeface="Calibri" panose="020F0502020204030204" pitchFamily="34" charset="0"/>
              </a:rPr>
              <a:t>is a growing need for intelligent systems that can assist students in navigating their educational journey more effectively</a:t>
            </a:r>
            <a:r>
              <a:rPr lang="en-US" sz="2900" dirty="0" smtClean="0">
                <a:latin typeface="Calibri" panose="020F0502020204030204" pitchFamily="34" charset="0"/>
                <a:cs typeface="Calibri" panose="020F0502020204030204" pitchFamily="34" charset="0"/>
              </a:rPr>
              <a:t>.</a:t>
            </a:r>
          </a:p>
          <a:p>
            <a:pPr marL="0" indent="0">
              <a:buNone/>
            </a:pPr>
            <a:endParaRPr lang="en-US" sz="2900" dirty="0" smtClean="0">
              <a:latin typeface="Calibri" panose="020F0502020204030204" pitchFamily="34" charset="0"/>
              <a:cs typeface="Calibri" panose="020F0502020204030204" pitchFamily="34" charset="0"/>
            </a:endParaRPr>
          </a:p>
          <a:p>
            <a:pPr marL="0" indent="0">
              <a:buNone/>
            </a:pPr>
            <a:r>
              <a:rPr lang="en-US" sz="2800" dirty="0" smtClean="0">
                <a:latin typeface="Calibri"/>
                <a:ea typeface="+mn-lt"/>
                <a:cs typeface="+mn-lt"/>
              </a:rPr>
              <a:t>Proposed </a:t>
            </a:r>
            <a:r>
              <a:rPr lang="en-US" sz="2800" dirty="0">
                <a:latin typeface="Calibri"/>
                <a:ea typeface="+mn-lt"/>
                <a:cs typeface="+mn-lt"/>
              </a:rPr>
              <a:t>Solution:</a:t>
            </a:r>
            <a:br>
              <a:rPr lang="en-US" sz="2800" dirty="0">
                <a:latin typeface="Calibri"/>
                <a:ea typeface="+mn-lt"/>
                <a:cs typeface="+mn-lt"/>
              </a:rPr>
            </a:br>
            <a:r>
              <a:rPr lang="en-US" sz="2800" dirty="0">
                <a:latin typeface="Calibri"/>
                <a:ea typeface="+mn-lt"/>
                <a:cs typeface="+mn-lt"/>
              </a:rPr>
              <a:t> An AI </a:t>
            </a:r>
            <a:r>
              <a:rPr lang="en-US" sz="2800" dirty="0" err="1" smtClean="0">
                <a:latin typeface="Calibri"/>
                <a:ea typeface="+mn-lt"/>
                <a:cs typeface="+mn-lt"/>
              </a:rPr>
              <a:t>LearnMate</a:t>
            </a:r>
            <a:r>
              <a:rPr lang="en-US" sz="2800" dirty="0" smtClean="0">
                <a:latin typeface="Calibri"/>
                <a:ea typeface="+mn-lt"/>
                <a:cs typeface="+mn-lt"/>
              </a:rPr>
              <a:t> </a:t>
            </a:r>
            <a:r>
              <a:rPr lang="en-US" sz="2800" dirty="0">
                <a:latin typeface="Calibri"/>
                <a:ea typeface="+mn-lt"/>
                <a:cs typeface="+mn-lt"/>
              </a:rPr>
              <a:t>Agent that uses Natural Language Processing (NLP), Retrieval-Augmented Generation (RAG), to assist </a:t>
            </a:r>
            <a:r>
              <a:rPr lang="en-US" sz="2800" dirty="0" smtClean="0">
                <a:latin typeface="Calibri"/>
                <a:ea typeface="+mn-lt"/>
                <a:cs typeface="+mn-lt"/>
              </a:rPr>
              <a:t>students</a:t>
            </a:r>
            <a:r>
              <a:rPr lang="en-US" sz="2800" dirty="0" smtClean="0">
                <a:latin typeface="Calibri"/>
                <a:ea typeface="+mn-lt"/>
                <a:cs typeface="+mn-lt"/>
              </a:rPr>
              <a:t> </a:t>
            </a:r>
            <a:r>
              <a:rPr lang="en-US" sz="2800" dirty="0">
                <a:latin typeface="Calibri"/>
                <a:ea typeface="+mn-lt"/>
                <a:cs typeface="+mn-lt"/>
              </a:rPr>
              <a:t>in </a:t>
            </a:r>
            <a:r>
              <a:rPr lang="en-US" sz="2800" dirty="0" smtClean="0">
                <a:latin typeface="Calibri"/>
                <a:ea typeface="+mn-lt"/>
                <a:cs typeface="+mn-lt"/>
              </a:rPr>
              <a:t>identifying their interests and give personalized course pathways that change and updates as skills progress.</a:t>
            </a:r>
            <a:r>
              <a:rPr lang="en-US" sz="2800" dirty="0">
                <a:latin typeface="Calibri"/>
                <a:ea typeface="Calibri"/>
                <a:cs typeface="Calibri"/>
              </a:rPr>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304799"/>
            <a:ext cx="11029615" cy="1782618"/>
          </a:xfrm>
        </p:spPr>
        <p:txBody>
          <a:bodyPr>
            <a:normAutofit/>
          </a:bodyPr>
          <a:lstStyle/>
          <a:p>
            <a:pPr marL="0" indent="0">
              <a:buNone/>
            </a:pPr>
            <a:r>
              <a:rPr lang="en-US" sz="2800" dirty="0" smtClean="0">
                <a:solidFill>
                  <a:srgbClr val="0F0F0F"/>
                </a:solidFill>
                <a:latin typeface="Calibri"/>
                <a:ea typeface="+mn-lt"/>
                <a:cs typeface="+mn-lt"/>
              </a:rPr>
              <a:t> </a:t>
            </a:r>
            <a:endParaRPr lang="en-IN" sz="2800" dirty="0">
              <a:solidFill>
                <a:srgbClr val="0F0F0F"/>
              </a:solidFill>
              <a:latin typeface="Calibri"/>
              <a:ea typeface="+mn-lt"/>
              <a:cs typeface="+mn-lt"/>
            </a:endParaRPr>
          </a:p>
        </p:txBody>
      </p:sp>
      <p:sp>
        <p:nvSpPr>
          <p:cNvPr id="4" name="Rectangle 2"/>
          <p:cNvSpPr>
            <a:spLocks noChangeArrowheads="1"/>
          </p:cNvSpPr>
          <p:nvPr/>
        </p:nvSpPr>
        <p:spPr bwMode="auto">
          <a:xfrm>
            <a:off x="440141" y="1302026"/>
            <a:ext cx="11170666"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Personalized Course Roadmaps</a:t>
            </a: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r>
            <a:b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br>
            <a:r>
              <a:rPr kumimoji="0" lang="en-US" altLang="en-US" sz="2400" b="0" i="0" u="none" strike="noStrike" cap="none" normalizeH="0" baseline="0" dirty="0" err="1" smtClean="0">
                <a:ln>
                  <a:noFill/>
                </a:ln>
                <a:solidFill>
                  <a:schemeClr val="tx1"/>
                </a:solidFill>
                <a:effectLst/>
                <a:latin typeface="Calibri" panose="020F0502020204030204" pitchFamily="34" charset="0"/>
                <a:cs typeface="Calibri" panose="020F0502020204030204" pitchFamily="34" charset="0"/>
              </a:rPr>
              <a:t>LearMate</a:t>
            </a: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crafts unique learning journeys tailored to each student’s background, goals, and pace.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AI-Powered Skill Gap Detection</a:t>
            </a: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r>
            <a:b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b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Instantly identifies missing prerequisites and recommends the right foundational courses to bridge knowledge gaps.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Career-Aligned Pathways</a:t>
            </a: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r>
            <a:b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b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Aligns course selections with real-world job roles and trending industry demands.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Real-Time Adaptive Suggestions</a:t>
            </a: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r>
            <a:b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b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Dynamically updates recommendations based on user progress, performance, and evolving interests.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Conversational AI Interface</a:t>
            </a: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r>
            <a:b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b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Lets students chat naturally with </a:t>
            </a:r>
            <a:r>
              <a:rPr kumimoji="0" lang="en-US" altLang="en-US" sz="2400" b="0" i="0" u="none" strike="noStrike" cap="none" normalizeH="0" baseline="0" dirty="0" err="1" smtClean="0">
                <a:ln>
                  <a:noFill/>
                </a:ln>
                <a:solidFill>
                  <a:schemeClr val="tx1"/>
                </a:solidFill>
                <a:effectLst/>
                <a:latin typeface="Calibri" panose="020F0502020204030204" pitchFamily="34" charset="0"/>
                <a:cs typeface="Calibri" panose="020F0502020204030204" pitchFamily="34" charset="0"/>
              </a:rPr>
              <a:t>LearnMate</a:t>
            </a: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to ask questions, explore </a:t>
            </a:r>
            <a:r>
              <a:rPr kumimoji="0" lang="en-US" altLang="en-US" sz="2400" b="0" i="0" u="none" strike="noStrike" cap="none" normalizeH="0" baseline="0" dirty="0" err="1" smtClean="0">
                <a:ln>
                  <a:noFill/>
                </a:ln>
                <a:solidFill>
                  <a:schemeClr val="tx1"/>
                </a:solidFill>
                <a:effectLst/>
                <a:latin typeface="Calibri" panose="020F0502020204030204" pitchFamily="34" charset="0"/>
                <a:cs typeface="Calibri" panose="020F0502020204030204" pitchFamily="34" charset="0"/>
              </a:rPr>
              <a:t>hways</a:t>
            </a:r>
            <a:r>
              <a:rPr kumimoji="0" lang="en-US" altLang="en-US" sz="2400" b="0" i="0" u="none" strike="noStrike" cap="none" normalizeH="0" baseline="0" dirty="0" smtClean="0">
                <a:ln>
                  <a:noFill/>
                </a:ln>
                <a:solidFill>
                  <a:schemeClr val="tx1"/>
                </a:solidFill>
                <a:effectLst/>
                <a:latin typeface="Calibri" panose="020F0502020204030204" pitchFamily="34" charset="0"/>
                <a:cs typeface="Calibri" panose="020F0502020204030204" pitchFamily="34" charset="0"/>
              </a:rPr>
              <a:t>, and get instant academic guidance</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smtClean="0">
                <a:latin typeface="Calibri"/>
                <a:ea typeface="+mn-lt"/>
                <a:cs typeface="+mn-lt"/>
              </a:rPr>
              <a:t>Students</a:t>
            </a:r>
            <a:endParaRPr lang="en-IN" sz="2800" dirty="0">
              <a:latin typeface="Calibri"/>
              <a:ea typeface="+mn-lt"/>
              <a:cs typeface="+mn-lt"/>
            </a:endParaRPr>
          </a:p>
          <a:p>
            <a:pPr marL="305435" indent="-305435"/>
            <a:r>
              <a:rPr lang="en-IN" sz="2800" dirty="0" smtClean="0">
                <a:latin typeface="Calibri"/>
                <a:ea typeface="+mn-lt"/>
                <a:cs typeface="+mn-lt"/>
              </a:rPr>
              <a:t>Career Changers</a:t>
            </a:r>
          </a:p>
          <a:p>
            <a:pPr marL="305435" indent="-305435"/>
            <a:r>
              <a:rPr lang="en-IN" sz="2800" dirty="0" smtClean="0">
                <a:latin typeface="Calibri"/>
                <a:ea typeface="+mn-lt"/>
                <a:cs typeface="+mn-lt"/>
              </a:rPr>
              <a:t>Academic Advisor and Mentor</a:t>
            </a:r>
            <a:endParaRPr lang="en-IN" sz="2800" dirty="0">
              <a:latin typeface="Calibri"/>
              <a:ea typeface="+mn-lt"/>
              <a:cs typeface="+mn-lt"/>
            </a:endParaRPr>
          </a:p>
          <a:p>
            <a:pPr marL="305435" indent="-305435"/>
            <a:r>
              <a:rPr lang="en-US" sz="2800" dirty="0" smtClean="0">
                <a:latin typeface="Calibri"/>
                <a:ea typeface="+mn-lt"/>
                <a:cs typeface="+mn-lt"/>
              </a:rPr>
              <a:t>Working Professionals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2A59727-7B5F-F198-C013-B2ABF221F54C}"/>
              </a:ext>
            </a:extLst>
          </p:cNvPr>
          <p:cNvPicPr>
            <a:picLocks noChangeAspect="1"/>
          </p:cNvPicPr>
          <p:nvPr/>
        </p:nvPicPr>
        <p:blipFill>
          <a:blip r:embed="rId2"/>
          <a:stretch>
            <a:fillRect/>
          </a:stretch>
        </p:blipFill>
        <p:spPr>
          <a:xfrm>
            <a:off x="4768440" y="2678546"/>
            <a:ext cx="5908345" cy="13869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38384" y="500373"/>
            <a:ext cx="420016" cy="20178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3382" y="500373"/>
            <a:ext cx="6071177" cy="6283036"/>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descr="A screenshot of a computer&#10;&#10;AI-generated content may be incorrect.">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tretch>
            <a:fillRect/>
          </a:stretch>
        </p:blipFill>
        <p:spPr>
          <a:xfrm flipV="1">
            <a:off x="5201086" y="6216223"/>
            <a:ext cx="174845" cy="16610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 y="1539199"/>
            <a:ext cx="10058400" cy="4843127"/>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elements/1.1/"/>
    <ds:schemaRef ds:uri="http://www.w3.org/XML/1998/namespace"/>
    <ds:schemaRef ds:uri="http://schemas.microsoft.com/office/2006/documentManagement/types"/>
    <ds:schemaRef ds:uri="http://purl.org/dc/terms/"/>
    <ds:schemaRef ds:uri="b30265f8-c5e2-4918-b4a1-b977299ca3e2"/>
    <ds:schemaRef ds:uri="fadb41d3-f9cb-40fb-903c-8cacaba95bb5"/>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1260</TotalTime>
  <Words>439</Words>
  <Application>Microsoft Office PowerPoint</Application>
  <PresentationFormat>Widescreen</PresentationFormat>
  <Paragraphs>60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LearnMate - Agentic-AI for Personalized Course Pathways</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TIIL-GMT-NB003</cp:lastModifiedBy>
  <cp:revision>150</cp:revision>
  <dcterms:created xsi:type="dcterms:W3CDTF">2021-05-26T16:50:10Z</dcterms:created>
  <dcterms:modified xsi:type="dcterms:W3CDTF">2025-08-03T17:55:44Z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