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9" r:id="rId6"/>
    <p:sldId id="277" r:id="rId7"/>
    <p:sldId id="261" r:id="rId8"/>
    <p:sldId id="264" r:id="rId9"/>
    <p:sldId id="266" r:id="rId10"/>
    <p:sldId id="265" r:id="rId11"/>
    <p:sldId id="262" r:id="rId12"/>
    <p:sldId id="267" r:id="rId13"/>
    <p:sldId id="270" r:id="rId14"/>
    <p:sldId id="275" r:id="rId15"/>
    <p:sldId id="278" r:id="rId16"/>
    <p:sldId id="263" r:id="rId17"/>
    <p:sldId id="276" r:id="rId18"/>
    <p:sldId id="268" r:id="rId19"/>
    <p:sldId id="269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 autoAdjust="0"/>
    <p:restoredTop sz="75801" autoAdjust="0"/>
  </p:normalViewPr>
  <p:slideViewPr>
    <p:cSldViewPr>
      <p:cViewPr varScale="1">
        <p:scale>
          <a:sx n="89" d="100"/>
          <a:sy n="89" d="100"/>
        </p:scale>
        <p:origin x="-13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29491991071209"/>
          <c:y val="0.225597709377237"/>
          <c:w val="0.888178161757558"/>
          <c:h val="0.630507577681822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97.0</c:v>
                </c:pt>
                <c:pt idx="1">
                  <c:v>194.0</c:v>
                </c:pt>
                <c:pt idx="2">
                  <c:v>292.0</c:v>
                </c:pt>
                <c:pt idx="3">
                  <c:v>389.0</c:v>
                </c:pt>
                <c:pt idx="4">
                  <c:v>488.0</c:v>
                </c:pt>
                <c:pt idx="5">
                  <c:v>587.0</c:v>
                </c:pt>
                <c:pt idx="6">
                  <c:v>683.0</c:v>
                </c:pt>
                <c:pt idx="7">
                  <c:v>782.0</c:v>
                </c:pt>
                <c:pt idx="8">
                  <c:v>881.0</c:v>
                </c:pt>
                <c:pt idx="9">
                  <c:v>967.0</c:v>
                </c:pt>
                <c:pt idx="10">
                  <c:v>1065.0</c:v>
                </c:pt>
                <c:pt idx="11">
                  <c:v>1161.0</c:v>
                </c:pt>
                <c:pt idx="12">
                  <c:v>1260.0</c:v>
                </c:pt>
                <c:pt idx="13">
                  <c:v>1312.0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67.0</c:v>
                </c:pt>
                <c:pt idx="1">
                  <c:v>109.0</c:v>
                </c:pt>
                <c:pt idx="2">
                  <c:v>157.0</c:v>
                </c:pt>
                <c:pt idx="3">
                  <c:v>196.0</c:v>
                </c:pt>
                <c:pt idx="4">
                  <c:v>240.0</c:v>
                </c:pt>
                <c:pt idx="5">
                  <c:v>254.0</c:v>
                </c:pt>
                <c:pt idx="6">
                  <c:v>319.0</c:v>
                </c:pt>
                <c:pt idx="7">
                  <c:v>364.0</c:v>
                </c:pt>
                <c:pt idx="8">
                  <c:v>403.0</c:v>
                </c:pt>
                <c:pt idx="9">
                  <c:v>445.0</c:v>
                </c:pt>
                <c:pt idx="10">
                  <c:v>474.0</c:v>
                </c:pt>
                <c:pt idx="11">
                  <c:v>503.0</c:v>
                </c:pt>
                <c:pt idx="12">
                  <c:v>541.0</c:v>
                </c:pt>
                <c:pt idx="13">
                  <c:v>575.0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1310248"/>
        <c:axId val="-2121304360"/>
      </c:lineChart>
      <c:catAx>
        <c:axId val="-2121310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1304360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-2121304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1310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385.0</c:v>
                </c:pt>
                <c:pt idx="1">
                  <c:v>669.0</c:v>
                </c:pt>
                <c:pt idx="2">
                  <c:v>819.0</c:v>
                </c:pt>
                <c:pt idx="3">
                  <c:v>1021.0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069720"/>
        <c:axId val="-2122075512"/>
      </c:lineChart>
      <c:catAx>
        <c:axId val="-2122069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2075512"/>
        <c:crosses val="autoZero"/>
        <c:auto val="1"/>
        <c:lblAlgn val="ctr"/>
        <c:lblOffset val="100"/>
        <c:noMultiLvlLbl val="0"/>
      </c:catAx>
      <c:valAx>
        <c:axId val="-2122075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2069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7.0</c:v>
                </c:pt>
                <c:pt idx="1">
                  <c:v>13.0</c:v>
                </c:pt>
                <c:pt idx="2">
                  <c:v>28.0</c:v>
                </c:pt>
                <c:pt idx="3">
                  <c:v>52.0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037240"/>
        <c:axId val="-2122043048"/>
      </c:lineChart>
      <c:catAx>
        <c:axId val="-2122037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</a:t>
                </a:r>
                <a:r>
                  <a:rPr lang="hu-HU" sz="1600" dirty="0" smtClean="0"/>
                  <a:t>projektek</a:t>
                </a:r>
                <a:r>
                  <a:rPr lang="hu-HU" sz="1600" baseline="0" dirty="0" smtClean="0"/>
                  <a:t> </a:t>
                </a:r>
                <a:r>
                  <a:rPr lang="hu-HU" sz="1600" baseline="0" dirty="0" smtClean="0"/>
                  <a:t>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2043048"/>
        <c:crosses val="autoZero"/>
        <c:auto val="1"/>
        <c:lblAlgn val="ctr"/>
        <c:lblOffset val="100"/>
        <c:noMultiLvlLbl val="0"/>
      </c:catAx>
      <c:valAx>
        <c:axId val="-2122043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2037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Hangsúlyozni: Java  alkalmazások.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Példánymodellek és</a:t>
            </a:r>
          </a:p>
          <a:p>
            <a:r>
              <a:rPr lang="hu-HU" baseline="0" dirty="0" smtClean="0"/>
              <a:t>Lekérdezések betöltése</a:t>
            </a:r>
          </a:p>
          <a:p>
            <a:r>
              <a:rPr lang="hu-HU" baseline="0" dirty="0" smtClean="0"/>
              <a:t>Eredmények folyamatos frissítése</a:t>
            </a:r>
          </a:p>
          <a:p>
            <a:r>
              <a:rPr lang="hu-HU" baseline="0" dirty="0" smtClean="0"/>
              <a:t>Forráskód módosításakor0</a:t>
            </a:r>
          </a:p>
          <a:p>
            <a:r>
              <a:rPr lang="hu-HU" baseline="0" dirty="0" smtClean="0"/>
              <a:t>Forráskód modell automatikusan , inkrementálisan frissül</a:t>
            </a:r>
          </a:p>
          <a:p>
            <a:r>
              <a:rPr lang="hu-HU" baseline="0" dirty="0" smtClean="0"/>
              <a:t>Output: </a:t>
            </a:r>
          </a:p>
          <a:p>
            <a:r>
              <a:rPr lang="hu-HU" baseline="0" dirty="0" smtClean="0"/>
              <a:t>Függoségi viszonyok az összes objektumra</a:t>
            </a:r>
          </a:p>
          <a:p>
            <a:r>
              <a:rPr lang="hu-HU" baseline="0" dirty="0" smtClean="0"/>
              <a:t>Automatikusan és gyorsan frissül</a:t>
            </a:r>
          </a:p>
          <a:p>
            <a:r>
              <a:rPr lang="hu-HU" baseline="0" dirty="0" smtClean="0"/>
              <a:t>Eclipse view-ban megjelenítve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Változások potenciális hatása</a:t>
            </a:r>
          </a:p>
          <a:p>
            <a:pPr lvl="1"/>
            <a:r>
              <a:rPr lang="hu-HU" dirty="0" smtClean="0"/>
              <a:t>Mit változtathatunk meg és hogyan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11/13/12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11/13/12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kiterjesztése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Kiindulási alap: </a:t>
            </a:r>
          </a:p>
          <a:p>
            <a:pPr lvl="1"/>
            <a:r>
              <a:rPr lang="hu-HU" dirty="0" smtClean="0"/>
              <a:t>Csak az adatbázisban tárolt adatok (=éles használatban lévő verziók) alapján</a:t>
            </a:r>
          </a:p>
          <a:p>
            <a:pPr lvl="1"/>
            <a:r>
              <a:rPr lang="hu-HU" dirty="0" smtClean="0"/>
              <a:t>Lekérdezések </a:t>
            </a:r>
            <a:r>
              <a:rPr lang="hu-HU" dirty="0" smtClean="0"/>
              <a:t>csak </a:t>
            </a:r>
            <a:r>
              <a:rPr lang="hu-HU" b="1" dirty="0" smtClean="0"/>
              <a:t>egyetlen</a:t>
            </a:r>
            <a:r>
              <a:rPr lang="hu-HU" dirty="0" smtClean="0"/>
              <a:t> </a:t>
            </a:r>
            <a:r>
              <a:rPr lang="hu-HU" dirty="0" smtClean="0"/>
              <a:t>elem függőségeire</a:t>
            </a:r>
          </a:p>
          <a:p>
            <a:r>
              <a:rPr lang="hu-HU" dirty="0" smtClean="0"/>
              <a:t>Továbbfejlesztés motivációja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fejlesztőkörnyezetben?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  <a:br>
              <a:rPr lang="hu-HU" i="1" dirty="0" smtClean="0"/>
            </a:br>
            <a:r>
              <a:rPr lang="hu-HU" i="1" dirty="0" smtClean="0"/>
              <a:t>Mi történik ha „ezt” átírom „erre”?</a:t>
            </a:r>
            <a:endParaRPr lang="hu-HU" i="1" dirty="0"/>
          </a:p>
          <a:p>
            <a:r>
              <a:rPr lang="hu-HU" dirty="0" smtClean="0"/>
              <a:t>Javasolt architektúra</a:t>
            </a:r>
          </a:p>
          <a:p>
            <a:pPr lvl="1"/>
            <a:r>
              <a:rPr lang="hu-HU" dirty="0" smtClean="0"/>
              <a:t>Helyi változtatások ismerete is szükséges →</a:t>
            </a:r>
            <a:br>
              <a:rPr lang="hu-HU" dirty="0" smtClean="0"/>
            </a:br>
            <a:r>
              <a:rPr lang="hu-HU" dirty="0" smtClean="0"/>
              <a:t>Forráskód </a:t>
            </a:r>
            <a:r>
              <a:rPr lang="hu-HU" dirty="0" smtClean="0"/>
              <a:t>és függőségi </a:t>
            </a:r>
            <a:r>
              <a:rPr lang="hu-HU" dirty="0"/>
              <a:t>adatbázis </a:t>
            </a:r>
            <a:r>
              <a:rPr lang="hu-HU" dirty="0" smtClean="0"/>
              <a:t>összekapcsolása (</a:t>
            </a:r>
            <a:r>
              <a:rPr lang="hu-HU" b="1" dirty="0" smtClean="0"/>
              <a:t>hibrid</a:t>
            </a:r>
            <a:r>
              <a:rPr lang="hu-HU" dirty="0" smtClean="0"/>
              <a:t> analízis)</a:t>
            </a:r>
            <a:endParaRPr lang="hu-HU" dirty="0"/>
          </a:p>
          <a:p>
            <a:pPr lvl="1"/>
            <a:r>
              <a:rPr lang="hu-HU" dirty="0" smtClean="0"/>
              <a:t>Azonnali visszacsatolás a forráskód szerkesztése közben→</a:t>
            </a:r>
            <a:br>
              <a:rPr lang="hu-HU" dirty="0" smtClean="0"/>
            </a:br>
            <a:r>
              <a:rPr lang="hu-HU" dirty="0" smtClean="0"/>
              <a:t>Inkrementális lekérdezések </a:t>
            </a: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 </a:t>
            </a:r>
            <a:r>
              <a:rPr lang="hu-HU" dirty="0" smtClean="0"/>
              <a:t>függőségeire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kiegészített </a:t>
            </a:r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895600" y="48006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</a:t>
            </a:r>
            <a:r>
              <a:rPr lang="hu-HU" dirty="0" smtClean="0"/>
              <a:t>függőségi </a:t>
            </a:r>
            <a:r>
              <a:rPr lang="hu-HU" dirty="0" smtClean="0"/>
              <a:t>modell</a:t>
            </a:r>
            <a:endParaRPr lang="hu-HU" dirty="0" smtClean="0"/>
          </a:p>
        </p:txBody>
      </p:sp>
      <p:sp>
        <p:nvSpPr>
          <p:cNvPr id="34" name="Rounded Rectangular Callout 33"/>
          <p:cNvSpPr/>
          <p:nvPr/>
        </p:nvSpPr>
        <p:spPr>
          <a:xfrm>
            <a:off x="2743200" y="1219200"/>
            <a:ext cx="3279128" cy="1940652"/>
          </a:xfrm>
          <a:prstGeom prst="wedgeRoundRectCallout">
            <a:avLst>
              <a:gd name="adj1" fmla="val 63093"/>
              <a:gd name="adj2" fmla="val 231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</a:t>
            </a:r>
            <a:r>
              <a:rPr lang="hu-HU" dirty="0" smtClean="0"/>
              <a:t>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  <a:endParaRPr lang="hu-HU" dirty="0" smtClean="0"/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</a:t>
            </a:r>
            <a:r>
              <a:rPr lang="hu-HU" dirty="0" smtClean="0"/>
              <a:t>leíró, forráskódból származtatott modell</a:t>
            </a:r>
            <a:endParaRPr lang="hu-H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</a:t>
            </a:r>
            <a:r>
              <a:rPr lang="hu-HU" dirty="0" smtClean="0"/>
              <a:t>szinkronizáció</a:t>
            </a: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</a:t>
            </a:r>
            <a:r>
              <a:rPr lang="hu-HU" sz="2400" dirty="0" smtClean="0"/>
              <a:t>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  <a:endParaRPr lang="hu-HU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879725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4090608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291259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végrehajtása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 smtClean="0"/>
              <a:t>Eredmények </a:t>
            </a:r>
            <a:r>
              <a:rPr lang="hu-HU" sz="2400" b="1" dirty="0" smtClean="0"/>
              <a:t>folyamatos</a:t>
            </a:r>
            <a:r>
              <a:rPr lang="hu-HU" sz="2400" b="1" dirty="0"/>
              <a:t> </a:t>
            </a:r>
            <a:r>
              <a:rPr lang="hu-HU" sz="2400" b="1" dirty="0" smtClean="0"/>
              <a:t>és </a:t>
            </a:r>
            <a:r>
              <a:rPr lang="hu-HU" sz="2400" b="1" dirty="0" smtClean="0"/>
              <a:t>automatikus </a:t>
            </a:r>
            <a:r>
              <a:rPr lang="hu-HU" sz="2400" dirty="0" smtClean="0"/>
              <a:t>frissítése</a:t>
            </a:r>
          </a:p>
          <a:p>
            <a:pPr lvl="1" indent="-342900">
              <a:buFont typeface="Wingdings" charset="2"/>
              <a:buChar char="§"/>
            </a:pPr>
            <a:r>
              <a:rPr lang="hu-HU" sz="2000" dirty="0" smtClean="0"/>
              <a:t>Forráskód változás </a:t>
            </a:r>
            <a:r>
              <a:rPr lang="hu-HU" sz="2000" dirty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hu-HU" sz="2000" dirty="0"/>
              <a:t>f</a:t>
            </a:r>
            <a:r>
              <a:rPr lang="hu-HU" sz="2000" dirty="0" smtClean="0"/>
              <a:t>orráskód </a:t>
            </a:r>
            <a:r>
              <a:rPr lang="hu-HU" sz="2000" dirty="0" smtClean="0"/>
              <a:t>modell </a:t>
            </a:r>
            <a:r>
              <a:rPr lang="hu-HU" sz="2000" dirty="0" smtClean="0"/>
              <a:t>frissítése </a:t>
            </a:r>
            <a:r>
              <a:rPr lang="hu-HU" sz="2000" dirty="0" smtClean="0">
                <a:sym typeface="Wingdings" pitchFamily="2" charset="2"/>
              </a:rPr>
              <a:t> </a:t>
            </a:r>
            <a:br>
              <a:rPr lang="hu-HU" sz="2000" dirty="0" smtClean="0">
                <a:sym typeface="Wingdings" pitchFamily="2" charset="2"/>
              </a:rPr>
            </a:br>
            <a:r>
              <a:rPr lang="hu-HU" sz="2000" dirty="0" smtClean="0">
                <a:sym typeface="Wingdings" pitchFamily="2" charset="2"/>
              </a:rPr>
              <a:t>lekérdezés eredményének frissítése </a:t>
            </a:r>
            <a:r>
              <a:rPr lang="hu-HU" sz="2000" dirty="0">
                <a:sym typeface="Wingdings" pitchFamily="2" charset="2"/>
              </a:rPr>
              <a:t></a:t>
            </a:r>
            <a:r>
              <a:rPr lang="hu-HU" sz="2000" dirty="0" smtClean="0">
                <a:sym typeface="Wingdings" pitchFamily="2" charset="2"/>
              </a:rPr>
              <a:t> </a:t>
            </a:r>
            <a:r>
              <a:rPr lang="hu-HU" sz="2000" dirty="0" smtClean="0">
                <a:sym typeface="Wingdings" pitchFamily="2" charset="2"/>
              </a:rPr>
              <a:t/>
            </a:r>
            <a:br>
              <a:rPr lang="hu-HU" sz="2000" dirty="0" smtClean="0">
                <a:sym typeface="Wingdings" pitchFamily="2" charset="2"/>
              </a:rPr>
            </a:br>
            <a:r>
              <a:rPr lang="en-US" sz="2000" dirty="0" err="1" smtClean="0">
                <a:sym typeface="Wingdings" pitchFamily="2" charset="2"/>
              </a:rPr>
              <a:t>megjelen</a:t>
            </a:r>
            <a:r>
              <a:rPr lang="hu-HU" sz="2000" dirty="0" smtClean="0">
                <a:sym typeface="Wingdings" pitchFamily="2" charset="2"/>
              </a:rPr>
              <a:t>ítés frissítése</a:t>
            </a:r>
            <a:endParaRPr lang="hu-HU" sz="2000" dirty="0" smtClean="0">
              <a:sym typeface="Wingdings" pitchFamily="2" charset="2"/>
            </a:endParaRPr>
          </a:p>
          <a:p>
            <a:pPr lvl="1" indent="-342900">
              <a:buFont typeface="Wingdings" charset="2"/>
              <a:buChar char="§"/>
            </a:pPr>
            <a:r>
              <a:rPr lang="hu-HU" sz="2000" dirty="0" smtClean="0"/>
              <a:t>Kimenet: </a:t>
            </a:r>
            <a:r>
              <a:rPr lang="hu-HU" sz="2000" dirty="0"/>
              <a:t>f</a:t>
            </a:r>
            <a:r>
              <a:rPr lang="hu-HU" sz="2000" dirty="0" smtClean="0"/>
              <a:t>üggőségi </a:t>
            </a:r>
            <a:r>
              <a:rPr lang="hu-HU" sz="2000" dirty="0"/>
              <a:t>viszonyok az </a:t>
            </a:r>
            <a:r>
              <a:rPr lang="hu-HU" sz="2000" b="1" dirty="0" smtClean="0"/>
              <a:t>összes </a:t>
            </a:r>
            <a:r>
              <a:rPr lang="hu-HU" sz="2000" b="1" dirty="0" smtClean="0"/>
              <a:t>objektumra</a:t>
            </a:r>
          </a:p>
          <a:p>
            <a:pPr lvl="2" indent="-342900">
              <a:buFont typeface="Wingdings" charset="2"/>
              <a:buChar char="§"/>
            </a:pPr>
            <a:r>
              <a:rPr lang="en-US" sz="1600" dirty="0" smtClean="0"/>
              <a:t>T</a:t>
            </a:r>
            <a:r>
              <a:rPr lang="hu-HU" sz="1600" dirty="0" smtClean="0"/>
              <a:t>ranzitív kapcsolatok (pl. öröklődés)</a:t>
            </a:r>
          </a:p>
          <a:p>
            <a:pPr lvl="2" indent="-342900">
              <a:buFont typeface="Wingdings" charset="2"/>
              <a:buChar char="§"/>
            </a:pPr>
            <a:r>
              <a:rPr lang="hu-HU" sz="1600" dirty="0" smtClean="0"/>
              <a:t>Közvetett kapcsolatok (pl. öröklődés + metódushívás)</a:t>
            </a:r>
            <a:endParaRPr lang="hu-HU" sz="1600" dirty="0"/>
          </a:p>
          <a:p>
            <a:pPr marL="914400" lvl="1" indent="-514350"/>
            <a:endParaRPr lang="hu-HU" sz="2000" dirty="0" smtClean="0"/>
          </a:p>
          <a:p>
            <a:pPr marL="1314450" lvl="2" indent="-514350">
              <a:buFont typeface="+mj-lt"/>
              <a:buAutoNum type="romanUcPeriod"/>
            </a:pPr>
            <a:endParaRPr lang="hu-HU" sz="1800" dirty="0" smtClean="0"/>
          </a:p>
          <a:p>
            <a:endParaRPr lang="hu-HU" sz="2400" dirty="0" smtClean="0"/>
          </a:p>
          <a:p>
            <a:endParaRPr lang="hu-HU" sz="2400" dirty="0"/>
          </a:p>
          <a:p>
            <a:pPr marL="857250" lvl="3" indent="0">
              <a:buNone/>
            </a:pPr>
            <a:endParaRPr lang="hu-HU" sz="2400" dirty="0"/>
          </a:p>
          <a:p>
            <a:pPr marL="400050" lvl="2" indent="0">
              <a:buNone/>
            </a:pPr>
            <a:endParaRPr lang="hu-HU" sz="11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2851" b="556"/>
          <a:stretch/>
        </p:blipFill>
        <p:spPr bwMode="auto">
          <a:xfrm>
            <a:off x="4638219" y="1600200"/>
            <a:ext cx="4048581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9" y="38481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ular Callout 18"/>
          <p:cNvSpPr/>
          <p:nvPr/>
        </p:nvSpPr>
        <p:spPr>
          <a:xfrm>
            <a:off x="5166983" y="5240565"/>
            <a:ext cx="1233924" cy="855435"/>
          </a:xfrm>
          <a:prstGeom prst="wedgeRoundRectCallout">
            <a:avLst>
              <a:gd name="adj1" fmla="val -82294"/>
              <a:gd name="adj2" fmla="val -808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Validációs szabályok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6662509" y="4979307"/>
            <a:ext cx="2024292" cy="964293"/>
          </a:xfrm>
          <a:prstGeom prst="wedgeRoundRectCallout">
            <a:avLst>
              <a:gd name="adj1" fmla="val -65188"/>
              <a:gd name="adj2" fmla="val -5667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„Content assist” jellegű visszajelzés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02275" y="2365373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8219" y="3478768"/>
            <a:ext cx="40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Kiterjesztési lehetőség: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Éles alkalmazásba szánt eszköz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  <a:endParaRPr lang="hu-HU" dirty="0" smtClean="0"/>
          </a:p>
          <a:p>
            <a:pPr lvl="2"/>
            <a:r>
              <a:rPr lang="hu-HU" dirty="0" smtClean="0"/>
              <a:t>Azonnali függőségi analízis visszacsatolás a forráskód módosításával a teljes szoftverinfrastruktúrára</a:t>
            </a:r>
            <a:r>
              <a:rPr lang="hu-HU" dirty="0" smtClean="0"/>
              <a:t>!</a:t>
            </a:r>
            <a:br>
              <a:rPr lang="hu-HU" dirty="0" smtClean="0"/>
            </a:br>
            <a:r>
              <a:rPr lang="hu-HU" dirty="0" smtClean="0"/>
              <a:t>(= tipikus lokális munkakörnyezet – 5/10 projekt – és a teljes szoftverinfrastruktúra – 1000+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hu-HU" dirty="0" smtClean="0"/>
              <a:t>Mérések valós </a:t>
            </a:r>
            <a:r>
              <a:rPr lang="hu-HU" dirty="0" smtClean="0"/>
              <a:t>projektekkel (CERN Controls Systems)</a:t>
            </a:r>
            <a:endParaRPr lang="hu-HU" dirty="0" smtClean="0"/>
          </a:p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</a:t>
            </a:r>
            <a:r>
              <a:rPr lang="hu-HU" dirty="0" smtClean="0"/>
              <a:t>ekérdezés </a:t>
            </a:r>
            <a:r>
              <a:rPr lang="hu-HU" dirty="0" smtClean="0"/>
              <a:t>ideje </a:t>
            </a:r>
            <a:r>
              <a:rPr lang="hu-HU" dirty="0" smtClean="0"/>
              <a:t>egyetlen </a:t>
            </a:r>
            <a:r>
              <a:rPr lang="hu-HU" dirty="0" smtClean="0"/>
              <a:t>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teljes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</a:t>
            </a:r>
            <a:r>
              <a:rPr lang="hu-HU" dirty="0" smtClean="0"/>
              <a:t>elemre és kapcsolatra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Eredmények, </a:t>
            </a:r>
            <a:br>
              <a:rPr lang="hu-HU" dirty="0" smtClean="0"/>
            </a:br>
            <a:r>
              <a:rPr lang="hu-HU" dirty="0" smtClean="0"/>
              <a:t>továbbfejlesztési lehetőségek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Kész eszköz nagyméretű Java szoftver infrastruktúra függőségeinek feltárására</a:t>
            </a:r>
          </a:p>
          <a:p>
            <a:pPr lvl="1"/>
            <a:r>
              <a:rPr lang="hu-HU" dirty="0" smtClean="0"/>
              <a:t>Nagy mennyiségű bináris komponens hatékony feldolgozása és lekérdezése</a:t>
            </a:r>
          </a:p>
          <a:p>
            <a:r>
              <a:rPr lang="hu-HU" dirty="0" smtClean="0"/>
              <a:t>Kiterjesztés </a:t>
            </a:r>
            <a:r>
              <a:rPr lang="hu-HU" dirty="0" smtClean="0"/>
              <a:t>azonnali, </a:t>
            </a:r>
            <a:r>
              <a:rPr lang="hu-HU" dirty="0" smtClean="0"/>
              <a:t>hibrid függőségi analízisre</a:t>
            </a:r>
          </a:p>
          <a:p>
            <a:pPr lvl="1"/>
            <a:r>
              <a:rPr lang="hu-HU" dirty="0" smtClean="0"/>
              <a:t>Bináris függőségi modellek és inkrementálisan szinkronizált forráskódmodellek összekapcsolásával</a:t>
            </a:r>
          </a:p>
          <a:p>
            <a:pPr lvl="1"/>
            <a:r>
              <a:rPr lang="hu-HU" dirty="0" smtClean="0"/>
              <a:t>Azonnali visszajelzés inkrementális gráfmintaillesztés alapján</a:t>
            </a:r>
          </a:p>
          <a:p>
            <a:r>
              <a:rPr lang="hu-HU" dirty="0" smtClean="0"/>
              <a:t>A rendszer jelenleg éles használatban </a:t>
            </a:r>
            <a:r>
              <a:rPr lang="hu-HU" dirty="0" smtClean="0"/>
              <a:t>van:</a:t>
            </a:r>
            <a:br>
              <a:rPr lang="hu-HU" dirty="0" smtClean="0"/>
            </a:br>
            <a:r>
              <a:rPr lang="hu-HU" dirty="0" smtClean="0"/>
              <a:t>CERN </a:t>
            </a:r>
            <a:r>
              <a:rPr lang="hu-HU" dirty="0" smtClean="0"/>
              <a:t>Controls </a:t>
            </a:r>
            <a:r>
              <a:rPr lang="hu-HU" dirty="0" smtClean="0"/>
              <a:t>Systems</a:t>
            </a:r>
            <a:endParaRPr lang="hu-HU" dirty="0" smtClean="0"/>
          </a:p>
          <a:p>
            <a:pPr lvl="1"/>
            <a:r>
              <a:rPr lang="hu-HU" dirty="0" smtClean="0"/>
              <a:t>Svájci kutatólaboratórium; részecskegyorsító irányítási </a:t>
            </a:r>
            <a:r>
              <a:rPr lang="hu-HU" dirty="0"/>
              <a:t>rendszereinek szoftvereihez, </a:t>
            </a:r>
            <a:r>
              <a:rPr lang="en-US" dirty="0"/>
              <a:t>24/7 </a:t>
            </a:r>
            <a:r>
              <a:rPr lang="en-US" dirty="0" err="1" smtClean="0"/>
              <a:t>üzem</a:t>
            </a:r>
            <a:endParaRPr lang="en-US" dirty="0" smtClean="0"/>
          </a:p>
          <a:p>
            <a:pPr lvl="1"/>
            <a:r>
              <a:rPr lang="hu-HU" dirty="0" smtClean="0"/>
              <a:t>~</a:t>
            </a:r>
            <a:r>
              <a:rPr lang="hu-HU" dirty="0" smtClean="0"/>
              <a:t>1300 Java projekt, </a:t>
            </a:r>
            <a:r>
              <a:rPr lang="hu-HU" dirty="0" smtClean="0"/>
              <a:t>projektenként átlag 15 verzió, átlagosan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elhasználói </a:t>
            </a:r>
            <a:r>
              <a:rPr lang="hu-HU" dirty="0" smtClean="0"/>
              <a:t>felület </a:t>
            </a:r>
            <a:r>
              <a:rPr lang="hu-HU" dirty="0" smtClean="0"/>
              <a:t>integráció kiterjesztése</a:t>
            </a:r>
          </a:p>
          <a:p>
            <a:pPr lvl="1"/>
            <a:r>
              <a:rPr lang="hu-HU" dirty="0" smtClean="0"/>
              <a:t>Eclipse-be épített függőségi keresés kiváltása</a:t>
            </a:r>
            <a:endParaRPr lang="hu-HU" dirty="0" smtClean="0"/>
          </a:p>
          <a:p>
            <a:r>
              <a:rPr lang="hu-HU" dirty="0" smtClean="0"/>
              <a:t>Kiterjeszés C/C++ </a:t>
            </a:r>
            <a:r>
              <a:rPr lang="hu-HU" dirty="0" smtClean="0"/>
              <a:t>szoftverekre</a:t>
            </a:r>
          </a:p>
          <a:p>
            <a:pPr lvl="1"/>
            <a:r>
              <a:rPr lang="hu-HU" dirty="0" smtClean="0"/>
              <a:t>Eclipse CDT alapján</a:t>
            </a:r>
            <a:endParaRPr lang="hu-HU" dirty="0" smtClean="0"/>
          </a:p>
          <a:p>
            <a:r>
              <a:rPr lang="hu-HU" dirty="0" smtClean="0"/>
              <a:t>Szoftver</a:t>
            </a:r>
            <a:r>
              <a:rPr lang="hu-HU" dirty="0" smtClean="0"/>
              <a:t>metrikák azonnali ellenőrzése</a:t>
            </a:r>
          </a:p>
          <a:p>
            <a:pPr lvl="1"/>
            <a:r>
              <a:rPr lang="en-US" dirty="0" smtClean="0"/>
              <a:t>G</a:t>
            </a:r>
            <a:r>
              <a:rPr lang="hu-HU" dirty="0" smtClean="0"/>
              <a:t>ráfminták kiterjesztése metrikákra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A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Java 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</a:t>
            </a:r>
            <a:r>
              <a:rPr lang="hu-HU" dirty="0" smtClean="0"/>
              <a:t>üggőségi problémák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B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/>
              <a:t>OO </a:t>
            </a:r>
            <a:r>
              <a:rPr lang="hu-HU" dirty="0" smtClean="0"/>
              <a:t>rendszerek </a:t>
            </a:r>
            <a:r>
              <a:rPr lang="hu-HU" dirty="0" smtClean="0">
                <a:sym typeface="Wingdings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sokféle függőség</a:t>
            </a:r>
          </a:p>
          <a:p>
            <a:pPr lvl="1"/>
            <a:r>
              <a:rPr lang="hu-HU" dirty="0"/>
              <a:t>Osztálybetöltés, függvényhívás, öröklés, függvény-felüldefiniálás, tagváltozó-hozzáférés </a:t>
            </a:r>
            <a:endParaRPr lang="hu-HU" dirty="0" smtClean="0"/>
          </a:p>
          <a:p>
            <a:r>
              <a:rPr lang="hu-HU" dirty="0" smtClean="0"/>
              <a:t>Nagyszámú Java szoftver (1000+)</a:t>
            </a:r>
          </a:p>
          <a:p>
            <a:pPr lvl="1"/>
            <a:r>
              <a:rPr lang="hu-HU" dirty="0" smtClean="0"/>
              <a:t>Tisztán forráskód </a:t>
            </a:r>
            <a:r>
              <a:rPr lang="hu-HU" dirty="0" smtClean="0"/>
              <a:t>alapú analízis lassú</a:t>
            </a:r>
            <a:endParaRPr lang="hu-HU" dirty="0" smtClean="0"/>
          </a:p>
          <a:p>
            <a:pPr lvl="2"/>
            <a:r>
              <a:rPr lang="hu-HU" dirty="0" smtClean="0"/>
              <a:t>Fordítás + tesztek lefutattása idő- és </a:t>
            </a:r>
            <a:r>
              <a:rPr lang="hu-HU" dirty="0" smtClean="0"/>
              <a:t>erőforrásigényes</a:t>
            </a:r>
          </a:p>
          <a:p>
            <a:pPr lvl="2"/>
            <a:r>
              <a:rPr lang="hu-HU" dirty="0" smtClean="0"/>
              <a:t>A fejlesztő gépén kivárhatatlan (fordítási idő több órás, napos nagyságrendű)</a:t>
            </a:r>
          </a:p>
          <a:p>
            <a:pPr lvl="1"/>
            <a:r>
              <a:rPr lang="hu-HU" dirty="0" smtClean="0"/>
              <a:t>Nem mindig elérhető a forráskód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hu-HU" dirty="0"/>
              <a:t>Szoftver életciklus: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gyakori </a:t>
            </a:r>
            <a:r>
              <a:rPr lang="hu-HU" dirty="0"/>
              <a:t>hibajavítások, új funkciók</a:t>
            </a:r>
          </a:p>
          <a:p>
            <a:pPr lvl="1"/>
            <a:r>
              <a:rPr lang="hu-HU" dirty="0" smtClean="0"/>
              <a:t>Egymás utáni szoftververziók </a:t>
            </a:r>
            <a:r>
              <a:rPr lang="hu-HU" dirty="0"/>
              <a:t>konzisztenciáját</a:t>
            </a:r>
            <a:r>
              <a:rPr lang="hu-HU" b="1" dirty="0"/>
              <a:t> </a:t>
            </a:r>
            <a:r>
              <a:rPr lang="hu-HU" b="1" dirty="0" smtClean="0"/>
              <a:t>mindenképp</a:t>
            </a:r>
            <a:r>
              <a:rPr lang="hu-HU" dirty="0" smtClean="0"/>
              <a:t> garantálni </a:t>
            </a:r>
            <a:r>
              <a:rPr lang="hu-HU" dirty="0"/>
              <a:t>kell</a:t>
            </a:r>
          </a:p>
          <a:p>
            <a:pPr lvl="1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</a:t>
            </a:r>
            <a:r>
              <a:rPr lang="hu-HU" b="1" dirty="0" smtClean="0"/>
              <a:t>upgrade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Hiba</a:t>
            </a:r>
          </a:p>
          <a:p>
            <a:pPr lvl="2"/>
            <a:r>
              <a:rPr lang="en-US" dirty="0" smtClean="0"/>
              <a:t>F</a:t>
            </a:r>
            <a:r>
              <a:rPr lang="hu-HU" dirty="0" smtClean="0"/>
              <a:t>ordítási idejű (complile error)</a:t>
            </a:r>
          </a:p>
          <a:p>
            <a:pPr lvl="2"/>
            <a:r>
              <a:rPr lang="hu-HU" dirty="0" smtClean="0"/>
              <a:t>Futási idejű (linking | runtime | reflection error)</a:t>
            </a:r>
          </a:p>
          <a:p>
            <a:pPr lvl="2"/>
            <a:r>
              <a:rPr lang="hu-HU" dirty="0" smtClean="0"/>
              <a:t>(Csak statikus függőségekkel foglalkozunk)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Kitűzött cél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Szükséges</a:t>
            </a:r>
            <a:r>
              <a:rPr lang="hu-HU" dirty="0"/>
              <a:t>: </a:t>
            </a:r>
            <a:r>
              <a:rPr lang="hu-HU" dirty="0" smtClean="0"/>
              <a:t>(statikus) függőségi </a:t>
            </a:r>
            <a:r>
              <a:rPr lang="hu-HU" dirty="0"/>
              <a:t>viszonyok </a:t>
            </a:r>
            <a:r>
              <a:rPr lang="hu-HU" dirty="0" smtClean="0"/>
              <a:t>ismerete a </a:t>
            </a:r>
            <a:r>
              <a:rPr lang="hu-HU" b="1" dirty="0" smtClean="0"/>
              <a:t>teljes</a:t>
            </a:r>
            <a:r>
              <a:rPr lang="hu-HU" dirty="0" smtClean="0"/>
              <a:t> szoftverinfrastruktúrán (komponensek, verziók)</a:t>
            </a:r>
            <a:endParaRPr lang="hu-HU" dirty="0"/>
          </a:p>
          <a:p>
            <a:pPr lvl="1"/>
            <a:r>
              <a:rPr lang="hu-HU" dirty="0" smtClean="0"/>
              <a:t>Kiszámítható a változtatások </a:t>
            </a:r>
            <a:r>
              <a:rPr lang="hu-HU" dirty="0"/>
              <a:t>potenciális hatása</a:t>
            </a:r>
          </a:p>
          <a:p>
            <a:pPr lvl="1"/>
            <a:r>
              <a:rPr lang="hu-HU" dirty="0" smtClean="0">
                <a:sym typeface="Wingdings"/>
              </a:rPr>
              <a:t> </a:t>
            </a:r>
            <a:r>
              <a:rPr lang="hu-HU" i="1" dirty="0" smtClean="0"/>
              <a:t>Mit </a:t>
            </a:r>
            <a:r>
              <a:rPr lang="hu-HU" i="1" dirty="0"/>
              <a:t>változtathatunk meg és </a:t>
            </a:r>
            <a:r>
              <a:rPr lang="hu-HU" i="1" dirty="0" smtClean="0"/>
              <a:t>hogyan</a:t>
            </a:r>
            <a:endParaRPr lang="hu-HU" i="1" dirty="0"/>
          </a:p>
          <a:p>
            <a:pPr marL="285750" indent="-285750"/>
            <a:r>
              <a:rPr lang="hu-HU" dirty="0" smtClean="0"/>
              <a:t>Javasolt megvalósítás</a:t>
            </a:r>
            <a:r>
              <a:rPr lang="hu-HU" dirty="0" smtClean="0"/>
              <a:t>: szerver-kliens </a:t>
            </a:r>
            <a:r>
              <a:rPr lang="hu-HU" dirty="0" smtClean="0"/>
              <a:t>architektúrájú függőségkezelő eszköz</a:t>
            </a:r>
            <a:endParaRPr lang="hu-HU" dirty="0" smtClean="0"/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Szerver (build rendszer): </a:t>
            </a:r>
            <a:endParaRPr lang="hu-HU" dirty="0" smtClean="0"/>
          </a:p>
          <a:p>
            <a:pPr lvl="2"/>
            <a:r>
              <a:rPr lang="hu-HU" dirty="0" smtClean="0"/>
              <a:t>Gyors függőségi analízis a binárisokon</a:t>
            </a:r>
          </a:p>
          <a:p>
            <a:pPr lvl="2"/>
            <a:r>
              <a:rPr lang="hu-HU" dirty="0" smtClean="0"/>
              <a:t>Függőségi adatbázis építése és karbantartása</a:t>
            </a:r>
          </a:p>
          <a:p>
            <a:pPr lvl="2"/>
            <a:r>
              <a:rPr lang="hu-HU" dirty="0" smtClean="0"/>
              <a:t>A szoftveréletciklusba integrált módon</a:t>
            </a:r>
            <a:endParaRPr lang="hu-HU" dirty="0"/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Kliens (fejlesztői munkaállomások): </a:t>
            </a:r>
            <a:endParaRPr lang="hu-HU" dirty="0" smtClean="0"/>
          </a:p>
          <a:p>
            <a:pPr lvl="2"/>
            <a:r>
              <a:rPr lang="hu-HU" dirty="0" smtClean="0"/>
              <a:t>Gyors </a:t>
            </a:r>
            <a:r>
              <a:rPr lang="hu-HU" dirty="0"/>
              <a:t>lekérdezés </a:t>
            </a:r>
            <a:r>
              <a:rPr lang="hu-HU" dirty="0" smtClean="0"/>
              <a:t>az adatbázison</a:t>
            </a:r>
          </a:p>
          <a:p>
            <a:pPr lvl="2"/>
            <a:r>
              <a:rPr lang="hu-HU" dirty="0" smtClean="0"/>
              <a:t>Eclipse keretrendszerbe integrálva</a:t>
            </a:r>
            <a:endParaRPr lang="hu-HU" dirty="0" smtClean="0"/>
          </a:p>
          <a:p>
            <a:pPr lvl="2"/>
            <a:r>
              <a:rPr lang="hu-HU" dirty="0" smtClean="0"/>
              <a:t>Korlátos erőforrások figyelembe vételével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93088" cy="1362075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Függőségi adatbázis származtatása bytekód analízis alapján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Bemenet méretétől 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Integráció a fejlesztői keretrendszerbe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1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Fejlesztési folyamat</a:t>
            </a:r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62200"/>
            <a:ext cx="4254500" cy="3390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600" y="2362200"/>
            <a:ext cx="3200400" cy="4267200"/>
            <a:chOff x="228600" y="2362200"/>
            <a:chExt cx="3200400" cy="4267200"/>
          </a:xfrm>
        </p:grpSpPr>
        <p:sp>
          <p:nvSpPr>
            <p:cNvPr id="8" name="Rectangle 7"/>
            <p:cNvSpPr/>
            <p:nvPr/>
          </p:nvSpPr>
          <p:spPr>
            <a:xfrm>
              <a:off x="1905000" y="2362200"/>
              <a:ext cx="1447800" cy="685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28600" y="4495800"/>
              <a:ext cx="3200400" cy="2133600"/>
            </a:xfrm>
            <a:prstGeom prst="wedgeRoundRectCallout">
              <a:avLst>
                <a:gd name="adj1" fmla="val 44938"/>
                <a:gd name="adj2" fmla="val -12224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/>
                <a:t>Lekérdezések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futtatása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Kódmódosítás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közben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igény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szerint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/>
                <a:t>Release </a:t>
              </a:r>
              <a:r>
                <a:rPr lang="en-US" sz="2000" dirty="0" err="1" smtClean="0"/>
                <a:t>előtt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ellenőrzési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céllal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2139</TotalTime>
  <Words>939</Words>
  <Application>Microsoft Macintosh PowerPoint</Application>
  <PresentationFormat>On-screen Show (4:3)</PresentationFormat>
  <Paragraphs>298</Paragraphs>
  <Slides>22</Slides>
  <Notes>13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Nagy szoftverinfrastruktúra feletti inkrementális modell-analízis</vt:lpstr>
      <vt:lpstr>Komplex szoftverrendszerek Fejlesztése</vt:lpstr>
      <vt:lpstr>Függőségi problémák</vt:lpstr>
      <vt:lpstr>Kihívások</vt:lpstr>
      <vt:lpstr>Kihívások 2</vt:lpstr>
      <vt:lpstr>Kitűzött cél</vt:lpstr>
      <vt:lpstr>Függőségi adatbázis származtatása bytekód analízis alapján </vt:lpstr>
      <vt:lpstr>Architektúra</vt:lpstr>
      <vt:lpstr>PowerPoint Presentation</vt:lpstr>
      <vt:lpstr>Architektúra</vt:lpstr>
      <vt:lpstr>Inkrementális, hibrid Függőségi analízis</vt:lpstr>
      <vt:lpstr>A rendszer kiterjesztése</vt:lpstr>
      <vt:lpstr>A kiegészített architektúra</vt:lpstr>
      <vt:lpstr>Inkrementális lekérdezések gráfminták alapján</vt:lpstr>
      <vt:lpstr>A lekérdezések végrehajtása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Eredmények,  továbbfejlesztési lehetőségek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Istvan Rath</cp:lastModifiedBy>
  <cp:revision>177</cp:revision>
  <dcterms:created xsi:type="dcterms:W3CDTF">2012-11-10T12:17:04Z</dcterms:created>
  <dcterms:modified xsi:type="dcterms:W3CDTF">2012-11-13T13:52:50Z</dcterms:modified>
</cp:coreProperties>
</file>