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0672" saveSubsetFonts="1">
  <p:sldMasterIdLst>
    <p:sldMasterId id="2147483648" r:id="rId1"/>
  </p:sldMasterIdLst>
  <p:notesMasterIdLst>
    <p:notesMasterId r:id="rId25"/>
  </p:notesMasterIdLst>
  <p:sldIdLst>
    <p:sldId id="256" r:id="rId2"/>
    <p:sldId id="284" r:id="rId3"/>
    <p:sldId id="285" r:id="rId4"/>
    <p:sldId id="262" r:id="rId5"/>
    <p:sldId id="264" r:id="rId6"/>
    <p:sldId id="289" r:id="rId7"/>
    <p:sldId id="267" r:id="rId8"/>
    <p:sldId id="270" r:id="rId9"/>
    <p:sldId id="275" r:id="rId10"/>
    <p:sldId id="288" r:id="rId11"/>
    <p:sldId id="263" r:id="rId12"/>
    <p:sldId id="276" r:id="rId13"/>
    <p:sldId id="268" r:id="rId14"/>
    <p:sldId id="269" r:id="rId15"/>
    <p:sldId id="271" r:id="rId16"/>
    <p:sldId id="272" r:id="rId17"/>
    <p:sldId id="290" r:id="rId18"/>
    <p:sldId id="273" r:id="rId19"/>
    <p:sldId id="291" r:id="rId20"/>
    <p:sldId id="292" r:id="rId21"/>
    <p:sldId id="293" r:id="rId22"/>
    <p:sldId id="294" r:id="rId23"/>
    <p:sldId id="29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AB5E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567" autoAdjust="0"/>
    <p:restoredTop sz="99643" autoAdjust="0"/>
  </p:normalViewPr>
  <p:slideViewPr>
    <p:cSldViewPr>
      <p:cViewPr>
        <p:scale>
          <a:sx n="75" d="100"/>
          <a:sy n="75" d="100"/>
        </p:scale>
        <p:origin x="-1194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76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9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process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4"/>
  <c:chart>
    <c:title>
      <c:tx>
        <c:rich>
          <a:bodyPr/>
          <a:lstStyle/>
          <a:p>
            <a:pPr>
              <a:defRPr sz="2000"/>
            </a:pPr>
            <a:r>
              <a:rPr lang="hu-HU" sz="2000" dirty="0" smtClean="0"/>
              <a:t>Függőségi analízis ideje</a:t>
            </a:r>
            <a:endParaRPr lang="en-US" sz="2000" dirty="0"/>
          </a:p>
        </c:rich>
      </c:tx>
      <c:layout/>
    </c:title>
    <c:plotArea>
      <c:layout>
        <c:manualLayout>
          <c:layoutTarget val="inner"/>
          <c:xMode val="edge"/>
          <c:yMode val="edge"/>
          <c:x val="9.2949199107120961E-2"/>
          <c:y val="0.17004210411198603"/>
          <c:w val="0.88817816175755793"/>
          <c:h val="0.63050757768182208"/>
        </c:manualLayout>
      </c:layout>
      <c:lineChart>
        <c:grouping val="standard"/>
        <c:ser>
          <c:idx val="0"/>
          <c:order val="0"/>
          <c:tx>
            <c:strRef>
              <c:f>'Server performance'!$O$1</c:f>
              <c:strCache>
                <c:ptCount val="1"/>
                <c:pt idx="0">
                  <c:v>Execution time</c:v>
                </c:pt>
              </c:strCache>
            </c:strRef>
          </c:tx>
          <c:cat>
            <c:numRef>
              <c:f>'Server performance'!$J$2:$J$15</c:f>
              <c:numCache>
                <c:formatCode>General</c:formatCode>
                <c:ptCount val="14"/>
                <c:pt idx="0">
                  <c:v>97</c:v>
                </c:pt>
                <c:pt idx="1">
                  <c:v>194</c:v>
                </c:pt>
                <c:pt idx="2">
                  <c:v>292</c:v>
                </c:pt>
                <c:pt idx="3">
                  <c:v>389</c:v>
                </c:pt>
                <c:pt idx="4">
                  <c:v>488</c:v>
                </c:pt>
                <c:pt idx="5">
                  <c:v>587</c:v>
                </c:pt>
                <c:pt idx="6">
                  <c:v>683</c:v>
                </c:pt>
                <c:pt idx="7">
                  <c:v>782</c:v>
                </c:pt>
                <c:pt idx="8">
                  <c:v>881</c:v>
                </c:pt>
                <c:pt idx="9">
                  <c:v>967</c:v>
                </c:pt>
                <c:pt idx="10">
                  <c:v>1065</c:v>
                </c:pt>
                <c:pt idx="11">
                  <c:v>1161</c:v>
                </c:pt>
                <c:pt idx="12">
                  <c:v>1260</c:v>
                </c:pt>
                <c:pt idx="13">
                  <c:v>1312</c:v>
                </c:pt>
              </c:numCache>
            </c:numRef>
          </c:cat>
          <c:val>
            <c:numRef>
              <c:f>'Server performance'!$O$2:$O$15</c:f>
              <c:numCache>
                <c:formatCode>General</c:formatCode>
                <c:ptCount val="14"/>
                <c:pt idx="0">
                  <c:v>67</c:v>
                </c:pt>
                <c:pt idx="1">
                  <c:v>109</c:v>
                </c:pt>
                <c:pt idx="2">
                  <c:v>157</c:v>
                </c:pt>
                <c:pt idx="3">
                  <c:v>196</c:v>
                </c:pt>
                <c:pt idx="4">
                  <c:v>240</c:v>
                </c:pt>
                <c:pt idx="5">
                  <c:v>254</c:v>
                </c:pt>
                <c:pt idx="6">
                  <c:v>319</c:v>
                </c:pt>
                <c:pt idx="7">
                  <c:v>364</c:v>
                </c:pt>
                <c:pt idx="8">
                  <c:v>403</c:v>
                </c:pt>
                <c:pt idx="9">
                  <c:v>445</c:v>
                </c:pt>
                <c:pt idx="10">
                  <c:v>474</c:v>
                </c:pt>
                <c:pt idx="11">
                  <c:v>503</c:v>
                </c:pt>
                <c:pt idx="12">
                  <c:v>541</c:v>
                </c:pt>
                <c:pt idx="13">
                  <c:v>575</c:v>
                </c:pt>
              </c:numCache>
            </c:numRef>
          </c:val>
        </c:ser>
        <c:dLbls/>
        <c:marker val="1"/>
        <c:axId val="73126272"/>
        <c:axId val="73128192"/>
      </c:lineChart>
      <c:catAx>
        <c:axId val="7312627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Feldolgozott</a:t>
                </a:r>
                <a:r>
                  <a:rPr lang="hu-HU" sz="1600" baseline="0" dirty="0" smtClean="0"/>
                  <a:t> projektek száma</a:t>
                </a:r>
                <a:endParaRPr lang="hu-HU" sz="1600" dirty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73128192"/>
        <c:crosses val="autoZero"/>
        <c:lblAlgn val="ctr"/>
        <c:lblOffset val="0"/>
        <c:tickLblSkip val="1"/>
        <c:tickMarkSkip val="10"/>
      </c:catAx>
      <c:valAx>
        <c:axId val="7312819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 dirty="0" smtClean="0"/>
                  <a:t>sec</a:t>
                </a:r>
                <a:endParaRPr lang="en-US" sz="1600" dirty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73126272"/>
        <c:crosses val="autoZero"/>
        <c:crossBetween val="between"/>
      </c:valAx>
    </c:plotArea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2000"/>
            </a:pPr>
            <a:r>
              <a:rPr lang="hu-HU" sz="2000" baseline="0" dirty="0" smtClean="0"/>
              <a:t>Teljes memóriafoglalás</a:t>
            </a:r>
            <a:endParaRPr lang="en-US" sz="200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Sheet1!$B$4</c:f>
              <c:strCache>
                <c:ptCount val="1"/>
                <c:pt idx="0">
                  <c:v>Used memory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Sheet1!$C$4:$F$4</c:f>
              <c:numCache>
                <c:formatCode>General</c:formatCode>
                <c:ptCount val="4"/>
                <c:pt idx="0">
                  <c:v>385</c:v>
                </c:pt>
                <c:pt idx="1">
                  <c:v>669</c:v>
                </c:pt>
                <c:pt idx="2">
                  <c:v>819</c:v>
                </c:pt>
                <c:pt idx="3">
                  <c:v>1021</c:v>
                </c:pt>
              </c:numCache>
            </c:numRef>
          </c:val>
        </c:ser>
        <c:dLbls/>
        <c:marker val="1"/>
        <c:axId val="72988928"/>
        <c:axId val="73137152"/>
      </c:lineChart>
      <c:catAx>
        <c:axId val="729889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Betöltött projektek</a:t>
                </a:r>
                <a:r>
                  <a:rPr lang="hu-HU" sz="1600" baseline="0" dirty="0" smtClean="0"/>
                  <a:t> száma</a:t>
                </a:r>
                <a:endParaRPr lang="en-US" sz="1600" dirty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73137152"/>
        <c:crosses val="autoZero"/>
        <c:auto val="1"/>
        <c:lblAlgn val="ctr"/>
        <c:lblOffset val="100"/>
      </c:catAx>
      <c:valAx>
        <c:axId val="7313715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/>
                  <a:t>MiB</a:t>
                </a:r>
                <a:endParaRPr lang="en-US" sz="160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72988928"/>
        <c:crosses val="autoZero"/>
        <c:crossBetween val="between"/>
      </c:valAx>
    </c:plotArea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2000"/>
            </a:pPr>
            <a:r>
              <a:rPr lang="hu-HU" sz="2000" baseline="0" dirty="0" smtClean="0"/>
              <a:t>Inicializálási idő</a:t>
            </a:r>
            <a:endParaRPr lang="en-US" sz="200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Sheet1!$B$5</c:f>
              <c:strCache>
                <c:ptCount val="1"/>
                <c:pt idx="0">
                  <c:v>Startup time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Sheet1!$C$5:$F$5</c:f>
              <c:numCache>
                <c:formatCode>General</c:formatCode>
                <c:ptCount val="4"/>
                <c:pt idx="0">
                  <c:v>7</c:v>
                </c:pt>
                <c:pt idx="1">
                  <c:v>13</c:v>
                </c:pt>
                <c:pt idx="2">
                  <c:v>28</c:v>
                </c:pt>
                <c:pt idx="3">
                  <c:v>52</c:v>
                </c:pt>
              </c:numCache>
            </c:numRef>
          </c:val>
        </c:ser>
        <c:dLbls/>
        <c:marker val="1"/>
        <c:axId val="34599296"/>
        <c:axId val="34601216"/>
      </c:lineChart>
      <c:catAx>
        <c:axId val="345992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Betöltött projektek</a:t>
                </a:r>
                <a:r>
                  <a:rPr lang="hu-HU" sz="1600" baseline="0" dirty="0" smtClean="0"/>
                  <a:t> száma</a:t>
                </a:r>
                <a:endParaRPr lang="en-US" sz="1600" dirty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4601216"/>
        <c:crosses val="autoZero"/>
        <c:auto val="1"/>
        <c:lblAlgn val="ctr"/>
        <c:lblOffset val="100"/>
      </c:catAx>
      <c:valAx>
        <c:axId val="3460121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 dirty="0" smtClean="0"/>
                  <a:t>sec</a:t>
                </a:r>
                <a:endParaRPr lang="en-US" sz="1600" dirty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4599296"/>
        <c:crosses val="autoZero"/>
        <c:crossBetween val="between"/>
      </c:valAx>
    </c:plotArea>
    <c:plotVisOnly val="1"/>
    <c:dispBlanksAs val="gap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6350-B212-4879-B209-4DF49D0B4F10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A0654-642B-4EC6-9896-06614A0153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461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Kód/bináris </a:t>
            </a:r>
            <a:r>
              <a:rPr lang="hu-HU" dirty="0" smtClean="0">
                <a:sym typeface="Wingdings" pitchFamily="2" charset="2"/>
              </a:rPr>
              <a:t> </a:t>
            </a:r>
            <a:r>
              <a:rPr lang="hu-HU" dirty="0" smtClean="0"/>
              <a:t>modell absztrakció</a:t>
            </a:r>
          </a:p>
          <a:p>
            <a:r>
              <a:rPr lang="hu-HU" dirty="0" smtClean="0"/>
              <a:t>Sokféle statikus függőség</a:t>
            </a:r>
          </a:p>
          <a:p>
            <a:r>
              <a:rPr lang="hu-HU" dirty="0" smtClean="0"/>
              <a:t>Szoftverkomponensek ÖSSZEFÜGGENEK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9533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778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6358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6810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Ami boldface,</a:t>
            </a:r>
            <a:r>
              <a:rPr lang="hu-HU" baseline="0" dirty="0" smtClean="0"/>
              <a:t> azt hangsúlyozni is!!!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9442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hu-HU" dirty="0" smtClean="0"/>
              <a:t>Esetleg:</a:t>
            </a:r>
            <a:r>
              <a:rPr lang="hu-HU" baseline="0" dirty="0" smtClean="0"/>
              <a:t> függőségi modell és forráskód modell alulra!</a:t>
            </a:r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3194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2885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9460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9460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5638800"/>
            <a:ext cx="2133600" cy="365125"/>
          </a:xfrm>
        </p:spPr>
        <p:txBody>
          <a:bodyPr/>
          <a:lstStyle>
            <a:lvl1pPr algn="ctr">
              <a:defRPr sz="2400"/>
            </a:lvl1pPr>
          </a:lstStyle>
          <a:p>
            <a:fld id="{988E2377-5A2B-4430-898A-9BDF4D4B2C89}" type="datetime1">
              <a:rPr lang="hu-HU" smtClean="0"/>
              <a:pPr/>
              <a:t>2013. 01. 20.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11569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852-6F03-4A13-AA91-55B0596808AB}" type="datetime1">
              <a:rPr lang="en-US" smtClean="0"/>
              <a:pPr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94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224A-B86D-480C-80D3-0B1F736D6B50}" type="datetime1">
              <a:rPr lang="en-US" smtClean="0"/>
              <a:pPr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286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F6FF-6983-47B6-896B-DFAD3FEC5404}" type="datetime1">
              <a:rPr lang="en-US" smtClean="0"/>
              <a:pPr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178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BFFF-D6A7-404D-B75B-FD402B77D341}" type="datetime1">
              <a:rPr lang="en-US" smtClean="0"/>
              <a:pPr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871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79F5-84BC-483B-951E-F251080202DB}" type="datetime1">
              <a:rPr lang="en-US" smtClean="0"/>
              <a:pPr/>
              <a:t>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787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FC6-6DC7-44C8-975D-44F36F89785D}" type="datetime1">
              <a:rPr lang="en-US" smtClean="0"/>
              <a:pPr/>
              <a:t>1/20/2013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053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358A-7423-4A08-AD10-C1AABD3EC89A}" type="datetime1">
              <a:rPr lang="en-US" smtClean="0"/>
              <a:pPr/>
              <a:t>1/20/2013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022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BF4A-BDC5-4ACC-A8F9-3185B72C1A00}" type="datetime1">
              <a:rPr lang="en-US" smtClean="0"/>
              <a:pPr/>
              <a:t>1/20/2013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306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60EE-3D79-455C-ACAD-DB08D31B7304}" type="datetime1">
              <a:rPr lang="en-US" smtClean="0"/>
              <a:pPr/>
              <a:t>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6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4028-9744-478B-88E3-26F084497025}" type="datetime1">
              <a:rPr lang="en-US" smtClean="0"/>
              <a:pPr/>
              <a:t>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090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AB5E4"/>
            </a:gs>
            <a:gs pos="27000">
              <a:schemeClr val="accent1">
                <a:lumMod val="20000"/>
                <a:lumOff val="8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E8280-08C7-4D0C-A667-EBCDF03AF467}" type="datetime1">
              <a:rPr lang="en-US" smtClean="0"/>
              <a:pPr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09FA9-A177-4256-9C7F-5CF31ABA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016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Nagy szoftverinfrastruktúra feletti inkrementális függőségi analízis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hu-HU" dirty="0" smtClean="0"/>
              <a:t>Készítette</a:t>
            </a:r>
            <a:r>
              <a:rPr lang="hu-HU" dirty="0" smtClean="0"/>
              <a:t>: Csikós </a:t>
            </a:r>
            <a:r>
              <a:rPr lang="hu-HU" dirty="0" smtClean="0"/>
              <a:t>Donát</a:t>
            </a:r>
            <a:endParaRPr lang="hu-HU" dirty="0" smtClean="0"/>
          </a:p>
          <a:p>
            <a:r>
              <a:rPr lang="hu-HU" dirty="0" smtClean="0"/>
              <a:t>Konzulens: Horváth Ákos, Ráth </a:t>
            </a:r>
            <a:r>
              <a:rPr lang="hu-HU" dirty="0" smtClean="0"/>
              <a:t>István</a:t>
            </a:r>
          </a:p>
          <a:p>
            <a:r>
              <a:rPr lang="hu-HU" dirty="0" smtClean="0"/>
              <a:t>Külső konzulens: </a:t>
            </a:r>
            <a:r>
              <a:rPr lang="hu-HU" dirty="0" err="1" smtClean="0"/>
              <a:t>Vito</a:t>
            </a:r>
            <a:r>
              <a:rPr lang="hu-HU" dirty="0" smtClean="0"/>
              <a:t> </a:t>
            </a:r>
            <a:r>
              <a:rPr lang="hu-HU" dirty="0" err="1" smtClean="0"/>
              <a:t>Baggiolini</a:t>
            </a:r>
            <a:endParaRPr lang="hu-HU" dirty="0" smtClean="0"/>
          </a:p>
          <a:p>
            <a:r>
              <a:rPr lang="hu-HU" dirty="0" smtClean="0"/>
              <a:t>BME </a:t>
            </a:r>
            <a:r>
              <a:rPr lang="hu-HU" dirty="0" smtClean="0"/>
              <a:t>MIT</a:t>
            </a:r>
            <a:endParaRPr lang="hu-HU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05200" y="5943600"/>
            <a:ext cx="2133600" cy="365125"/>
          </a:xfrm>
        </p:spPr>
        <p:txBody>
          <a:bodyPr/>
          <a:lstStyle/>
          <a:p>
            <a:fld id="{69502636-3651-4D64-AD56-5443027FFC3F}" type="datetime1">
              <a:rPr lang="hu-HU" smtClean="0"/>
              <a:pPr/>
              <a:t>2013. 01. 20.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84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Inkrementális lekérdezések IDE integrációja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Eredmények megjelenítése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dirty="0" smtClean="0"/>
              <a:t>  </a:t>
            </a:r>
            <a:endParaRPr lang="hu-HU" sz="3600" dirty="0" smtClean="0"/>
          </a:p>
          <a:p>
            <a:pPr marL="0" indent="0">
              <a:buNone/>
            </a:pPr>
            <a:r>
              <a:rPr lang="hu-HU" sz="4400" dirty="0" smtClean="0"/>
              <a:t> </a:t>
            </a:r>
            <a:r>
              <a:rPr lang="hu-HU" sz="4000" dirty="0" smtClean="0"/>
              <a:t>    </a:t>
            </a:r>
          </a:p>
          <a:p>
            <a:r>
              <a:rPr lang="hu-HU" dirty="0" smtClean="0"/>
              <a:t>Komplex </a:t>
            </a:r>
            <a:r>
              <a:rPr lang="hu-HU" dirty="0" smtClean="0"/>
              <a:t>lekérdezések</a:t>
            </a:r>
            <a:r>
              <a:rPr lang="en-US" dirty="0" smtClean="0"/>
              <a:t> → </a:t>
            </a:r>
            <a:r>
              <a:rPr lang="hu-HU" dirty="0" smtClean="0">
                <a:sym typeface="Wingdings" pitchFamily="2" charset="2"/>
              </a:rPr>
              <a:t>v</a:t>
            </a:r>
            <a:r>
              <a:rPr lang="hu-HU" dirty="0" smtClean="0"/>
              <a:t>alidáció: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 smtClean="0"/>
          </a:p>
          <a:p>
            <a:pPr marL="0" indent="0">
              <a:buNone/>
            </a:pPr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7" name="Picture 3" descr="C:\opt\workspace\eclipse\incquery-deps\incquery-deps-thesis\figures\modelqueryu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1999" y="2108200"/>
            <a:ext cx="7678737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opt\workspace\eclipse\incquery-deps\incquery-deps-thesis\figures\queryvalidati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5127"/>
          <a:stretch/>
        </p:blipFill>
        <p:spPr bwMode="auto">
          <a:xfrm>
            <a:off x="800099" y="4748394"/>
            <a:ext cx="7678737" cy="166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368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rendszer teljesítménye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85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Hatékonyság mérése – miért?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Az eszköz műkődését a CERN Controls Systems fejlesztőivel együttműködve, éles üzemben értékeltük ki</a:t>
            </a:r>
          </a:p>
          <a:p>
            <a:r>
              <a:rPr lang="hu-HU" dirty="0" smtClean="0"/>
              <a:t>Célok</a:t>
            </a:r>
          </a:p>
          <a:p>
            <a:pPr lvl="1"/>
            <a:r>
              <a:rPr lang="hu-HU" dirty="0" smtClean="0"/>
              <a:t>Build szerver:</a:t>
            </a:r>
          </a:p>
          <a:p>
            <a:pPr lvl="2"/>
            <a:r>
              <a:rPr lang="hu-HU" dirty="0" smtClean="0"/>
              <a:t>Bináris függőségi analízis gyors legyen (1300+ JAR)</a:t>
            </a:r>
          </a:p>
          <a:p>
            <a:pPr lvl="2"/>
            <a:r>
              <a:rPr lang="hu-HU" dirty="0" smtClean="0"/>
              <a:t>Függőségek lekérdezése gyors legyen</a:t>
            </a:r>
          </a:p>
          <a:p>
            <a:pPr lvl="1"/>
            <a:r>
              <a:rPr lang="hu-HU" dirty="0" smtClean="0"/>
              <a:t>Fejlesztői környezet:</a:t>
            </a:r>
          </a:p>
          <a:p>
            <a:pPr lvl="2"/>
            <a:r>
              <a:rPr lang="hu-HU" dirty="0" smtClean="0"/>
              <a:t>Azonnali függőségi analízis visszacsatolás a forráskód módosításával a teljes szoftverinfrastruktúrára!</a:t>
            </a:r>
            <a:br>
              <a:rPr lang="hu-HU" dirty="0" smtClean="0"/>
            </a:br>
            <a:r>
              <a:rPr lang="hu-HU" dirty="0" smtClean="0"/>
              <a:t>(= tipikus lokális munkakörnyezet – 5-10 projekt – és a szoftverinfrastruktúra – 100+ projekt – </a:t>
            </a:r>
            <a:r>
              <a:rPr lang="hu-HU" b="1" dirty="0" smtClean="0"/>
              <a:t>együttesén</a:t>
            </a:r>
            <a:r>
              <a:rPr lang="hu-HU" dirty="0" smtClean="0"/>
              <a:t> működjön, erőforráskorlátos fejlesztői gépeken is)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82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1"/>
            <a:ext cx="8229600" cy="1143000"/>
          </a:xfrm>
        </p:spPr>
        <p:txBody>
          <a:bodyPr>
            <a:normAutofit/>
          </a:bodyPr>
          <a:lstStyle/>
          <a:p>
            <a:r>
              <a:rPr lang="hu-HU" dirty="0" smtClean="0"/>
              <a:t>Függőségi analízis sebessége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4572000"/>
            <a:ext cx="8382000" cy="190500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hu-HU" dirty="0" smtClean="0"/>
              <a:t>Teljes </a:t>
            </a:r>
            <a:r>
              <a:rPr lang="hu-HU" dirty="0"/>
              <a:t>függőségi analízis:</a:t>
            </a:r>
          </a:p>
          <a:p>
            <a:pPr lvl="1"/>
            <a:r>
              <a:rPr lang="en-US" dirty="0" smtClean="0"/>
              <a:t>K</a:t>
            </a:r>
            <a:r>
              <a:rPr lang="hu-HU" dirty="0" smtClean="0"/>
              <a:t>b. 10 perc </a:t>
            </a:r>
            <a:r>
              <a:rPr lang="hu-HU" b="1" dirty="0" smtClean="0"/>
              <a:t>(vö: kb. 1 napos teljes build</a:t>
            </a:r>
            <a:r>
              <a:rPr lang="hu-HU" dirty="0" smtClean="0"/>
              <a:t>)</a:t>
            </a:r>
          </a:p>
          <a:p>
            <a:pPr lvl="1"/>
            <a:r>
              <a:rPr lang="hu-HU" dirty="0"/>
              <a:t>Függőségi viszonyok </a:t>
            </a:r>
            <a:r>
              <a:rPr lang="hu-HU" dirty="0" smtClean="0"/>
              <a:t>felderítése és karbantartása: </a:t>
            </a:r>
            <a:r>
              <a:rPr lang="hu-HU" dirty="0"/>
              <a:t>~0,5sec</a:t>
            </a:r>
            <a:r>
              <a:rPr lang="hu-HU" dirty="0" smtClean="0"/>
              <a:t>/projekt </a:t>
            </a:r>
            <a:br>
              <a:rPr lang="hu-HU" dirty="0" smtClean="0"/>
            </a:br>
            <a:r>
              <a:rPr lang="hu-HU" b="1" dirty="0" smtClean="0"/>
              <a:t>(vö: néhány perc / projekt build idő)</a:t>
            </a:r>
            <a:endParaRPr lang="hu-HU" b="1" dirty="0"/>
          </a:p>
          <a:p>
            <a:r>
              <a:rPr lang="hu-HU" dirty="0" smtClean="0"/>
              <a:t>Függőségi lekérdezés ideje egyetlen elemre: </a:t>
            </a:r>
            <a:r>
              <a:rPr lang="hu-HU" dirty="0"/>
              <a:t>~</a:t>
            </a:r>
            <a:r>
              <a:rPr lang="hu-HU" dirty="0" smtClean="0"/>
              <a:t>200ms</a:t>
            </a:r>
          </a:p>
          <a:p>
            <a:pPr lvl="1"/>
            <a:endParaRPr lang="hu-HU" dirty="0"/>
          </a:p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3134798546"/>
              </p:ext>
            </p:extLst>
          </p:nvPr>
        </p:nvGraphicFramePr>
        <p:xfrm>
          <a:off x="457200" y="838200"/>
          <a:ext cx="8153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37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xmlns="" val="1020975718"/>
              </p:ext>
            </p:extLst>
          </p:nvPr>
        </p:nvGraphicFramePr>
        <p:xfrm>
          <a:off x="4218709" y="1524000"/>
          <a:ext cx="4495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Modell-lekérdezések teljesítménye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802661414"/>
              </p:ext>
            </p:extLst>
          </p:nvPr>
        </p:nvGraphicFramePr>
        <p:xfrm>
          <a:off x="76200" y="1524000"/>
          <a:ext cx="4114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715000" y="3657600"/>
            <a:ext cx="3276600" cy="2819400"/>
            <a:chOff x="5715000" y="3657600"/>
            <a:chExt cx="3276600" cy="2819400"/>
          </a:xfrm>
        </p:grpSpPr>
        <p:sp>
          <p:nvSpPr>
            <p:cNvPr id="4" name="Rounded Rectangular Callout 3"/>
            <p:cNvSpPr/>
            <p:nvPr/>
          </p:nvSpPr>
          <p:spPr>
            <a:xfrm>
              <a:off x="6400800" y="3657600"/>
              <a:ext cx="2514600" cy="2819400"/>
            </a:xfrm>
            <a:prstGeom prst="wedgeRoundRectCallout">
              <a:avLst>
                <a:gd name="adj1" fmla="val 17190"/>
                <a:gd name="adj2" fmla="val -86799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" name="Rounded Rectangular Callout 9"/>
            <p:cNvSpPr/>
            <p:nvPr/>
          </p:nvSpPr>
          <p:spPr>
            <a:xfrm>
              <a:off x="5715000" y="3657600"/>
              <a:ext cx="3276600" cy="2819400"/>
            </a:xfrm>
            <a:prstGeom prst="wedgeRoundRectCallout">
              <a:avLst>
                <a:gd name="adj1" fmla="val -112309"/>
                <a:gd name="adj2" fmla="val -89329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r>
                <a:rPr lang="en-US" sz="2000" dirty="0" err="1" smtClean="0"/>
                <a:t>Inicializációs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idő</a:t>
              </a:r>
              <a:r>
                <a:rPr lang="en-US" sz="2000" dirty="0" smtClean="0"/>
                <a:t>: </a:t>
              </a:r>
              <a:r>
                <a:rPr lang="en-US" sz="2000" dirty="0" err="1" smtClean="0"/>
                <a:t>egy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munkamenetben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csak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egyszer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kell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végrehajtani</a:t>
              </a:r>
              <a:endParaRPr lang="en-US" sz="2000" dirty="0" smtClean="0"/>
            </a:p>
            <a:p>
              <a:pPr marL="285750" indent="-285750">
                <a:buFont typeface="Arial"/>
                <a:buChar char="•"/>
              </a:pPr>
              <a:r>
                <a:rPr lang="en-US" sz="2000" dirty="0" err="1" smtClean="0"/>
                <a:t>Memóriafoglalás</a:t>
              </a:r>
              <a:r>
                <a:rPr lang="en-US" sz="2000" dirty="0" smtClean="0"/>
                <a:t>: </a:t>
              </a:r>
              <a:r>
                <a:rPr lang="en-US" sz="2000" dirty="0" err="1" smtClean="0"/>
                <a:t>éles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infrastruktúra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elfér</a:t>
              </a:r>
              <a:r>
                <a:rPr lang="en-US" sz="2000" dirty="0" smtClean="0"/>
                <a:t> 1GB RAM-ban</a:t>
              </a:r>
              <a:endParaRPr lang="en-US" sz="2000" dirty="0"/>
            </a:p>
          </p:txBody>
        </p:sp>
      </p:grpSp>
      <p:sp>
        <p:nvSpPr>
          <p:cNvPr id="12" name="Content Placeholder 5"/>
          <p:cNvSpPr txBox="1">
            <a:spLocks/>
          </p:cNvSpPr>
          <p:nvPr/>
        </p:nvSpPr>
        <p:spPr>
          <a:xfrm>
            <a:off x="637309" y="5529191"/>
            <a:ext cx="8077200" cy="10240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</a:lvl9pPr>
          </a:lstStyle>
          <a:p>
            <a:r>
              <a:rPr lang="hu-HU" dirty="0" smtClean="0"/>
              <a:t>Kiértékelés egy változtatás esetén: ~1ms az </a:t>
            </a:r>
            <a:r>
              <a:rPr lang="hu-HU" b="1" dirty="0" smtClean="0"/>
              <a:t>összes</a:t>
            </a:r>
            <a:r>
              <a:rPr lang="hu-HU" dirty="0" smtClean="0"/>
              <a:t> elemre és </a:t>
            </a:r>
            <a:r>
              <a:rPr lang="hu-HU" dirty="0" smtClean="0"/>
              <a:t>kapcsolatra</a:t>
            </a:r>
            <a:r>
              <a:rPr lang="en-US" dirty="0" smtClean="0"/>
              <a:t> → </a:t>
            </a:r>
            <a:r>
              <a:rPr lang="hu-HU" dirty="0" smtClean="0">
                <a:sym typeface="Wingdings" pitchFamily="2" charset="2"/>
              </a:rPr>
              <a:t>azonnali </a:t>
            </a:r>
            <a:r>
              <a:rPr lang="hu-HU" dirty="0" smtClean="0">
                <a:sym typeface="Wingdings" pitchFamily="2" charset="2"/>
              </a:rPr>
              <a:t>visszacsatolás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xmlns="" val="287153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r>
              <a:rPr lang="hu-HU" dirty="0"/>
              <a:t> </a:t>
            </a:r>
            <a:r>
              <a:rPr lang="hu-HU" dirty="0" smtClean="0"/>
              <a:t>összefoglalása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93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Új módszer nagyméretű szoftver infrastruktúra hibrid, inkrementális függőségi analízisére</a:t>
            </a:r>
          </a:p>
          <a:p>
            <a:pPr lvl="1"/>
            <a:r>
              <a:rPr lang="hu-HU" dirty="0" smtClean="0"/>
              <a:t>Forráskód és bináris függőségi modellek összekapcsolása alapján</a:t>
            </a:r>
          </a:p>
          <a:p>
            <a:pPr lvl="1"/>
            <a:r>
              <a:rPr lang="hu-HU" dirty="0" smtClean="0"/>
              <a:t>Inkrementális gráfmintaillesztéssel </a:t>
            </a:r>
          </a:p>
          <a:p>
            <a:r>
              <a:rPr lang="hu-HU" dirty="0" smtClean="0"/>
              <a:t>Megvalósított keretrendszer</a:t>
            </a:r>
          </a:p>
          <a:p>
            <a:pPr lvl="1"/>
            <a:r>
              <a:rPr lang="hu-HU" dirty="0" smtClean="0"/>
              <a:t>Nagy mennyiségű bináris komponens hatékony függőségi analízise</a:t>
            </a:r>
          </a:p>
          <a:p>
            <a:pPr lvl="1"/>
            <a:r>
              <a:rPr lang="hu-HU" dirty="0" smtClean="0"/>
              <a:t>Inkrementális modell-forráskód szinkronizáció</a:t>
            </a:r>
          </a:p>
          <a:p>
            <a:pPr lvl="1"/>
            <a:r>
              <a:rPr lang="hu-HU" dirty="0" smtClean="0"/>
              <a:t>A rendszer teljesítőképességét igazoló mérések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36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/>
          </a:bodyPr>
          <a:lstStyle/>
          <a:p>
            <a:r>
              <a:rPr lang="hu-HU" dirty="0" smtClean="0"/>
              <a:t>Ütemezés: </a:t>
            </a:r>
          </a:p>
          <a:p>
            <a:pPr lvl="1"/>
            <a:r>
              <a:rPr lang="hu-HU" dirty="0" smtClean="0"/>
              <a:t>TDK: Függőségi analízis + UI integráció, inkrementális lekérdezések, mérési eredmények.</a:t>
            </a:r>
          </a:p>
          <a:p>
            <a:pPr lvl="1"/>
            <a:r>
              <a:rPr lang="hu-HU" dirty="0" smtClean="0"/>
              <a:t>Diplomaterv: komplex lekérdezések megvalósítása, inkrementális lekérdezések UI integrációja</a:t>
            </a:r>
          </a:p>
          <a:p>
            <a:r>
              <a:rPr lang="hu-HU" dirty="0" smtClean="0"/>
              <a:t>A rendszer jelenleg éles használatban van:</a:t>
            </a:r>
            <a:br>
              <a:rPr lang="hu-HU" dirty="0" smtClean="0"/>
            </a:br>
            <a:r>
              <a:rPr lang="hu-HU" dirty="0" smtClean="0"/>
              <a:t>CERN Controls Systems</a:t>
            </a:r>
          </a:p>
          <a:p>
            <a:pPr lvl="1"/>
            <a:r>
              <a:rPr lang="hu-HU" dirty="0" smtClean="0"/>
              <a:t>~1300 Java projekt, projektenként átlag 15 aktív verzió / projekt, átlagosan összesen 10 release / nap</a:t>
            </a:r>
          </a:p>
          <a:p>
            <a:pPr lvl="1"/>
            <a:r>
              <a:rPr lang="en-US" dirty="0" smtClean="0"/>
              <a:t>V</a:t>
            </a:r>
            <a:r>
              <a:rPr lang="hu-HU" dirty="0" smtClean="0"/>
              <a:t>irtualizált fejlesztői munkaállomások (2GB RAM)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097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Távlati célok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</a:t>
            </a:r>
            <a:r>
              <a:rPr lang="hu-HU" dirty="0" smtClean="0"/>
              <a:t>elhasználói felület integráció kiterjesztése</a:t>
            </a:r>
          </a:p>
          <a:p>
            <a:pPr lvl="1"/>
            <a:r>
              <a:rPr lang="hu-HU" dirty="0" smtClean="0"/>
              <a:t>Eclipse-be épített függőségi keresés kiváltása</a:t>
            </a:r>
          </a:p>
          <a:p>
            <a:r>
              <a:rPr lang="hu-HU" dirty="0" smtClean="0"/>
              <a:t>Kiterjeszés C/C++ szoftverekre</a:t>
            </a:r>
          </a:p>
          <a:p>
            <a:pPr lvl="1"/>
            <a:r>
              <a:rPr lang="hu-HU" dirty="0" smtClean="0"/>
              <a:t>Eclipse CDT alapján</a:t>
            </a:r>
          </a:p>
          <a:p>
            <a:r>
              <a:rPr lang="hu-HU" dirty="0" smtClean="0"/>
              <a:t>Szoftvermetrikák azonnali ellenőrzése</a:t>
            </a:r>
          </a:p>
          <a:p>
            <a:pPr lvl="1"/>
            <a:r>
              <a:rPr lang="en-US" dirty="0" smtClean="0"/>
              <a:t>G</a:t>
            </a:r>
            <a:r>
              <a:rPr lang="hu-HU" dirty="0" smtClean="0"/>
              <a:t>ráfminták kiterjesztése </a:t>
            </a:r>
            <a:r>
              <a:rPr lang="hu-HU" dirty="0" smtClean="0"/>
              <a:t>metrikákra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8539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Válaszok a </a:t>
            </a:r>
            <a:r>
              <a:rPr lang="hu-HU" dirty="0" smtClean="0"/>
              <a:t>bírálóK </a:t>
            </a:r>
            <a:r>
              <a:rPr lang="hu-HU" dirty="0"/>
              <a:t>kérdéseire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770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4114800" y="1544583"/>
            <a:ext cx="4648200" cy="48689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36991" y="1536700"/>
            <a:ext cx="2971800" cy="487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Java szoftverek és függőségeik modellezése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65523" y="1775592"/>
            <a:ext cx="2582477" cy="3886200"/>
            <a:chOff x="814826" y="1442117"/>
            <a:chExt cx="4343400" cy="4626746"/>
          </a:xfrm>
        </p:grpSpPr>
        <p:sp>
          <p:nvSpPr>
            <p:cNvPr id="8" name="Rectangle 7"/>
            <p:cNvSpPr/>
            <p:nvPr/>
          </p:nvSpPr>
          <p:spPr>
            <a:xfrm>
              <a:off x="814826" y="1442117"/>
              <a:ext cx="4343400" cy="1828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dirty="0" smtClean="0"/>
                <a:t>Project A</a:t>
              </a:r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14826" y="3782863"/>
              <a:ext cx="4343400" cy="2286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dirty="0" smtClean="0"/>
                <a:t>Project B</a:t>
              </a:r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43426" y="4227103"/>
              <a:ext cx="3886199" cy="16346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hu-HU" sz="1100" dirty="0" smtClean="0">
                  <a:latin typeface="Lucida Console" pitchFamily="49" charset="0"/>
                </a:rPr>
                <a:t>public class Client {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    public void doWork(){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        Service s = 	getService();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        s.serve(); </a:t>
              </a:r>
            </a:p>
            <a:p>
              <a:r>
                <a:rPr lang="hu-HU" sz="1100" dirty="0">
                  <a:latin typeface="Lucida Console" pitchFamily="49" charset="0"/>
                </a:rPr>
                <a:t> </a:t>
              </a:r>
              <a:r>
                <a:rPr lang="hu-HU" sz="1100" dirty="0" smtClean="0">
                  <a:latin typeface="Lucida Console" pitchFamily="49" charset="0"/>
                </a:rPr>
                <a:t>   }   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}</a:t>
              </a:r>
              <a:endParaRPr lang="hu-HU" sz="1400" dirty="0">
                <a:latin typeface="Lucida Console" pitchFamily="49" charset="0"/>
              </a:endParaRPr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10261" y="2280317"/>
              <a:ext cx="4038600" cy="705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hu-HU" sz="1100" dirty="0">
                  <a:latin typeface="Lucida Console" pitchFamily="49" charset="0"/>
                </a:rPr>
                <a:t>public </a:t>
              </a:r>
              <a:r>
                <a:rPr lang="hu-HU" sz="1100" dirty="0" smtClean="0">
                  <a:latin typeface="Lucida Console" pitchFamily="49" charset="0"/>
                </a:rPr>
                <a:t>class Service </a:t>
              </a:r>
              <a:r>
                <a:rPr lang="hu-HU" sz="1100" dirty="0">
                  <a:latin typeface="Lucida Console" pitchFamily="49" charset="0"/>
                </a:rPr>
                <a:t>{</a:t>
              </a:r>
            </a:p>
            <a:p>
              <a:r>
                <a:rPr lang="hu-HU" sz="1100" dirty="0">
                  <a:latin typeface="Lucida Console" pitchFamily="49" charset="0"/>
                </a:rPr>
                <a:t>    public void serve</a:t>
              </a:r>
              <a:r>
                <a:rPr lang="hu-HU" sz="1100" dirty="0" smtClean="0">
                  <a:latin typeface="Lucida Console" pitchFamily="49" charset="0"/>
                </a:rPr>
                <a:t>(){}</a:t>
              </a:r>
              <a:endParaRPr lang="hu-HU" sz="1100" dirty="0">
                <a:latin typeface="Lucida Console" pitchFamily="49" charset="0"/>
              </a:endParaRPr>
            </a:p>
            <a:p>
              <a:r>
                <a:rPr lang="hu-HU" sz="1100" dirty="0" smtClean="0">
                  <a:latin typeface="Lucida Console" pitchFamily="49" charset="0"/>
                </a:rPr>
                <a:t>}</a:t>
              </a:r>
              <a:endParaRPr lang="hu-HU" sz="1100" dirty="0">
                <a:latin typeface="Lucida Console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54884" y="2549900"/>
              <a:ext cx="2362200" cy="219907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endParaRPr lang="hu-HU" sz="1100" dirty="0">
                <a:latin typeface="Lucida Console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10261" y="2280316"/>
              <a:ext cx="4038600" cy="705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hu-HU" sz="1100" dirty="0">
                  <a:latin typeface="Lucida Console" pitchFamily="49" charset="0"/>
                </a:rPr>
                <a:t>public </a:t>
              </a:r>
              <a:r>
                <a:rPr lang="hu-HU" sz="1100" dirty="0" smtClean="0">
                  <a:latin typeface="Lucida Console" pitchFamily="49" charset="0"/>
                </a:rPr>
                <a:t>class Service </a:t>
              </a:r>
              <a:r>
                <a:rPr lang="hu-HU" sz="1100" dirty="0">
                  <a:latin typeface="Lucida Console" pitchFamily="49" charset="0"/>
                </a:rPr>
                <a:t>{</a:t>
              </a:r>
            </a:p>
            <a:p>
              <a:r>
                <a:rPr lang="hu-HU" sz="1100" dirty="0">
                  <a:latin typeface="Lucida Console" pitchFamily="49" charset="0"/>
                </a:rPr>
                <a:t>    public void </a:t>
              </a:r>
              <a:r>
                <a:rPr lang="hu-HU" sz="1100" dirty="0" smtClean="0">
                  <a:latin typeface="Lucida Console" pitchFamily="49" charset="0"/>
                </a:rPr>
                <a:t>serve(){}</a:t>
              </a:r>
              <a:endParaRPr lang="hu-HU" sz="1100" dirty="0">
                <a:latin typeface="Lucida Console" pitchFamily="49" charset="0"/>
              </a:endParaRPr>
            </a:p>
            <a:p>
              <a:r>
                <a:rPr lang="hu-HU" sz="1100" dirty="0" smtClean="0">
                  <a:latin typeface="Lucida Console" pitchFamily="49" charset="0"/>
                </a:rPr>
                <a:t>}</a:t>
              </a:r>
              <a:endParaRPr lang="hu-HU" sz="1100" dirty="0">
                <a:latin typeface="Lucida Console" pitchFamily="49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4267200" y="2606839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 </a:t>
            </a:r>
          </a:p>
          <a:p>
            <a:pPr algn="ctr"/>
            <a:r>
              <a:rPr lang="hu-HU" dirty="0" smtClean="0"/>
              <a:t>DClass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267200" y="1722383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A: </a:t>
            </a:r>
          </a:p>
          <a:p>
            <a:pPr algn="ctr"/>
            <a:r>
              <a:rPr lang="hu-HU" dirty="0" smtClean="0"/>
              <a:t>DJar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267200" y="3545726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 </a:t>
            </a:r>
          </a:p>
          <a:p>
            <a:pPr algn="ctr"/>
            <a:r>
              <a:rPr lang="hu-HU" dirty="0" smtClean="0"/>
              <a:t>DMethod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832600" y="2606839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Client: </a:t>
            </a:r>
          </a:p>
          <a:p>
            <a:pPr algn="ctr"/>
            <a:r>
              <a:rPr lang="hu-HU" dirty="0" smtClean="0"/>
              <a:t>DClass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832600" y="1722383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B: </a:t>
            </a:r>
          </a:p>
          <a:p>
            <a:pPr algn="ctr"/>
            <a:r>
              <a:rPr lang="hu-HU" dirty="0" smtClean="0"/>
              <a:t>DJar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832600" y="3552076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doWork: </a:t>
            </a:r>
          </a:p>
          <a:p>
            <a:pPr algn="ctr"/>
            <a:r>
              <a:rPr lang="hu-HU" dirty="0" smtClean="0"/>
              <a:t>DMethod</a:t>
            </a:r>
            <a:endParaRPr lang="en-US" dirty="0"/>
          </a:p>
        </p:txBody>
      </p:sp>
      <p:cxnSp>
        <p:nvCxnSpPr>
          <p:cNvPr id="30" name="Elbow Connector 29"/>
          <p:cNvCxnSpPr>
            <a:stCxn id="28" idx="2"/>
            <a:endCxn id="25" idx="2"/>
          </p:cNvCxnSpPr>
          <p:nvPr/>
        </p:nvCxnSpPr>
        <p:spPr>
          <a:xfrm rot="5400000" flipH="1">
            <a:off x="6368792" y="2799601"/>
            <a:ext cx="6350" cy="2565400"/>
          </a:xfrm>
          <a:prstGeom prst="bentConnector3">
            <a:avLst>
              <a:gd name="adj1" fmla="val -8900000"/>
            </a:avLst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7" idx="1"/>
            <a:endCxn id="24" idx="3"/>
          </p:cNvCxnSpPr>
          <p:nvPr/>
        </p:nvCxnSpPr>
        <p:spPr>
          <a:xfrm flipH="1">
            <a:off x="5911334" y="1989083"/>
            <a:ext cx="92126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1"/>
            <a:endCxn id="23" idx="3"/>
          </p:cNvCxnSpPr>
          <p:nvPr/>
        </p:nvCxnSpPr>
        <p:spPr>
          <a:xfrm flipH="1">
            <a:off x="5911334" y="2873539"/>
            <a:ext cx="92126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ight Arrow 37"/>
          <p:cNvSpPr/>
          <p:nvPr/>
        </p:nvSpPr>
        <p:spPr>
          <a:xfrm>
            <a:off x="3289300" y="2706066"/>
            <a:ext cx="762000" cy="1925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36991" y="5767169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Összefüggő Java szoftverkomponensek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114800" y="6020137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Java komponensek modell reprezentációja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4051300" y="5140510"/>
            <a:ext cx="4559300" cy="1467703"/>
            <a:chOff x="5924034" y="5177619"/>
            <a:chExt cx="3055899" cy="842518"/>
          </a:xfrm>
        </p:grpSpPr>
        <p:sp>
          <p:nvSpPr>
            <p:cNvPr id="46" name="Rounded Rectangular Callout 45"/>
            <p:cNvSpPr/>
            <p:nvPr/>
          </p:nvSpPr>
          <p:spPr>
            <a:xfrm>
              <a:off x="5932176" y="5184891"/>
              <a:ext cx="3047757" cy="833546"/>
            </a:xfrm>
            <a:prstGeom prst="wedgeRoundRectCallout">
              <a:avLst>
                <a:gd name="adj1" fmla="val -839"/>
                <a:gd name="adj2" fmla="val -210551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Strukúra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Explicit és implicit függőségek</a:t>
              </a:r>
            </a:p>
          </p:txBody>
        </p:sp>
        <p:sp>
          <p:nvSpPr>
            <p:cNvPr id="50" name="Rounded Rectangular Callout 49"/>
            <p:cNvSpPr/>
            <p:nvPr/>
          </p:nvSpPr>
          <p:spPr>
            <a:xfrm>
              <a:off x="5924034" y="5186591"/>
              <a:ext cx="3047757" cy="833546"/>
            </a:xfrm>
            <a:prstGeom prst="wedgeRoundRectCallout">
              <a:avLst>
                <a:gd name="adj1" fmla="val 84"/>
                <a:gd name="adj2" fmla="val -85587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Strukúra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Explicit és implicit függőségek</a:t>
              </a:r>
            </a:p>
          </p:txBody>
        </p:sp>
        <p:sp>
          <p:nvSpPr>
            <p:cNvPr id="51" name="Rounded Rectangular Callout 50"/>
            <p:cNvSpPr/>
            <p:nvPr/>
          </p:nvSpPr>
          <p:spPr>
            <a:xfrm>
              <a:off x="5924034" y="5177619"/>
              <a:ext cx="3047757" cy="833546"/>
            </a:xfrm>
            <a:prstGeom prst="wedgeRoundRectCallout">
              <a:avLst>
                <a:gd name="adj1" fmla="val 29835"/>
                <a:gd name="adj2" fmla="val -139911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Strukúra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Explicit és implicit függőségek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b="1" dirty="0" smtClean="0"/>
                <a:t>Forráskódból és binárisból </a:t>
              </a:r>
              <a:r>
                <a:rPr lang="hu-HU" dirty="0" smtClean="0"/>
                <a:t>is előállítható 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Komponensen közötti gazdag függőségek</a:t>
              </a:r>
            </a:p>
          </p:txBody>
        </p:sp>
      </p:grpSp>
      <p:cxnSp>
        <p:nvCxnSpPr>
          <p:cNvPr id="55" name="Straight Connector 54"/>
          <p:cNvCxnSpPr>
            <a:stCxn id="24" idx="2"/>
            <a:endCxn id="23" idx="0"/>
          </p:cNvCxnSpPr>
          <p:nvPr/>
        </p:nvCxnSpPr>
        <p:spPr>
          <a:xfrm>
            <a:off x="5089267" y="2255783"/>
            <a:ext cx="0" cy="35105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3" idx="2"/>
            <a:endCxn id="25" idx="0"/>
          </p:cNvCxnSpPr>
          <p:nvPr/>
        </p:nvCxnSpPr>
        <p:spPr>
          <a:xfrm>
            <a:off x="5089267" y="3140239"/>
            <a:ext cx="0" cy="40548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26" idx="0"/>
          </p:cNvCxnSpPr>
          <p:nvPr/>
        </p:nvCxnSpPr>
        <p:spPr>
          <a:xfrm flipH="1">
            <a:off x="7654667" y="2255783"/>
            <a:ext cx="6352" cy="35105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6" idx="2"/>
            <a:endCxn id="28" idx="0"/>
          </p:cNvCxnSpPr>
          <p:nvPr/>
        </p:nvCxnSpPr>
        <p:spPr>
          <a:xfrm>
            <a:off x="7654667" y="3140239"/>
            <a:ext cx="0" cy="41183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0511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8" grpId="0" animBg="1"/>
      <p:bldP spid="44" grpId="0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i="1" dirty="0" smtClean="0"/>
              <a:t>“</a:t>
            </a:r>
            <a:r>
              <a:rPr lang="hu-HU" sz="2800" i="1" dirty="0" smtClean="0"/>
              <a:t>Hogyan </a:t>
            </a:r>
            <a:r>
              <a:rPr lang="hu-HU" sz="2800" i="1" dirty="0" smtClean="0"/>
              <a:t>kezeli a </a:t>
            </a:r>
            <a:r>
              <a:rPr lang="hu-HU" sz="2800" i="1" dirty="0" smtClean="0"/>
              <a:t>rendszer a feldolgozott </a:t>
            </a:r>
            <a:r>
              <a:rPr lang="hu-HU" sz="2800" i="1" dirty="0" err="1" smtClean="0"/>
              <a:t>jar</a:t>
            </a:r>
            <a:r>
              <a:rPr lang="hu-HU" sz="2800" i="1" dirty="0" smtClean="0"/>
              <a:t> állományok különböző verzióit?</a:t>
            </a:r>
            <a:r>
              <a:rPr lang="en-US" sz="2800" i="1" dirty="0" smtClean="0"/>
              <a:t>”</a:t>
            </a:r>
            <a:endParaRPr lang="hu-HU" sz="2800" i="1" dirty="0" smtClean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Minden </a:t>
            </a:r>
            <a:r>
              <a:rPr lang="hu-HU" dirty="0" smtClean="0"/>
              <a:t>komponenshez verzió </a:t>
            </a:r>
            <a:r>
              <a:rPr lang="hu-HU" dirty="0" smtClean="0"/>
              <a:t>attribútum:</a:t>
            </a:r>
          </a:p>
          <a:p>
            <a:pPr lvl="1"/>
            <a:r>
              <a:rPr lang="hu-HU" dirty="0" smtClean="0"/>
              <a:t>A </a:t>
            </a:r>
            <a:r>
              <a:rPr lang="hu-HU" dirty="0" smtClean="0"/>
              <a:t>verziószámok listája tárolva minden új </a:t>
            </a:r>
            <a:r>
              <a:rPr lang="hu-HU" dirty="0" smtClean="0"/>
              <a:t>objektumhoz</a:t>
            </a:r>
          </a:p>
          <a:p>
            <a:pPr lvl="1"/>
            <a:r>
              <a:rPr lang="hu-HU" dirty="0" smtClean="0"/>
              <a:t>Új verzió → frissítés, </a:t>
            </a:r>
            <a:r>
              <a:rPr lang="hu-HU" dirty="0" smtClean="0"/>
              <a:t>ha a régi verzióban is létezett</a:t>
            </a:r>
            <a:r>
              <a:rPr lang="hu-HU" dirty="0" smtClean="0"/>
              <a:t>.</a:t>
            </a:r>
          </a:p>
          <a:p>
            <a:r>
              <a:rPr lang="hu-HU" dirty="0" smtClean="0"/>
              <a:t> Verziókat nem kell eltávolítani</a:t>
            </a:r>
          </a:p>
          <a:p>
            <a:pPr lvl="1"/>
            <a:r>
              <a:rPr lang="hu-HU" dirty="0" smtClean="0"/>
              <a:t> Szerver </a:t>
            </a:r>
            <a:r>
              <a:rPr lang="hu-HU" dirty="0" smtClean="0"/>
              <a:t>folyamat: összes </a:t>
            </a:r>
            <a:r>
              <a:rPr lang="hu-HU" dirty="0" smtClean="0"/>
              <a:t>projekt összes </a:t>
            </a:r>
            <a:r>
              <a:rPr lang="hu-HU" dirty="0" smtClean="0"/>
              <a:t>verzióját felderíti egy kijelölt időponttól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770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i="1" dirty="0" smtClean="0"/>
              <a:t>“</a:t>
            </a:r>
            <a:r>
              <a:rPr lang="hu-HU" sz="2800" i="1" dirty="0" smtClean="0"/>
              <a:t>Van-e </a:t>
            </a:r>
            <a:r>
              <a:rPr lang="hu-HU" sz="2800" i="1" dirty="0" smtClean="0"/>
              <a:t>olyan aspektus, melyet a statikus elemezhetőség szempontjából jobban </a:t>
            </a:r>
            <a:r>
              <a:rPr lang="hu-HU" sz="2800" i="1" dirty="0" smtClean="0"/>
              <a:t>támogathatna </a:t>
            </a:r>
            <a:r>
              <a:rPr lang="hu-HU" sz="2800" i="1" dirty="0" smtClean="0"/>
              <a:t>a Java nyelv</a:t>
            </a:r>
            <a:r>
              <a:rPr lang="hu-HU" sz="2800" i="1" dirty="0" smtClean="0"/>
              <a:t>?</a:t>
            </a:r>
            <a:r>
              <a:rPr lang="en-US" sz="2800" i="1" dirty="0" smtClean="0"/>
              <a:t>”</a:t>
            </a:r>
            <a:endParaRPr lang="hu-HU" sz="2800" i="1" dirty="0" smtClean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Nem </a:t>
            </a:r>
            <a:r>
              <a:rPr lang="hu-HU" dirty="0" smtClean="0"/>
              <a:t>létezik a "komponens" fogalma </a:t>
            </a:r>
            <a:r>
              <a:rPr lang="hu-HU" dirty="0" err="1" smtClean="0"/>
              <a:t>Java-ban</a:t>
            </a:r>
            <a:endParaRPr lang="en-US" dirty="0" smtClean="0"/>
          </a:p>
          <a:p>
            <a:pPr lvl="1"/>
            <a:r>
              <a:rPr lang="hu-HU" dirty="0" smtClean="0"/>
              <a:t>Csak </a:t>
            </a:r>
            <a:r>
              <a:rPr lang="hu-HU" dirty="0" smtClean="0"/>
              <a:t>magasabb szinten van rá implementáció (Pl. </a:t>
            </a:r>
            <a:r>
              <a:rPr lang="hu-HU" dirty="0" err="1" smtClean="0"/>
              <a:t>OSGi</a:t>
            </a:r>
            <a:r>
              <a:rPr lang="hu-HU" dirty="0" smtClean="0"/>
              <a:t>)</a:t>
            </a:r>
            <a:endParaRPr lang="en-US" dirty="0" smtClean="0"/>
          </a:p>
          <a:p>
            <a:pPr lvl="1"/>
            <a:r>
              <a:rPr lang="hu-HU" dirty="0" smtClean="0"/>
              <a:t>Kézzel </a:t>
            </a:r>
            <a:r>
              <a:rPr lang="hu-HU" dirty="0" smtClean="0"/>
              <a:t>kell kikeresni, hogy hogyan oldja fel az import deklarációkat a JVM</a:t>
            </a:r>
          </a:p>
          <a:p>
            <a:r>
              <a:rPr lang="hu-HU" dirty="0" smtClean="0"/>
              <a:t>Megoldás </a:t>
            </a:r>
            <a:r>
              <a:rPr lang="hu-HU" dirty="0" smtClean="0"/>
              <a:t>Java 8-as </a:t>
            </a:r>
            <a:r>
              <a:rPr lang="hu-HU" dirty="0" smtClean="0"/>
              <a:t>verziójában</a:t>
            </a:r>
            <a:endParaRPr lang="en-US" dirty="0" smtClean="0"/>
          </a:p>
          <a:p>
            <a:pPr lvl="1"/>
            <a:r>
              <a:rPr lang="hu-HU" dirty="0" smtClean="0"/>
              <a:t>Project </a:t>
            </a:r>
            <a:r>
              <a:rPr lang="hu-HU" dirty="0" err="1" smtClean="0"/>
              <a:t>Jigsaw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770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i="1" dirty="0" smtClean="0"/>
              <a:t>“M</a:t>
            </a:r>
            <a:r>
              <a:rPr lang="hu-HU" sz="2400" i="1" dirty="0" err="1" smtClean="0"/>
              <a:t>egoldható-e</a:t>
            </a:r>
            <a:r>
              <a:rPr lang="hu-HU" sz="2400" i="1" dirty="0" smtClean="0"/>
              <a:t>, hogy a </a:t>
            </a:r>
            <a:r>
              <a:rPr lang="hu-HU" sz="2400" i="1" dirty="0" err="1" smtClean="0"/>
              <a:t>Workspace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model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generator</a:t>
            </a:r>
            <a:r>
              <a:rPr lang="hu-HU" sz="2400" i="1" dirty="0" smtClean="0"/>
              <a:t> komponens az </a:t>
            </a:r>
            <a:r>
              <a:rPr lang="hu-HU" sz="2400" i="1" dirty="0" err="1" smtClean="0"/>
              <a:t>Eclipse</a:t>
            </a:r>
            <a:r>
              <a:rPr lang="hu-HU" sz="2400" i="1" dirty="0" smtClean="0"/>
              <a:t> által fordított </a:t>
            </a:r>
            <a:r>
              <a:rPr lang="hu-HU" sz="2400" i="1" dirty="0" err="1" smtClean="0"/>
              <a:t>class</a:t>
            </a:r>
            <a:r>
              <a:rPr lang="hu-HU" sz="2400" i="1" dirty="0" smtClean="0"/>
              <a:t> fájlokból építse fel a modellt, hogy ne kelljen két különböző modellépítő komponenst írni? Mitől jobb a JDT megközelítés, mint az </a:t>
            </a:r>
            <a:r>
              <a:rPr lang="hu-HU" sz="2400" i="1" dirty="0" err="1" smtClean="0"/>
              <a:t>apache</a:t>
            </a:r>
            <a:r>
              <a:rPr lang="hu-HU" sz="2400" i="1" dirty="0" smtClean="0"/>
              <a:t> BCEL</a:t>
            </a:r>
            <a:r>
              <a:rPr lang="hu-HU" sz="2400" i="1" dirty="0" smtClean="0"/>
              <a:t>?</a:t>
            </a:r>
            <a:r>
              <a:rPr lang="en-US" sz="2400" i="1" dirty="0" smtClean="0"/>
              <a:t>”</a:t>
            </a:r>
            <a:endParaRPr lang="hu-HU" sz="2400" i="1" dirty="0" smtClean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Megoldható, </a:t>
            </a:r>
            <a:r>
              <a:rPr lang="hu-HU" dirty="0" smtClean="0"/>
              <a:t>de</a:t>
            </a:r>
            <a:endParaRPr lang="en-US" dirty="0" smtClean="0"/>
          </a:p>
          <a:p>
            <a:pPr lvl="1"/>
            <a:r>
              <a:rPr lang="hu-HU" dirty="0" smtClean="0"/>
              <a:t>BCEL erőforrás igényes</a:t>
            </a:r>
            <a:endParaRPr lang="en-US" dirty="0" smtClean="0"/>
          </a:p>
          <a:p>
            <a:pPr lvl="2"/>
            <a:r>
              <a:rPr lang="hu-HU" dirty="0" smtClean="0"/>
              <a:t>Minden </a:t>
            </a:r>
            <a:r>
              <a:rPr lang="hu-HU" dirty="0" smtClean="0"/>
              <a:t>változtatáskor az egész </a:t>
            </a:r>
            <a:r>
              <a:rPr lang="hu-HU" dirty="0" err="1" smtClean="0"/>
              <a:t>class</a:t>
            </a:r>
            <a:r>
              <a:rPr lang="hu-HU" dirty="0" smtClean="0"/>
              <a:t> állományt fel kell </a:t>
            </a:r>
            <a:r>
              <a:rPr lang="hu-HU" dirty="0" smtClean="0"/>
              <a:t>dolgozni</a:t>
            </a:r>
            <a:endParaRPr lang="en-US" dirty="0" smtClean="0"/>
          </a:p>
          <a:p>
            <a:pPr lvl="2"/>
            <a:r>
              <a:rPr lang="hu-HU" dirty="0" smtClean="0"/>
              <a:t>Csak </a:t>
            </a:r>
            <a:r>
              <a:rPr lang="hu-HU" dirty="0" smtClean="0"/>
              <a:t>bináris információk érhetőek el </a:t>
            </a:r>
            <a:r>
              <a:rPr lang="hu-HU" dirty="0" smtClean="0"/>
              <a:t>belőle</a:t>
            </a:r>
            <a:endParaRPr lang="en-US" dirty="0" smtClean="0"/>
          </a:p>
          <a:p>
            <a:pPr lvl="1"/>
            <a:r>
              <a:rPr lang="hu-HU" dirty="0" smtClean="0"/>
              <a:t>JDT </a:t>
            </a:r>
            <a:r>
              <a:rPr lang="hu-HU" dirty="0" smtClean="0"/>
              <a:t>ezzel </a:t>
            </a:r>
            <a:r>
              <a:rPr lang="hu-HU" dirty="0" smtClean="0"/>
              <a:t>szemben</a:t>
            </a:r>
            <a:endParaRPr lang="en-US" dirty="0" smtClean="0"/>
          </a:p>
          <a:p>
            <a:pPr lvl="2"/>
            <a:r>
              <a:rPr lang="hu-HU" dirty="0" smtClean="0"/>
              <a:t>Függőségek </a:t>
            </a:r>
            <a:r>
              <a:rPr lang="hu-HU" dirty="0" smtClean="0"/>
              <a:t>lekérdezése alapból benne </a:t>
            </a:r>
            <a:r>
              <a:rPr lang="hu-HU" dirty="0" smtClean="0"/>
              <a:t>van</a:t>
            </a:r>
            <a:endParaRPr lang="en-US" dirty="0" smtClean="0"/>
          </a:p>
          <a:p>
            <a:pPr lvl="2"/>
            <a:r>
              <a:rPr lang="hu-HU" dirty="0" smtClean="0"/>
              <a:t>Inkrementális modellfrissítés</a:t>
            </a:r>
            <a:endParaRPr lang="en-US" dirty="0" smtClean="0"/>
          </a:p>
          <a:p>
            <a:pPr lvl="2"/>
            <a:r>
              <a:rPr lang="hu-HU" dirty="0" smtClean="0"/>
              <a:t>Több </a:t>
            </a:r>
            <a:r>
              <a:rPr lang="hu-HU" dirty="0" smtClean="0"/>
              <a:t>hozzáférhető </a:t>
            </a:r>
            <a:r>
              <a:rPr lang="hu-HU" dirty="0" smtClean="0"/>
              <a:t>információ</a:t>
            </a:r>
            <a:endParaRPr lang="en-US" dirty="0" smtClean="0"/>
          </a:p>
          <a:p>
            <a:pPr lvl="2"/>
            <a:r>
              <a:rPr lang="hu-HU" dirty="0" smtClean="0"/>
              <a:t>Nem </a:t>
            </a:r>
            <a:r>
              <a:rPr lang="hu-HU" dirty="0" smtClean="0"/>
              <a:t>kell </a:t>
            </a:r>
            <a:r>
              <a:rPr lang="hu-HU" dirty="0" smtClean="0"/>
              <a:t>bináris</a:t>
            </a:r>
            <a:r>
              <a:rPr lang="en-US" dirty="0" smtClean="0"/>
              <a:t> → </a:t>
            </a:r>
            <a:r>
              <a:rPr lang="hu-HU" dirty="0" smtClean="0"/>
              <a:t>forráskód konverzió</a:t>
            </a:r>
            <a:endParaRPr lang="en-US" dirty="0" smtClean="0"/>
          </a:p>
          <a:p>
            <a:pPr lvl="2"/>
            <a:r>
              <a:rPr lang="hu-HU" dirty="0" smtClean="0"/>
              <a:t>Közvetlen </a:t>
            </a:r>
            <a:r>
              <a:rPr lang="hu-HU" dirty="0" smtClean="0"/>
              <a:t>kötés a forráskód és a UI elemek között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770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i="1" dirty="0" smtClean="0"/>
              <a:t>“</a:t>
            </a:r>
            <a:r>
              <a:rPr lang="hu-HU" sz="2800" i="1" dirty="0" smtClean="0"/>
              <a:t>Az </a:t>
            </a:r>
            <a:r>
              <a:rPr lang="hu-HU" sz="2800" i="1" dirty="0" smtClean="0"/>
              <a:t>automatikusan generált forráskód valóban kizárja a forráskód alapján történő analízist?</a:t>
            </a:r>
            <a:r>
              <a:rPr lang="en-US" sz="2800" i="1" dirty="0" smtClean="0"/>
              <a:t>”</a:t>
            </a:r>
            <a:endParaRPr lang="hu-HU" sz="2800" i="1" dirty="0" smtClean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CERN-specifikus</a:t>
            </a:r>
            <a:r>
              <a:rPr lang="hu-HU" dirty="0" smtClean="0"/>
              <a:t> kitétel volt, hogy binárisokon dolgozunk</a:t>
            </a:r>
            <a:r>
              <a:rPr lang="hu-HU" dirty="0" smtClean="0"/>
              <a:t>.</a:t>
            </a:r>
          </a:p>
          <a:p>
            <a:pPr lvl="1"/>
            <a:r>
              <a:rPr lang="hu-HU" dirty="0" smtClean="0"/>
              <a:t>Egyedi </a:t>
            </a:r>
            <a:r>
              <a:rPr lang="hu-HU" dirty="0" smtClean="0"/>
              <a:t>esetek, a forráskódból deríthető fel automatizálva </a:t>
            </a:r>
            <a:r>
              <a:rPr lang="hu-HU" dirty="0" smtClean="0"/>
              <a:t>minden</a:t>
            </a:r>
          </a:p>
          <a:p>
            <a:pPr lvl="1"/>
            <a:r>
              <a:rPr lang="hu-HU" dirty="0" smtClean="0"/>
              <a:t>De: egységes bináris tároló</a:t>
            </a:r>
          </a:p>
          <a:p>
            <a:pPr lvl="2"/>
            <a:r>
              <a:rPr lang="hu-HU" dirty="0" smtClean="0"/>
              <a:t>Konzisztens</a:t>
            </a:r>
          </a:p>
          <a:p>
            <a:pPr lvl="2"/>
            <a:r>
              <a:rPr lang="hu-HU" dirty="0" smtClean="0"/>
              <a:t>Minden elemet tartalmaz</a:t>
            </a:r>
          </a:p>
          <a:p>
            <a:pPr lvl="1"/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770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Függőségmenedzsment a gyakorlatban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181100"/>
            <a:ext cx="5410200" cy="431201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304800" y="1181100"/>
            <a:ext cx="2590800" cy="1447800"/>
          </a:xfrm>
          <a:prstGeom prst="wedgeRectCallout">
            <a:avLst>
              <a:gd name="adj1" fmla="val 60343"/>
              <a:gd name="adj2" fmla="val 1513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/>
              <a:t>Szoftver életciklus: </a:t>
            </a:r>
            <a:br>
              <a:rPr lang="hu-HU" dirty="0"/>
            </a:br>
            <a:r>
              <a:rPr lang="hu-HU" b="1" dirty="0"/>
              <a:t>gyakori</a:t>
            </a:r>
            <a:r>
              <a:rPr lang="hu-HU" dirty="0"/>
              <a:t> hibajavítások, új funkciók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6629400" y="3189197"/>
            <a:ext cx="2286000" cy="1698805"/>
          </a:xfrm>
          <a:prstGeom prst="wedgeRectCallout">
            <a:avLst>
              <a:gd name="adj1" fmla="val -95617"/>
              <a:gd name="adj2" fmla="val -9152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Elvárás: egy módosítás az érintett komponensre épülő szoftverekben ne okozzon hibát (</a:t>
            </a:r>
            <a:r>
              <a:rPr lang="hu-HU" b="1" dirty="0"/>
              <a:t>smooth upgrade</a:t>
            </a:r>
            <a:r>
              <a:rPr lang="hu-HU" dirty="0"/>
              <a:t>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703614" y="4038600"/>
            <a:ext cx="2351314" cy="1242515"/>
            <a:chOff x="1534886" y="4905004"/>
            <a:chExt cx="2351314" cy="1242515"/>
          </a:xfrm>
        </p:grpSpPr>
        <p:sp>
          <p:nvSpPr>
            <p:cNvPr id="7" name="Rectangular Callout 6"/>
            <p:cNvSpPr/>
            <p:nvPr/>
          </p:nvSpPr>
          <p:spPr>
            <a:xfrm>
              <a:off x="1600200" y="4905004"/>
              <a:ext cx="2286000" cy="1242515"/>
            </a:xfrm>
            <a:prstGeom prst="wedgeRectCallout">
              <a:avLst>
                <a:gd name="adj1" fmla="val 107167"/>
                <a:gd name="adj2" fmla="val 15892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/>
              <a:r>
                <a:rPr lang="hu-HU" dirty="0">
                  <a:solidFill>
                    <a:schemeClr val="dk1"/>
                  </a:solidFill>
                </a:rPr>
                <a:t>Cél: konzisztencia mindenkori biztosítása</a:t>
              </a:r>
            </a:p>
          </p:txBody>
        </p:sp>
        <p:sp>
          <p:nvSpPr>
            <p:cNvPr id="10" name="Rectangular Callout 9"/>
            <p:cNvSpPr/>
            <p:nvPr/>
          </p:nvSpPr>
          <p:spPr>
            <a:xfrm>
              <a:off x="1534886" y="4905004"/>
              <a:ext cx="2351314" cy="1242515"/>
            </a:xfrm>
            <a:prstGeom prst="wedgeRectCallout">
              <a:avLst>
                <a:gd name="adj1" fmla="val -2166"/>
                <a:gd name="adj2" fmla="val -89591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/>
              <a:r>
                <a:rPr lang="hu-HU" dirty="0">
                  <a:solidFill>
                    <a:schemeClr val="dk1"/>
                  </a:solidFill>
                </a:rPr>
                <a:t>Cél: konzisztencia mindenkori biztosítása</a:t>
              </a:r>
            </a:p>
          </p:txBody>
        </p:sp>
      </p:grpSp>
      <p:sp>
        <p:nvSpPr>
          <p:cNvPr id="12" name="Rectangular Callout 11"/>
          <p:cNvSpPr/>
          <p:nvPr/>
        </p:nvSpPr>
        <p:spPr>
          <a:xfrm>
            <a:off x="222738" y="5105400"/>
            <a:ext cx="8692662" cy="1641362"/>
          </a:xfrm>
          <a:prstGeom prst="wedgeRectCallout">
            <a:avLst>
              <a:gd name="adj1" fmla="val 7660"/>
              <a:gd name="adj2" fmla="val 495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2400" b="1" dirty="0"/>
              <a:t>Szükséges</a:t>
            </a:r>
            <a:r>
              <a:rPr lang="hu-HU" sz="2000" dirty="0"/>
              <a:t>: </a:t>
            </a:r>
            <a:endParaRPr lang="hu-HU" sz="2000" dirty="0" smtClean="0"/>
          </a:p>
          <a:p>
            <a:r>
              <a:rPr lang="hu-HU" sz="2000" dirty="0" smtClean="0"/>
              <a:t>(</a:t>
            </a:r>
            <a:r>
              <a:rPr lang="hu-HU" sz="2000" dirty="0"/>
              <a:t>statikus) függőségi viszonyok ismerete a </a:t>
            </a:r>
            <a:r>
              <a:rPr lang="hu-HU" sz="2000" b="1" dirty="0"/>
              <a:t>teljes</a:t>
            </a:r>
            <a:r>
              <a:rPr lang="hu-HU" sz="2000" dirty="0"/>
              <a:t> szoftverinfrastruktúrán (komponensek, verziók)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000" dirty="0"/>
              <a:t>Kiszámítható a változtatások potenciális hatása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000" dirty="0">
                <a:sym typeface="Wingdings"/>
              </a:rPr>
              <a:t> </a:t>
            </a:r>
            <a:r>
              <a:rPr lang="hu-HU" sz="2000" i="1" dirty="0"/>
              <a:t>Mit változtathatunk meg és hogyan</a:t>
            </a:r>
          </a:p>
        </p:txBody>
      </p:sp>
    </p:spTree>
    <p:extLst>
      <p:ext uri="{BB962C8B-B14F-4D97-AF65-F5344CB8AC3E}">
        <p14:creationId xmlns:p14="http://schemas.microsoft.com/office/powerpoint/2010/main" xmlns="" val="267030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4419600"/>
            <a:ext cx="7772400" cy="1362075"/>
          </a:xfrm>
        </p:spPr>
        <p:txBody>
          <a:bodyPr>
            <a:normAutofit/>
          </a:bodyPr>
          <a:lstStyle/>
          <a:p>
            <a:r>
              <a:rPr lang="hu-HU" dirty="0" smtClean="0"/>
              <a:t>Inkrementális, hibrid Függőségi analízis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39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26" name="Flowchart: Magnetic Disk 25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gyenes összekötő nyíllal 41"/>
          <p:cNvCxnSpPr>
            <a:stCxn id="58" idx="3"/>
            <a:endCxn id="29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5" idx="0"/>
          </p:cNvCxnSpPr>
          <p:nvPr/>
        </p:nvCxnSpPr>
        <p:spPr>
          <a:xfrm flipV="1">
            <a:off x="4544291" y="2836107"/>
            <a:ext cx="0" cy="20684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8" idx="4"/>
            <a:endCxn id="25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3"/>
          <p:cNvCxnSpPr>
            <a:stCxn id="25" idx="3"/>
            <a:endCxn id="26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47" name="Rounded Rectangular Callout 46"/>
          <p:cNvSpPr/>
          <p:nvPr/>
        </p:nvSpPr>
        <p:spPr>
          <a:xfrm>
            <a:off x="4114800" y="5813195"/>
            <a:ext cx="2585205" cy="565607"/>
          </a:xfrm>
          <a:prstGeom prst="wedgeRoundRectCallout">
            <a:avLst>
              <a:gd name="adj1" fmla="val 59221"/>
              <a:gd name="adj2" fmla="val -9064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Jar állományok struktúrája + függőségei</a:t>
            </a:r>
          </a:p>
        </p:txBody>
      </p:sp>
      <p:sp>
        <p:nvSpPr>
          <p:cNvPr id="48" name="Rounded Rectangular Callout 47"/>
          <p:cNvSpPr/>
          <p:nvPr/>
        </p:nvSpPr>
        <p:spPr>
          <a:xfrm>
            <a:off x="1704179" y="1258633"/>
            <a:ext cx="1896504" cy="798766"/>
          </a:xfrm>
          <a:prstGeom prst="wedgeRoundRectCallout">
            <a:avLst>
              <a:gd name="adj1" fmla="val -3941"/>
              <a:gd name="adj2" fmla="val 11825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Lekérdezés a forráskód szerkesztőből</a:t>
            </a:r>
          </a:p>
        </p:txBody>
      </p:sp>
      <p:sp>
        <p:nvSpPr>
          <p:cNvPr id="51" name="Rounded Rectangular Callout 50"/>
          <p:cNvSpPr/>
          <p:nvPr/>
        </p:nvSpPr>
        <p:spPr>
          <a:xfrm>
            <a:off x="4785489" y="2879000"/>
            <a:ext cx="3139311" cy="938695"/>
          </a:xfrm>
          <a:prstGeom prst="wedgeRoundRectCallout">
            <a:avLst>
              <a:gd name="adj1" fmla="val -21221"/>
              <a:gd name="adj2" fmla="val -722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Lekérdezés kezdeményezése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Eredmények megjelenítése</a:t>
            </a:r>
          </a:p>
        </p:txBody>
      </p:sp>
      <p:sp>
        <p:nvSpPr>
          <p:cNvPr id="46" name="Rounded Rectangular Callout 45"/>
          <p:cNvSpPr/>
          <p:nvPr/>
        </p:nvSpPr>
        <p:spPr>
          <a:xfrm>
            <a:off x="4840307" y="4114800"/>
            <a:ext cx="3204626" cy="1295399"/>
          </a:xfrm>
          <a:prstGeom prst="wedgeRoundRectCallout">
            <a:avLst>
              <a:gd name="adj1" fmla="val -44149"/>
              <a:gd name="adj2" fmla="val 806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Bytekód analízis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b="1" dirty="0" smtClean="0"/>
              <a:t>Infrastruktúra méretétől függetlenül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45" name="Rounded Rectangular Callout 44"/>
          <p:cNvSpPr/>
          <p:nvPr/>
        </p:nvSpPr>
        <p:spPr>
          <a:xfrm>
            <a:off x="1197528" y="3817694"/>
            <a:ext cx="2835033" cy="793908"/>
          </a:xfrm>
          <a:prstGeom prst="wedgeRoundRectCallout">
            <a:avLst>
              <a:gd name="adj1" fmla="val -45510"/>
              <a:gd name="adj2" fmla="val 10685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Összes vizsgálandó jar egy központi tárolóban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5635" y="1475509"/>
            <a:ext cx="8972730" cy="5014191"/>
            <a:chOff x="57926" y="1514943"/>
            <a:chExt cx="8972730" cy="5001170"/>
          </a:xfrm>
        </p:grpSpPr>
        <p:sp>
          <p:nvSpPr>
            <p:cNvPr id="6" name="Rectangle 5"/>
            <p:cNvSpPr/>
            <p:nvPr/>
          </p:nvSpPr>
          <p:spPr>
            <a:xfrm>
              <a:off x="57926" y="4605448"/>
              <a:ext cx="8972730" cy="19106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/>
              <a:r>
                <a:rPr lang="hu-HU" sz="2800" b="1" dirty="0" smtClean="0"/>
                <a:t>Függőségi analízis</a:t>
              </a:r>
              <a:r>
                <a:rPr lang="hu-HU" sz="2800" dirty="0" smtClean="0"/>
                <a:t> (build </a:t>
              </a:r>
              <a:r>
                <a:rPr lang="hu-HU" sz="2800" dirty="0"/>
                <a:t>rendszer</a:t>
              </a:r>
              <a:r>
                <a:rPr lang="hu-HU" sz="2800" dirty="0" smtClean="0"/>
                <a:t>):</a:t>
              </a:r>
            </a:p>
            <a:p>
              <a:pPr marL="914400" lvl="1" indent="-457200">
                <a:buFont typeface="Arial" pitchFamily="34" charset="0"/>
                <a:buChar char="•"/>
              </a:pPr>
              <a:r>
                <a:rPr lang="hu-HU" sz="2800" dirty="0" smtClean="0"/>
                <a:t>Gyors </a:t>
              </a:r>
              <a:r>
                <a:rPr lang="hu-HU" sz="2800" dirty="0"/>
                <a:t>függőségi </a:t>
              </a:r>
              <a:r>
                <a:rPr lang="hu-HU" sz="2800" dirty="0" smtClean="0"/>
                <a:t>modellépítés </a:t>
              </a:r>
              <a:r>
                <a:rPr lang="hu-HU" sz="2800" dirty="0"/>
                <a:t>a Java </a:t>
              </a:r>
              <a:r>
                <a:rPr lang="hu-HU" sz="2800" dirty="0" smtClean="0"/>
                <a:t>binárisokból</a:t>
              </a:r>
              <a:endParaRPr lang="hu-HU" sz="2800" dirty="0"/>
            </a:p>
            <a:p>
              <a:pPr marL="914400" lvl="1" indent="-457200">
                <a:buFont typeface="Arial" pitchFamily="34" charset="0"/>
                <a:buChar char="•"/>
              </a:pPr>
              <a:r>
                <a:rPr lang="hu-HU" sz="2800" dirty="0" smtClean="0"/>
                <a:t>Függőségi  modell karbantartása új verziók esetén</a:t>
              </a:r>
              <a:endParaRPr lang="hu-HU" sz="2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26" y="1514943"/>
              <a:ext cx="8972730" cy="307783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/>
              <a:r>
                <a:rPr lang="hu-HU" sz="2800" b="1" dirty="0" smtClean="0"/>
                <a:t>Függőségi információk megjelenítése </a:t>
              </a:r>
              <a:r>
                <a:rPr lang="hu-HU" sz="2800" dirty="0" smtClean="0"/>
                <a:t>(fejlesztői </a:t>
              </a:r>
              <a:r>
                <a:rPr lang="hu-HU" sz="2800" dirty="0"/>
                <a:t>munkaállomások): </a:t>
              </a:r>
              <a:endParaRPr lang="hu-HU" sz="2800" dirty="0" smtClean="0"/>
            </a:p>
            <a:p>
              <a:pPr marL="914400" lvl="1" indent="-457200">
                <a:buFont typeface="Arial" pitchFamily="34" charset="0"/>
                <a:buChar char="•"/>
              </a:pPr>
              <a:r>
                <a:rPr lang="hu-HU" sz="2800" dirty="0" smtClean="0"/>
                <a:t>Gyors </a:t>
              </a:r>
              <a:r>
                <a:rPr lang="hu-HU" sz="2800" dirty="0"/>
                <a:t>lekérdezés </a:t>
              </a:r>
              <a:r>
                <a:rPr lang="hu-HU" sz="2800" dirty="0" smtClean="0"/>
                <a:t>a függőségi modellen</a:t>
              </a:r>
              <a:endParaRPr lang="hu-HU" sz="2800" dirty="0"/>
            </a:p>
            <a:p>
              <a:pPr marL="914400" lvl="1" indent="-457200">
                <a:buFont typeface="Arial" pitchFamily="34" charset="0"/>
                <a:buChar char="•"/>
              </a:pPr>
              <a:r>
                <a:rPr lang="hu-HU" sz="2800" dirty="0" smtClean="0"/>
                <a:t>Eclipse </a:t>
              </a:r>
              <a:r>
                <a:rPr lang="hu-HU" sz="2800" dirty="0"/>
                <a:t>keretrendszerbe </a:t>
              </a:r>
              <a:r>
                <a:rPr lang="hu-HU" sz="2800" dirty="0" smtClean="0"/>
                <a:t>integrálva</a:t>
              </a:r>
              <a:endParaRPr lang="hu-HU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71450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  <p:bldP spid="51" grpId="0" animBg="1"/>
      <p:bldP spid="51" grpId="1" animBg="1"/>
      <p:bldP spid="46" grpId="0" animBg="1"/>
      <p:bldP spid="46" grpId="1" animBg="1"/>
      <p:bldP spid="45" grpId="0" animBg="1"/>
      <p:bldP spid="4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IDE integráció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2" descr="C:\opt\github\incquery-deps\incquery-deps-documentation\figures\incdep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980"/>
          <a:stretch/>
        </p:blipFill>
        <p:spPr bwMode="auto">
          <a:xfrm>
            <a:off x="2129868" y="1600200"/>
            <a:ext cx="4884264" cy="222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opt\github\incquery-deps\incquery-deps-documentation\figures\result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6562" b="5448"/>
          <a:stretch/>
        </p:blipFill>
        <p:spPr bwMode="auto">
          <a:xfrm>
            <a:off x="2129868" y="3981536"/>
            <a:ext cx="4884264" cy="242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5812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Hibrid függőségi analízis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Lokális forráskód-projektek felhasználása</a:t>
            </a:r>
          </a:p>
          <a:p>
            <a:pPr lvl="1"/>
            <a:r>
              <a:rPr lang="hu-HU" i="1" dirty="0" smtClean="0"/>
              <a:t>Mi </a:t>
            </a:r>
            <a:r>
              <a:rPr lang="hu-HU" i="1" dirty="0"/>
              <a:t>változott meg a </a:t>
            </a:r>
            <a:r>
              <a:rPr lang="hu-HU" i="1" dirty="0" smtClean="0"/>
              <a:t>fejlesztő lokális projektjeiben?</a:t>
            </a:r>
            <a:endParaRPr lang="hu-HU" i="1" dirty="0"/>
          </a:p>
          <a:p>
            <a:pPr lvl="1"/>
            <a:r>
              <a:rPr lang="hu-HU" i="1" dirty="0"/>
              <a:t>Milyen hatással van </a:t>
            </a:r>
            <a:r>
              <a:rPr lang="hu-HU" i="1" dirty="0" smtClean="0"/>
              <a:t>a változás a </a:t>
            </a:r>
            <a:r>
              <a:rPr lang="hu-HU" i="1" dirty="0"/>
              <a:t>ráépülő projektekre</a:t>
            </a:r>
            <a:r>
              <a:rPr lang="hu-HU" i="1" dirty="0" smtClean="0"/>
              <a:t>?</a:t>
            </a:r>
          </a:p>
          <a:p>
            <a:r>
              <a:rPr lang="hu-HU" dirty="0" smtClean="0"/>
              <a:t>Javasolt módszer</a:t>
            </a:r>
          </a:p>
          <a:p>
            <a:pPr lvl="1"/>
            <a:r>
              <a:rPr lang="hu-HU" dirty="0" smtClean="0"/>
              <a:t>Forráskód és függőségi </a:t>
            </a:r>
            <a:r>
              <a:rPr lang="hu-HU" dirty="0"/>
              <a:t>adatbázis </a:t>
            </a:r>
            <a:r>
              <a:rPr lang="hu-HU" dirty="0" smtClean="0"/>
              <a:t>összekapcsolása</a:t>
            </a:r>
            <a:br>
              <a:rPr lang="hu-HU" dirty="0" smtClean="0"/>
            </a:br>
            <a:r>
              <a:rPr lang="hu-HU" dirty="0" smtClean="0"/>
              <a:t>(</a:t>
            </a:r>
            <a:r>
              <a:rPr lang="hu-HU" b="1" dirty="0" smtClean="0"/>
              <a:t>hibrid</a:t>
            </a:r>
            <a:r>
              <a:rPr lang="hu-HU" dirty="0" smtClean="0"/>
              <a:t> </a:t>
            </a:r>
            <a:r>
              <a:rPr lang="hu-HU" b="1" dirty="0" smtClean="0"/>
              <a:t>analízis</a:t>
            </a:r>
            <a:r>
              <a:rPr lang="hu-HU" dirty="0" smtClean="0"/>
              <a:t>)</a:t>
            </a:r>
            <a:endParaRPr lang="hu-HU" dirty="0"/>
          </a:p>
          <a:p>
            <a:pPr lvl="1"/>
            <a:r>
              <a:rPr lang="hu-HU" b="1" dirty="0" smtClean="0"/>
              <a:t>Inkrementális lekérdezések</a:t>
            </a:r>
            <a:r>
              <a:rPr lang="hu-HU" dirty="0" smtClean="0"/>
              <a:t> az </a:t>
            </a:r>
            <a:r>
              <a:rPr lang="hu-HU" b="1" dirty="0" smtClean="0"/>
              <a:t>összes</a:t>
            </a:r>
            <a:r>
              <a:rPr lang="hu-HU" dirty="0" smtClean="0"/>
              <a:t> elem függőségeire</a:t>
            </a:r>
            <a:r>
              <a:rPr lang="hu-HU" dirty="0"/>
              <a:t> →</a:t>
            </a:r>
            <a:br>
              <a:rPr lang="hu-HU" dirty="0"/>
            </a:br>
            <a:r>
              <a:rPr lang="hu-HU" dirty="0"/>
              <a:t>Azonnali visszacsatolás a forráskód szerkesztése közben</a:t>
            </a:r>
            <a:endParaRPr lang="hu-HU" dirty="0" smtClean="0"/>
          </a:p>
          <a:p>
            <a:pPr marL="457200" lvl="1" indent="0">
              <a:buNone/>
            </a:pPr>
            <a:endParaRPr lang="hu-HU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32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Kiterjesztett architektúra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Forráskód modell szinkronizáció</a:t>
            </a:r>
          </a:p>
        </p:txBody>
      </p:sp>
      <p:cxnSp>
        <p:nvCxnSpPr>
          <p:cNvPr id="15" name="Egyenes összekötő nyíllal 41"/>
          <p:cNvCxnSpPr/>
          <p:nvPr/>
        </p:nvCxnSpPr>
        <p:spPr>
          <a:xfrm>
            <a:off x="1660768" y="2538317"/>
            <a:ext cx="15396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nyíllal 41"/>
          <p:cNvCxnSpPr/>
          <p:nvPr/>
        </p:nvCxnSpPr>
        <p:spPr>
          <a:xfrm flipH="1">
            <a:off x="1600200" y="2669755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gyenes összekötő nyíllal 43"/>
          <p:cNvCxnSpPr>
            <a:stCxn id="13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Egyenes összekötő nyíllal 43"/>
          <p:cNvCxnSpPr>
            <a:stCxn id="14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Egyenes összekötő nyíllal 43"/>
          <p:cNvCxnSpPr/>
          <p:nvPr/>
        </p:nvCxnSpPr>
        <p:spPr>
          <a:xfrm flipV="1">
            <a:off x="4544291" y="4031673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Egyenes összekötő nyíllal 43"/>
          <p:cNvCxnSpPr>
            <a:stCxn id="7" idx="4"/>
            <a:endCxn id="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43"/>
          <p:cNvCxnSpPr>
            <a:stCxn id="4" idx="3"/>
            <a:endCxn id="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cxnSp>
        <p:nvCxnSpPr>
          <p:cNvPr id="23" name="Egyenes összekötő nyíllal 43"/>
          <p:cNvCxnSpPr/>
          <p:nvPr/>
        </p:nvCxnSpPr>
        <p:spPr>
          <a:xfrm flipV="1">
            <a:off x="4544291" y="2836109"/>
            <a:ext cx="0" cy="20683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81400" y="2240529"/>
            <a:ext cx="4156364" cy="5955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Modell-lekérdezések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2468684" y="4709693"/>
            <a:ext cx="1981200" cy="776707"/>
          </a:xfrm>
          <a:prstGeom prst="wedgeRoundRectCallout">
            <a:avLst>
              <a:gd name="adj1" fmla="val 56333"/>
              <a:gd name="adj2" fmla="val -8867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Tömörített függőségi modell</a:t>
            </a:r>
          </a:p>
        </p:txBody>
      </p:sp>
      <p:sp>
        <p:nvSpPr>
          <p:cNvPr id="34" name="Rounded Rectangular Callout 33"/>
          <p:cNvSpPr/>
          <p:nvPr/>
        </p:nvSpPr>
        <p:spPr>
          <a:xfrm>
            <a:off x="5026672" y="3830274"/>
            <a:ext cx="3279128" cy="1940652"/>
          </a:xfrm>
          <a:prstGeom prst="wedgeRoundRectCallout">
            <a:avLst>
              <a:gd name="adj1" fmla="val -26434"/>
              <a:gd name="adj2" fmla="val -1074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hu-HU" b="1" dirty="0" smtClean="0"/>
              <a:t>Összes</a:t>
            </a:r>
            <a:r>
              <a:rPr lang="hu-HU" dirty="0" smtClean="0"/>
              <a:t> függőségi kapcsolat  lekérdezése inkrementális gráfmintaillesztéssel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</a:t>
            </a:r>
            <a:r>
              <a:rPr lang="hu-HU" dirty="0" smtClean="0"/>
              <a:t>ekérdezések </a:t>
            </a:r>
            <a:r>
              <a:rPr lang="hu-HU" b="1" dirty="0" smtClean="0"/>
              <a:t>folyamatos és hatékony</a:t>
            </a:r>
            <a:r>
              <a:rPr lang="hu-HU" dirty="0" smtClean="0"/>
              <a:t> frissítése a modell változásai alapján</a:t>
            </a:r>
          </a:p>
        </p:txBody>
      </p:sp>
      <p:sp>
        <p:nvSpPr>
          <p:cNvPr id="35" name="Rounded Rectangular Callout 34"/>
          <p:cNvSpPr/>
          <p:nvPr/>
        </p:nvSpPr>
        <p:spPr>
          <a:xfrm>
            <a:off x="1" y="3661597"/>
            <a:ext cx="2400300" cy="633312"/>
          </a:xfrm>
          <a:prstGeom prst="wedgeRoundRectCallout">
            <a:avLst>
              <a:gd name="adj1" fmla="val 55134"/>
              <a:gd name="adj2" fmla="val -22565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Forráskód szerkesztés</a:t>
            </a:r>
          </a:p>
        </p:txBody>
      </p:sp>
      <p:sp>
        <p:nvSpPr>
          <p:cNvPr id="36" name="Rounded Rectangular Callout 35"/>
          <p:cNvSpPr/>
          <p:nvPr/>
        </p:nvSpPr>
        <p:spPr>
          <a:xfrm>
            <a:off x="930520" y="3626383"/>
            <a:ext cx="2332226" cy="833546"/>
          </a:xfrm>
          <a:prstGeom prst="wedgeRoundRectCallout">
            <a:avLst>
              <a:gd name="adj1" fmla="val 25419"/>
              <a:gd name="adj2" fmla="val -1652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Automatikus,  azonnali eredmény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Az </a:t>
            </a:r>
            <a:r>
              <a:rPr lang="hu-HU" b="1" dirty="0" smtClean="0"/>
              <a:t>összes</a:t>
            </a:r>
            <a:r>
              <a:rPr lang="hu-HU" dirty="0" smtClean="0"/>
              <a:t> elemre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5090676" y="4114800"/>
            <a:ext cx="3519924" cy="1371600"/>
          </a:xfrm>
          <a:prstGeom prst="wedgeRoundRectCallout">
            <a:avLst>
              <a:gd name="adj1" fmla="val 1221"/>
              <a:gd name="adj2" fmla="val -6742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Eclipse projekteket leíró, forráskódból származtatott modell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b="1" dirty="0" smtClean="0"/>
              <a:t>Folyamantos és Inkrementális</a:t>
            </a:r>
            <a:r>
              <a:rPr lang="hu-HU" dirty="0" smtClean="0"/>
              <a:t> szinkronizáció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524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3" grpId="0" animBg="1"/>
      <p:bldP spid="30" grpId="0" animBg="1"/>
      <p:bldP spid="31" grpId="0" animBg="1"/>
      <p:bldP spid="31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2" grpId="0" animBg="1"/>
      <p:bldP spid="3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6841867" y="4338258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NewClass:</a:t>
            </a:r>
          </a:p>
          <a:p>
            <a:pPr algn="ctr"/>
            <a:r>
              <a:rPr lang="hu-HU" dirty="0" smtClean="0"/>
              <a:t>SClass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Inkrementális lekérdezések</a:t>
            </a:r>
            <a:br>
              <a:rPr lang="hu-HU" dirty="0" smtClean="0"/>
            </a:br>
            <a:r>
              <a:rPr lang="hu-HU" dirty="0" smtClean="0"/>
              <a:t>gráfminták alapján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>
            <a:normAutofit/>
          </a:bodyPr>
          <a:lstStyle/>
          <a:p>
            <a:r>
              <a:rPr lang="hu-HU" sz="2400" dirty="0" smtClean="0"/>
              <a:t>EMF-IncQuery deklaratív modell-lekérdezések</a:t>
            </a:r>
          </a:p>
          <a:p>
            <a:r>
              <a:rPr lang="hu-HU" sz="2400" dirty="0" smtClean="0"/>
              <a:t>A függőségi- és forráskód modellek logikai összekapcsolásával</a:t>
            </a:r>
          </a:p>
          <a:p>
            <a:r>
              <a:rPr lang="hu-HU" sz="2400" dirty="0" smtClean="0"/>
              <a:t>Inkrementális kiértékelés = eredmény + eredmény változásai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803525"/>
            <a:ext cx="3842266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6244193"/>
            <a:ext cx="384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Függőségi </a:t>
            </a:r>
            <a:r>
              <a:rPr lang="en-US" dirty="0" err="1" smtClean="0"/>
              <a:t>modell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0600" y="2803525"/>
            <a:ext cx="3810000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08666" y="3080958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hu-HU" dirty="0" smtClean="0"/>
              <a:t>:</a:t>
            </a:r>
          </a:p>
          <a:p>
            <a:pPr algn="ctr"/>
            <a:r>
              <a:rPr lang="hu-HU" dirty="0" smtClean="0"/>
              <a:t>DJar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0" y="4284732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 </a:t>
            </a:r>
          </a:p>
          <a:p>
            <a:pPr algn="ctr"/>
            <a:r>
              <a:rPr lang="hu-HU" dirty="0" smtClean="0"/>
              <a:t>DClass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" y="5508625"/>
            <a:ext cx="1143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 DMethod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5508625"/>
            <a:ext cx="1143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doWork: DMethod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1584067" y="3614358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stCxn id="12" idx="1"/>
            <a:endCxn id="11" idx="3"/>
          </p:cNvCxnSpPr>
          <p:nvPr/>
        </p:nvCxnSpPr>
        <p:spPr>
          <a:xfrm flipH="1">
            <a:off x="1905000" y="5775325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83533" y="3129791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hu-HU" dirty="0" smtClean="0"/>
              <a:t>:</a:t>
            </a:r>
          </a:p>
          <a:p>
            <a:pPr algn="ctr"/>
            <a:r>
              <a:rPr lang="hu-HU" dirty="0" smtClean="0"/>
              <a:t>SJar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936867" y="4333565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</a:t>
            </a:r>
          </a:p>
          <a:p>
            <a:pPr algn="ctr"/>
            <a:r>
              <a:rPr lang="hu-HU" dirty="0" smtClean="0"/>
              <a:t>SClass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293667" y="5510857"/>
            <a:ext cx="1183333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</a:t>
            </a:r>
          </a:p>
          <a:p>
            <a:pPr algn="ctr"/>
            <a:r>
              <a:rPr lang="hu-HU" dirty="0" smtClean="0"/>
              <a:t>SMethod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2" idx="2"/>
            <a:endCxn id="23" idx="0"/>
          </p:cNvCxnSpPr>
          <p:nvPr/>
        </p:nvCxnSpPr>
        <p:spPr>
          <a:xfrm flipH="1">
            <a:off x="5758934" y="3663191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8" name="Straight Arrow Connector 27"/>
          <p:cNvCxnSpPr>
            <a:stCxn id="22" idx="2"/>
            <a:endCxn id="24" idx="0"/>
          </p:cNvCxnSpPr>
          <p:nvPr/>
        </p:nvCxnSpPr>
        <p:spPr>
          <a:xfrm>
            <a:off x="6705600" y="3663191"/>
            <a:ext cx="958334" cy="675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>
            <a:stCxn id="9" idx="2"/>
            <a:endCxn id="11" idx="0"/>
          </p:cNvCxnSpPr>
          <p:nvPr/>
        </p:nvCxnSpPr>
        <p:spPr>
          <a:xfrm flipH="1">
            <a:off x="1333500" y="4818132"/>
            <a:ext cx="250567" cy="690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23" idx="2"/>
            <a:endCxn id="25" idx="0"/>
          </p:cNvCxnSpPr>
          <p:nvPr/>
        </p:nvCxnSpPr>
        <p:spPr>
          <a:xfrm>
            <a:off x="5758934" y="4866965"/>
            <a:ext cx="126400" cy="643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4800601" y="6244193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Forráskód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524000" y="2879725"/>
            <a:ext cx="6139934" cy="935866"/>
            <a:chOff x="1524000" y="2797934"/>
            <a:chExt cx="6139934" cy="935866"/>
          </a:xfrm>
        </p:grpSpPr>
        <p:sp>
          <p:nvSpPr>
            <p:cNvPr id="38" name="Rectangle 37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57491" y="3414082"/>
              <a:ext cx="1286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400" dirty="0" smtClean="0">
                  <a:solidFill>
                    <a:srgbClr val="FF0000"/>
                  </a:solidFill>
                </a:rPr>
                <a:t>joinProject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482932" y="4090608"/>
            <a:ext cx="6139934" cy="1004029"/>
            <a:chOff x="1524000" y="2797934"/>
            <a:chExt cx="6139934" cy="1004029"/>
          </a:xfrm>
        </p:grpSpPr>
        <p:sp>
          <p:nvSpPr>
            <p:cNvPr id="52" name="Rectangle 51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55868" y="3494186"/>
              <a:ext cx="1286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400" dirty="0" smtClean="0">
                  <a:solidFill>
                    <a:srgbClr val="FF0000"/>
                  </a:solidFill>
                </a:rPr>
                <a:t>addedClass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01933" y="5291259"/>
            <a:ext cx="6139934" cy="1007940"/>
            <a:chOff x="1524000" y="2797934"/>
            <a:chExt cx="6139934" cy="1007940"/>
          </a:xfrm>
        </p:grpSpPr>
        <p:sp>
          <p:nvSpPr>
            <p:cNvPr id="57" name="Rectangle 56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489067" y="3015299"/>
              <a:ext cx="1143000" cy="53340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14275" y="3017532"/>
              <a:ext cx="1184792" cy="5311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311731" y="3498097"/>
              <a:ext cx="2127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400" dirty="0" smtClean="0">
                  <a:solidFill>
                    <a:srgbClr val="FF0000"/>
                  </a:solidFill>
                </a:rPr>
                <a:t>incomingM</a:t>
              </a:r>
              <a:r>
                <a:rPr lang="en-US" sz="1400" dirty="0" err="1" smtClean="0">
                  <a:solidFill>
                    <a:srgbClr val="FF0000"/>
                  </a:solidFill>
                </a:rPr>
                <a:t>ethod</a:t>
              </a:r>
              <a:r>
                <a:rPr lang="hu-HU" sz="1400" dirty="0" smtClean="0">
                  <a:solidFill>
                    <a:srgbClr val="FF0000"/>
                  </a:solidFill>
                </a:rPr>
                <a:t>Call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E5B09FA9-A177-4256-9C7F-5CF31ABA723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845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3781</TotalTime>
  <Words>947</Words>
  <Application>Microsoft Office PowerPoint</Application>
  <PresentationFormat>Diavetítés a képernyőre (4:3 oldalarány)</PresentationFormat>
  <Paragraphs>272</Paragraphs>
  <Slides>23</Slides>
  <Notes>9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24" baseType="lpstr">
      <vt:lpstr>Office Theme</vt:lpstr>
      <vt:lpstr>Nagy szoftverinfrastruktúra feletti inkrementális függőségi analízis</vt:lpstr>
      <vt:lpstr>Java szoftverek és függőségeik modellezése</vt:lpstr>
      <vt:lpstr>Függőségmenedzsment a gyakorlatban</vt:lpstr>
      <vt:lpstr>Inkrementális, hibrid Függőségi analízis</vt:lpstr>
      <vt:lpstr>Architektúra</vt:lpstr>
      <vt:lpstr>IDE integráció</vt:lpstr>
      <vt:lpstr>Hibrid függőségi analízis</vt:lpstr>
      <vt:lpstr>Kiterjesztett architektúra</vt:lpstr>
      <vt:lpstr>Inkrementális lekérdezések gráfminták alapján</vt:lpstr>
      <vt:lpstr>Inkrementális lekérdezések IDE integrációja</vt:lpstr>
      <vt:lpstr>A rendszer teljesítménye</vt:lpstr>
      <vt:lpstr>Hatékonyság mérése – miért?</vt:lpstr>
      <vt:lpstr>Függőségi analízis sebessége</vt:lpstr>
      <vt:lpstr>Modell-lekérdezések teljesítménye</vt:lpstr>
      <vt:lpstr>Eredmények összefoglalása</vt:lpstr>
      <vt:lpstr>Eredmények</vt:lpstr>
      <vt:lpstr>Eredmények (2)</vt:lpstr>
      <vt:lpstr>Távlati célok</vt:lpstr>
      <vt:lpstr>Válaszok a bírálóK kérdéseire</vt:lpstr>
      <vt:lpstr>“Hogyan kezeli a rendszer a feldolgozott jar állományok különböző verzióit?”</vt:lpstr>
      <vt:lpstr>“Van-e olyan aspektus, melyet a statikus elemezhetőség szempontjából jobban támogathatna a Java nyelv?”</vt:lpstr>
      <vt:lpstr>“Megoldható-e, hogy a Workspace model generator komponens az Eclipse által fordított class fájlokból építse fel a modellt, hogy ne kelljen két különböző modellépítő komponenst írni? Mitől jobb a JDT megközelítés, mint az apache BCEL?”</vt:lpstr>
      <vt:lpstr>“Az automatikusan generált forráskód valóban kizárja a forráskód alapján történő analízist?”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Nagy szoftverinfrastruktúra feletti inkrementális modell-analízis</dc:title>
  <dc:creator>Donat Csikos</dc:creator>
  <cp:lastModifiedBy>Donat Csikos</cp:lastModifiedBy>
  <cp:revision>257</cp:revision>
  <dcterms:created xsi:type="dcterms:W3CDTF">2012-11-10T12:17:04Z</dcterms:created>
  <dcterms:modified xsi:type="dcterms:W3CDTF">2013-01-19T23:38:51Z</dcterms:modified>
</cp:coreProperties>
</file>