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65" r:id="rId9"/>
    <p:sldId id="262" r:id="rId10"/>
    <p:sldId id="267" r:id="rId11"/>
    <p:sldId id="270" r:id="rId12"/>
    <p:sldId id="275" r:id="rId13"/>
    <p:sldId id="274" r:id="rId14"/>
    <p:sldId id="263" r:id="rId15"/>
    <p:sldId id="268" r:id="rId16"/>
    <p:sldId id="269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81991" autoAdjust="0"/>
  </p:normalViewPr>
  <p:slideViewPr>
    <p:cSldViewPr>
      <p:cViewPr>
        <p:scale>
          <a:sx n="100" d="100"/>
          <a:sy n="100" d="100"/>
        </p:scale>
        <p:origin x="-140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Függőségi analízis ideje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609750170117625E-2"/>
          <c:y val="0.22559774786216238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009792"/>
        <c:axId val="43490048"/>
      </c:lineChart>
      <c:catAx>
        <c:axId val="47009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Feldolgozott</a:t>
                </a:r>
                <a:r>
                  <a:rPr lang="hu-HU" baseline="0" dirty="0" smtClean="0"/>
                  <a:t> projektek száma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490048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434900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0097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baseline="0" dirty="0" smtClean="0"/>
              <a:t>Inicialiálási </a:t>
            </a:r>
            <a:r>
              <a:rPr lang="hu-HU" baseline="0" dirty="0" smtClean="0"/>
              <a:t>idő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319936"/>
        <c:axId val="44810816"/>
      </c:lineChart>
      <c:catAx>
        <c:axId val="65319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</a:t>
                </a:r>
                <a:r>
                  <a:rPr lang="hu-HU" dirty="0" smtClean="0"/>
                  <a:t>projektek</a:t>
                </a:r>
                <a:r>
                  <a:rPr lang="hu-HU" baseline="0" dirty="0" smtClean="0"/>
                  <a:t> száma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810816"/>
        <c:crosses val="autoZero"/>
        <c:auto val="1"/>
        <c:lblAlgn val="ctr"/>
        <c:lblOffset val="100"/>
        <c:noMultiLvlLbl val="0"/>
      </c:catAx>
      <c:valAx>
        <c:axId val="448108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sec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5319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Teljes</a:t>
            </a:r>
            <a:r>
              <a:rPr lang="hu-HU" baseline="0" dirty="0" smtClean="0"/>
              <a:t> memóriafoglalás mérete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320448"/>
        <c:axId val="44812544"/>
      </c:lineChart>
      <c:catAx>
        <c:axId val="65320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</a:t>
                </a:r>
                <a:r>
                  <a:rPr lang="hu-HU" baseline="0" dirty="0" smtClean="0"/>
                  <a:t>száma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812544"/>
        <c:crosses val="autoZero"/>
        <c:auto val="1"/>
        <c:lblAlgn val="ctr"/>
        <c:lblOffset val="100"/>
        <c:noMultiLvlLbl val="0"/>
      </c:catAx>
      <c:valAx>
        <c:axId val="44812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MiB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53204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De:</a:t>
            </a:r>
            <a:r>
              <a:rPr lang="hu-HU" baseline="0" dirty="0" smtClean="0"/>
              <a:t> nincs adatelhagyás!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F745-5CE3-40A0-8E26-13A5C6D55D00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Csikós Donát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Kiterjesztés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Alap implementáció</a:t>
            </a:r>
          </a:p>
          <a:p>
            <a:pPr lvl="1"/>
            <a:r>
              <a:rPr lang="hu-HU" dirty="0" smtClean="0"/>
              <a:t>Csak az adatbázisban tárolt adatok alapján</a:t>
            </a:r>
          </a:p>
          <a:p>
            <a:r>
              <a:rPr lang="hu-HU" dirty="0" smtClean="0"/>
              <a:t>Továbbfejlesztés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összekapcsolása</a:t>
            </a:r>
          </a:p>
          <a:p>
            <a:pPr lvl="2"/>
            <a:r>
              <a:rPr lang="hu-HU" dirty="0" smtClean="0"/>
              <a:t>Mi változott meg a fejlesztőkörnyezetben?</a:t>
            </a:r>
          </a:p>
          <a:p>
            <a:pPr lvl="2"/>
            <a:r>
              <a:rPr lang="hu-HU" dirty="0" smtClean="0"/>
              <a:t>Milyen hatással van a ráépülő projektekre?</a:t>
            </a:r>
          </a:p>
          <a:p>
            <a:pPr lvl="1"/>
            <a:r>
              <a:rPr lang="hu-HU" dirty="0"/>
              <a:t>Valós idejű lekérdezések</a:t>
            </a:r>
          </a:p>
          <a:p>
            <a:pPr marL="457200" lvl="1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architektúra kiegészítése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>
            <a:stCxn id="11" idx="3"/>
            <a:endCxn id="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>
            <a:stCxn id="1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48370" y="41910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EMF példánymodell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2971800" y="4143200"/>
            <a:ext cx="3279128" cy="761307"/>
          </a:xfrm>
          <a:prstGeom prst="wedgeRoundRectCallout">
            <a:avLst>
              <a:gd name="adj1" fmla="val 40025"/>
              <a:gd name="adj2" fmla="val -24767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Modellek =&gt; EMF-IncQuery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Valós idejű, inkrementális kiértékelés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24933" y="3766189"/>
            <a:ext cx="3047757" cy="370076"/>
          </a:xfrm>
          <a:prstGeom prst="wedgeRoundRectCallout">
            <a:avLst>
              <a:gd name="adj1" fmla="val 40580"/>
              <a:gd name="adj2" fmla="val -3466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Explicit lekérdezés megmarad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7628" y="4424254"/>
            <a:ext cx="3047757" cy="833546"/>
          </a:xfrm>
          <a:prstGeom prst="wedgeRoundRectCallout">
            <a:avLst>
              <a:gd name="adj1" fmla="val 25329"/>
              <a:gd name="adj2" fmla="val -2140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 kiértékelés (mentéskor)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összes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382247" cy="12954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Eclise projekteket leíró EMF példánymodell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Elemek 1-1 kapcsolatban  az Eclipse-el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Inkrementális karbantartás</a:t>
            </a:r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201733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Lekérdezések = gráfminták</a:t>
            </a:r>
          </a:p>
          <a:p>
            <a:pPr lvl="1"/>
            <a:r>
              <a:rPr lang="hu-HU" sz="2400" dirty="0" smtClean="0"/>
              <a:t>IncQuery deklaratív lekérdező nyelvén </a:t>
            </a:r>
            <a:r>
              <a:rPr lang="hu-HU" sz="2400" dirty="0" smtClean="0"/>
              <a:t>megfogalmazva</a:t>
            </a:r>
            <a:endParaRPr lang="hu-HU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07668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Szerver</a:t>
            </a:r>
            <a:r>
              <a:rPr lang="en-US" dirty="0" smtClean="0"/>
              <a:t> </a:t>
            </a:r>
            <a:r>
              <a:rPr lang="en-US" dirty="0" err="1" smtClean="0"/>
              <a:t>oldali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667000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294443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148207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372100"/>
            <a:ext cx="908565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372100"/>
            <a:ext cx="1066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doWork()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477833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670565" y="5638800"/>
            <a:ext cx="9964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2993266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197040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Service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374332"/>
            <a:ext cx="9305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serve()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526666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526666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216283" y="4681607"/>
            <a:ext cx="367784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730440"/>
            <a:ext cx="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107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Kliens</a:t>
            </a:r>
            <a:r>
              <a:rPr lang="en-US" dirty="0" smtClean="0"/>
              <a:t> </a:t>
            </a:r>
            <a:r>
              <a:rPr lang="en-US" dirty="0" err="1" smtClean="0"/>
              <a:t>oldali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743200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64600" y="3442900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joinProject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3954083"/>
            <a:ext cx="6139934" cy="959747"/>
            <a:chOff x="1524000" y="2797934"/>
            <a:chExt cx="6139934" cy="959747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66299" y="3480682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154734"/>
            <a:ext cx="6226431" cy="935866"/>
            <a:chOff x="1524000" y="2797934"/>
            <a:chExt cx="6226431" cy="935866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0668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930533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92632" y="3456801"/>
              <a:ext cx="525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smtClean="0">
                  <a:solidFill>
                    <a:srgbClr val="FF0000"/>
                  </a:solidFill>
                </a:rPr>
                <a:t>incomingMCall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modell-lekérdezések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Lekérdezés lépései: 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Inicializálás (példánymodellek + lekérdezések)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Kiértékelés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/>
              <a:t>Frissítés (forráskód=&gt;modell=&gt;eredmény automatikusan)</a:t>
            </a:r>
          </a:p>
          <a:p>
            <a:pPr marL="514350" indent="-457200"/>
            <a:r>
              <a:rPr lang="hu-HU" dirty="0" smtClean="0"/>
              <a:t>Eredmény:</a:t>
            </a:r>
          </a:p>
          <a:p>
            <a:pPr marL="914400" lvl="1" indent="-457200"/>
            <a:r>
              <a:rPr lang="hu-HU" dirty="0" smtClean="0"/>
              <a:t>Függőségi </a:t>
            </a:r>
            <a:r>
              <a:rPr lang="hu-HU" dirty="0" smtClean="0"/>
              <a:t>viszonyok </a:t>
            </a:r>
            <a:r>
              <a:rPr lang="hu-HU" dirty="0" smtClean="0"/>
              <a:t>az </a:t>
            </a:r>
            <a:r>
              <a:rPr lang="hu-HU" b="1" dirty="0" smtClean="0"/>
              <a:t>összes objektumra</a:t>
            </a:r>
          </a:p>
          <a:p>
            <a:pPr marL="914400" lvl="1" indent="-457200"/>
            <a:r>
              <a:rPr lang="hu-HU" dirty="0" smtClean="0"/>
              <a:t>Automatikusan és gyorsan frissül</a:t>
            </a:r>
          </a:p>
          <a:p>
            <a:pPr marL="914400" lvl="1" indent="-457200"/>
            <a:r>
              <a:rPr lang="hu-HU" dirty="0" smtClean="0"/>
              <a:t>Nem 100%-os precizitás</a:t>
            </a:r>
          </a:p>
          <a:p>
            <a:pPr marL="914400" lvl="1" indent="-457200"/>
            <a:r>
              <a:rPr lang="hu-HU" dirty="0" smtClean="0"/>
              <a:t>Kimenet: EMF objektumok</a:t>
            </a:r>
          </a:p>
          <a:p>
            <a:pPr marL="914400" lvl="1" indent="-457200"/>
            <a:endParaRPr lang="hu-HU" dirty="0" smtClean="0"/>
          </a:p>
          <a:p>
            <a:pPr marL="514350" indent="-457200"/>
            <a:r>
              <a:rPr lang="hu-HU" dirty="0" smtClean="0"/>
              <a:t>Hátralevő feladat: teljesebb Eclipse integráció</a:t>
            </a:r>
          </a:p>
          <a:p>
            <a:pPr marL="914400" lvl="1" indent="-457200"/>
            <a:r>
              <a:rPr lang="hu-HU" dirty="0" smtClean="0"/>
              <a:t>Eredmények </a:t>
            </a:r>
            <a:r>
              <a:rPr lang="hu-HU" dirty="0" smtClean="0"/>
              <a:t>view-kban</a:t>
            </a:r>
            <a:endParaRPr lang="hu-HU" dirty="0" smtClean="0"/>
          </a:p>
          <a:p>
            <a:pPr marL="914400" lvl="1" indent="-457200"/>
            <a:r>
              <a:rPr lang="hu-HU" dirty="0" smtClean="0"/>
              <a:t>JDT validációk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56" r="33175" b="556"/>
          <a:stretch/>
        </p:blipFill>
        <p:spPr bwMode="auto">
          <a:xfrm>
            <a:off x="4667247" y="1600200"/>
            <a:ext cx="40290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451600" y="2371724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3886200"/>
            <a:ext cx="4029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5943600" y="2546349"/>
            <a:ext cx="1219200" cy="23304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62600" y="2370137"/>
            <a:ext cx="889000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6007100" y="2544762"/>
            <a:ext cx="1460500" cy="2789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Teljesítményanalízis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4267200"/>
            <a:ext cx="7772400" cy="23622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hu-HU" dirty="0" smtClean="0"/>
              <a:t>Mérések valós projektekkel</a:t>
            </a:r>
            <a:endParaRPr lang="hu-HU" dirty="0" smtClean="0"/>
          </a:p>
          <a:p>
            <a:r>
              <a:rPr lang="hu-HU" dirty="0" smtClean="0"/>
              <a:t>Függőségi </a:t>
            </a:r>
            <a:r>
              <a:rPr lang="hu-HU" dirty="0"/>
              <a:t>viszonyok felderítése: ~</a:t>
            </a:r>
            <a:r>
              <a:rPr lang="hu-HU" dirty="0" smtClean="0"/>
              <a:t>0,5sec/jar</a:t>
            </a:r>
            <a:endParaRPr lang="hu-HU" dirty="0"/>
          </a:p>
          <a:p>
            <a:r>
              <a:rPr lang="hu-HU" dirty="0" smtClean="0"/>
              <a:t>Explicit lekérdezés ideje 1 elemre: </a:t>
            </a:r>
            <a:r>
              <a:rPr lang="hu-HU" dirty="0"/>
              <a:t>~200ms</a:t>
            </a:r>
          </a:p>
          <a:p>
            <a:r>
              <a:rPr lang="hu-HU" dirty="0" smtClean="0"/>
              <a:t>EMF </a:t>
            </a:r>
            <a:r>
              <a:rPr lang="hu-HU" dirty="0"/>
              <a:t>példánymodell </a:t>
            </a:r>
            <a:r>
              <a:rPr lang="hu-HU" dirty="0" smtClean="0"/>
              <a:t>mérete (1312 projektre):</a:t>
            </a:r>
            <a:endParaRPr lang="hu-HU" dirty="0" smtClean="0"/>
          </a:p>
          <a:p>
            <a:pPr lvl="1"/>
            <a:r>
              <a:rPr lang="hu-HU" dirty="0" smtClean="0"/>
              <a:t>Teljes: </a:t>
            </a:r>
            <a:r>
              <a:rPr lang="hu-HU" dirty="0"/>
              <a:t>~</a:t>
            </a:r>
            <a:r>
              <a:rPr lang="hu-HU" dirty="0" smtClean="0"/>
              <a:t>600MiB</a:t>
            </a:r>
          </a:p>
          <a:p>
            <a:pPr lvl="1"/>
            <a:r>
              <a:rPr lang="hu-HU" dirty="0" smtClean="0"/>
              <a:t>Tömörített: 88MiB</a:t>
            </a:r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0879372"/>
              </p:ext>
            </p:extLst>
          </p:nvPr>
        </p:nvGraphicFramePr>
        <p:xfrm>
          <a:off x="457200" y="1600200"/>
          <a:ext cx="81534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tulajdonságai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5633567"/>
              </p:ext>
            </p:extLst>
          </p:nvPr>
        </p:nvGraphicFramePr>
        <p:xfrm>
          <a:off x="457200" y="1524000"/>
          <a:ext cx="4040188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17174890"/>
              </p:ext>
            </p:extLst>
          </p:nvPr>
        </p:nvGraphicFramePr>
        <p:xfrm>
          <a:off x="4648200" y="1524000"/>
          <a:ext cx="404177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09600" y="4724400"/>
            <a:ext cx="80772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1 változtatás esetén: ~1ms az összes </a:t>
            </a:r>
            <a:r>
              <a:rPr lang="hu-HU" dirty="0" smtClean="0"/>
              <a:t>elemre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és távlati célok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Értékelés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Eszköz java szoftverek függőségeinek feltárására</a:t>
            </a:r>
          </a:p>
          <a:p>
            <a:pPr lvl="1"/>
            <a:r>
              <a:rPr lang="hu-HU" dirty="0" smtClean="0"/>
              <a:t>Nagy mennyiségű bináris feldolgozása és lekérdezése</a:t>
            </a:r>
          </a:p>
          <a:p>
            <a:pPr lvl="1"/>
            <a:r>
              <a:rPr lang="hu-HU" dirty="0" smtClean="0"/>
              <a:t>Kiterjesztés: valós idejű függőségek </a:t>
            </a:r>
            <a:r>
              <a:rPr lang="hu-HU" dirty="0" smtClean="0"/>
              <a:t>megjelenítése </a:t>
            </a:r>
          </a:p>
          <a:p>
            <a:r>
              <a:rPr lang="hu-HU" dirty="0" smtClean="0"/>
              <a:t>A rendszer jelenleg éles használatban van</a:t>
            </a:r>
          </a:p>
          <a:p>
            <a:pPr lvl="1"/>
            <a:r>
              <a:rPr lang="hu-HU" dirty="0" smtClean="0"/>
              <a:t>CERN </a:t>
            </a:r>
            <a:r>
              <a:rPr lang="hu-HU" dirty="0" smtClean="0"/>
              <a:t>Controls Systems:</a:t>
            </a:r>
          </a:p>
          <a:p>
            <a:pPr lvl="2"/>
            <a:r>
              <a:rPr lang="hu-HU" dirty="0" smtClean="0"/>
              <a:t>Svájci kutatólaboratórium; részecskegyorsító irányítási rendszereinek szoftvereihez</a:t>
            </a:r>
          </a:p>
          <a:p>
            <a:pPr lvl="2"/>
            <a:r>
              <a:rPr lang="hu-HU" dirty="0"/>
              <a:t>~</a:t>
            </a:r>
            <a:r>
              <a:rPr lang="hu-HU" dirty="0" smtClean="0"/>
              <a:t>1300 Java projekt, 24/7 üzemidő</a:t>
            </a:r>
          </a:p>
          <a:p>
            <a:pPr lvl="2"/>
            <a:r>
              <a:rPr lang="hu-HU" dirty="0" smtClean="0"/>
              <a:t> Adatgyűjtés, monitorozás, alarm system, stb.</a:t>
            </a:r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Jobb felhasználói felület integráció</a:t>
            </a:r>
          </a:p>
          <a:p>
            <a:r>
              <a:rPr lang="hu-HU" dirty="0" smtClean="0"/>
              <a:t>Kiterjeszés C/C++ szoftverekre</a:t>
            </a:r>
          </a:p>
          <a:p>
            <a:r>
              <a:rPr lang="hu-HU" dirty="0" smtClean="0"/>
              <a:t>Lekérdezés-alapú metrikák érvényesítése</a:t>
            </a:r>
          </a:p>
          <a:p>
            <a:r>
              <a:rPr lang="hu-HU" dirty="0" smtClean="0"/>
              <a:t>Szélesebb körű függőségek felderítése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 szoftverrendszerek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542" y="1828800"/>
            <a:ext cx="43434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service.jar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1505503"/>
            <a:ext cx="6096000" cy="5075070"/>
            <a:chOff x="1524000" y="1505503"/>
            <a:chExt cx="6096000" cy="5075070"/>
          </a:xfrm>
          <a:noFill/>
        </p:grpSpPr>
        <p:sp>
          <p:nvSpPr>
            <p:cNvPr id="38" name="Rectangle 37"/>
            <p:cNvSpPr/>
            <p:nvPr/>
          </p:nvSpPr>
          <p:spPr>
            <a:xfrm>
              <a:off x="1524000" y="1523999"/>
              <a:ext cx="6096000" cy="5056574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7799" y="3858372"/>
              <a:ext cx="50750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Szoftver tároló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Kiindulás: bejövő függőségek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542" y="4169546"/>
            <a:ext cx="4343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client.jar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4142" y="4876800"/>
            <a:ext cx="3886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 smtClean="0">
                <a:latin typeface="Lucida Console" pitchFamily="49" charset="0"/>
              </a:rPr>
              <a:t>public class Client {</a:t>
            </a:r>
          </a:p>
          <a:p>
            <a:r>
              <a:rPr lang="hu-HU" sz="1400" dirty="0" smtClean="0">
                <a:latin typeface="Lucida Console" pitchFamily="49" charset="0"/>
              </a:rPr>
              <a:t>    public void doWork() {</a:t>
            </a:r>
          </a:p>
          <a:p>
            <a:r>
              <a:rPr lang="hu-HU" sz="1400" dirty="0" smtClean="0">
                <a:latin typeface="Lucida Console" pitchFamily="49" charset="0"/>
              </a:rPr>
              <a:t>        Service s = getService();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    s.serve(); 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}   </a:t>
            </a: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dirty="0">
              <a:latin typeface="Lucida Console" pitchFamily="49" charset="0"/>
            </a:endParaRP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592" y="5562600"/>
            <a:ext cx="1189608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9552" y="3530879"/>
            <a:ext cx="2655379" cy="405841"/>
          </a:xfrm>
          <a:prstGeom prst="wedgeRoundRectCallout">
            <a:avLst>
              <a:gd name="adj1" fmla="val -86073"/>
              <a:gd name="adj2" fmla="val 812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Metódushívás =&gt; függőség.</a:t>
            </a:r>
          </a:p>
        </p:txBody>
      </p:sp>
      <p:sp>
        <p:nvSpPr>
          <p:cNvPr id="53" name="Lightning Bolt 52"/>
          <p:cNvSpPr/>
          <p:nvPr/>
        </p:nvSpPr>
        <p:spPr>
          <a:xfrm rot="4233296">
            <a:off x="4607475" y="5445999"/>
            <a:ext cx="381000" cy="62957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0977" y="2667000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serve</a:t>
            </a:r>
            <a:r>
              <a:rPr lang="hu-HU" sz="1400" dirty="0" smtClean="0">
                <a:latin typeface="Lucida Console" pitchFamily="49" charset="0"/>
              </a:rPr>
              <a:t>(){}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2936583"/>
            <a:ext cx="23622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0977" y="2666999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</a:t>
            </a:r>
            <a:r>
              <a:rPr lang="hu-HU" sz="1400" dirty="0" smtClean="0">
                <a:latin typeface="Lucida Console" pitchFamily="49" charset="0"/>
              </a:rPr>
              <a:t>serve(</a:t>
            </a:r>
            <a:r>
              <a:rPr lang="hu-HU" sz="1400" dirty="0" smtClean="0">
                <a:solidFill>
                  <a:srgbClr val="FF0000"/>
                </a:solidFill>
                <a:latin typeface="Lucida Console" pitchFamily="49" charset="0"/>
              </a:rPr>
              <a:t>String in</a:t>
            </a:r>
            <a:r>
              <a:rPr lang="hu-HU" sz="1400" dirty="0" smtClean="0">
                <a:latin typeface="Lucida Console" pitchFamily="49" charset="0"/>
              </a:rPr>
              <a:t>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2" name="U-Turn Arrow 41"/>
          <p:cNvSpPr/>
          <p:nvPr/>
        </p:nvSpPr>
        <p:spPr>
          <a:xfrm rot="16200000">
            <a:off x="1305920" y="3735626"/>
            <a:ext cx="2908363" cy="1185398"/>
          </a:xfrm>
          <a:prstGeom prst="uturnArrow">
            <a:avLst>
              <a:gd name="adj1" fmla="val 11519"/>
              <a:gd name="adj2" fmla="val 14141"/>
              <a:gd name="adj3" fmla="val 25000"/>
              <a:gd name="adj4" fmla="val 36261"/>
              <a:gd name="adj5" fmla="val 57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958488" y="2057400"/>
            <a:ext cx="2597674" cy="533400"/>
          </a:xfrm>
          <a:prstGeom prst="wedgeRoundRectCallout">
            <a:avLst>
              <a:gd name="adj1" fmla="val -82433"/>
              <a:gd name="adj2" fmla="val 1379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Nem tudni, kik használják: kit érint a változtatás?</a:t>
            </a:r>
          </a:p>
        </p:txBody>
      </p:sp>
      <p:sp>
        <p:nvSpPr>
          <p:cNvPr id="47" name="Down Arrow 46"/>
          <p:cNvSpPr/>
          <p:nvPr/>
        </p:nvSpPr>
        <p:spPr>
          <a:xfrm rot="1503578">
            <a:off x="4656511" y="3037995"/>
            <a:ext cx="231866" cy="24796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95600" y="2936103"/>
            <a:ext cx="32766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402598" y="3674616"/>
            <a:ext cx="1854727" cy="533400"/>
          </a:xfrm>
          <a:prstGeom prst="wedgeRoundRectCallout">
            <a:avLst>
              <a:gd name="adj1" fmla="val -83943"/>
              <a:gd name="adj2" fmla="val 51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Az összes „</a:t>
            </a:r>
            <a:r>
              <a:rPr lang="hu-HU" sz="1600" i="1" dirty="0" smtClean="0"/>
              <a:t>bejövő függőséget</a:t>
            </a:r>
            <a:r>
              <a:rPr lang="hu-HU" sz="16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5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41" grpId="0" animBg="1"/>
      <p:bldP spid="44" grpId="0" animBg="1"/>
      <p:bldP spid="44" grpId="1" animBg="1"/>
      <p:bldP spid="53" grpId="0" animBg="1"/>
      <p:bldP spid="17" grpId="0" animBg="1"/>
      <p:bldP spid="40" grpId="0" animBg="1"/>
      <p:bldP spid="46" grpId="0" animBg="1"/>
      <p:bldP spid="42" grpId="0" animBg="1"/>
      <p:bldP spid="45" grpId="0" animBg="1"/>
      <p:bldP spid="45" grpId="1" animBg="1"/>
      <p:bldP spid="47" grpId="0" animBg="1"/>
      <p:bldP spid="56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Nagyszámú Java </a:t>
            </a:r>
            <a:r>
              <a:rPr lang="hu-HU" dirty="0" smtClean="0"/>
              <a:t>szoftver (1000+)</a:t>
            </a:r>
          </a:p>
          <a:p>
            <a:r>
              <a:rPr lang="hu-HU" dirty="0" smtClean="0"/>
              <a:t>OO </a:t>
            </a:r>
            <a:r>
              <a:rPr lang="hu-HU" dirty="0" smtClean="0"/>
              <a:t>=&gt; </a:t>
            </a:r>
            <a:r>
              <a:rPr lang="hu-HU" dirty="0"/>
              <a:t>s</a:t>
            </a:r>
            <a:r>
              <a:rPr lang="hu-HU" dirty="0" smtClean="0"/>
              <a:t>okféle függőség:</a:t>
            </a:r>
          </a:p>
          <a:p>
            <a:pPr lvl="1"/>
            <a:r>
              <a:rPr lang="hu-HU" dirty="0" smtClean="0"/>
              <a:t>Öröklés, függvény-felüldefiniálás, reflektív </a:t>
            </a:r>
            <a:r>
              <a:rPr lang="hu-HU" dirty="0" smtClean="0"/>
              <a:t>hívások, stb.</a:t>
            </a:r>
            <a:endParaRPr lang="hu-HU" dirty="0" smtClean="0"/>
          </a:p>
          <a:p>
            <a:r>
              <a:rPr lang="hu-HU" dirty="0" smtClean="0"/>
              <a:t>Nagy rendelkezésre állás</a:t>
            </a:r>
          </a:p>
          <a:p>
            <a:r>
              <a:rPr lang="hu-HU" dirty="0" smtClean="0"/>
              <a:t>Hibajavítás, új funkció</a:t>
            </a:r>
          </a:p>
          <a:p>
            <a:pPr lvl="1"/>
            <a:r>
              <a:rPr lang="hu-HU" dirty="0" smtClean="0"/>
              <a:t>Elvárás: ráépülő szoftverekben ne okozzon hibát (smooth upgrades)</a:t>
            </a:r>
          </a:p>
          <a:p>
            <a:endParaRPr lang="hu-HU" dirty="0" smtClean="0"/>
          </a:p>
          <a:p>
            <a:r>
              <a:rPr lang="hu-HU" dirty="0" smtClean="0"/>
              <a:t>Szükséges: függőségi viszonyok ismerete</a:t>
            </a:r>
          </a:p>
          <a:p>
            <a:pPr lvl="1"/>
            <a:r>
              <a:rPr lang="hu-HU" dirty="0" smtClean="0"/>
              <a:t>Mit változtathatunk meg</a:t>
            </a:r>
          </a:p>
          <a:p>
            <a:pPr lvl="1"/>
            <a:r>
              <a:rPr lang="hu-HU" dirty="0" smtClean="0"/>
              <a:t>Változások potenciális hatása</a:t>
            </a:r>
          </a:p>
          <a:p>
            <a:pPr lvl="1"/>
            <a:r>
              <a:rPr lang="hu-HU" dirty="0" smtClean="0"/>
              <a:t>Elkészített eszköz segítségével lekérdezhető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4229100" y="3810000"/>
            <a:ext cx="685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függőségek explicit lekérdezése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elkészült eszköz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32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770089" y="3817695"/>
            <a:ext cx="2835033" cy="793908"/>
          </a:xfrm>
          <a:prstGeom prst="wedgeRoundRectCallout">
            <a:avLst>
              <a:gd name="adj1" fmla="val -30458"/>
              <a:gd name="adj2" fmla="val 1126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49" name="Rounded Rectangular Callout 48"/>
          <p:cNvSpPr/>
          <p:nvPr/>
        </p:nvSpPr>
        <p:spPr>
          <a:xfrm>
            <a:off x="4821000" y="3837823"/>
            <a:ext cx="2796411" cy="596884"/>
          </a:xfrm>
          <a:prstGeom prst="wedgeRoundRectCallout">
            <a:avLst>
              <a:gd name="adj1" fmla="val -60129"/>
              <a:gd name="adj2" fmla="val -9502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Kapcsolat: RMI interfészen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7"/>
            <a:ext cx="3152100" cy="1065996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Függőségi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dirty="0" smtClean="0"/>
              <a:t>Java binárisokon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dirty="0" smtClean="0"/>
              <a:t>Bemenet méretétől függetlenül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7" grpId="0" animBg="1"/>
      <p:bldP spid="47" grpId="1" animBg="1"/>
      <p:bldP spid="48" grpId="0" animBg="1"/>
      <p:bldP spid="49" grpId="0" animBg="1"/>
      <p:bldP spid="49" grpId="1" animBg="1"/>
      <p:bldP spid="51" grpId="0" animBg="1"/>
      <p:bldP spid="51" grpId="1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Lekérdezések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Lekérdezés futtatása: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kiválasztása a szerkesztőben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nevének feloldása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Lekérdezés küldése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/>
              <a:t>Az eredmény</a:t>
            </a:r>
            <a:r>
              <a:rPr lang="hu-HU" dirty="0" smtClean="0"/>
              <a:t>:</a:t>
            </a:r>
          </a:p>
          <a:p>
            <a:pPr marL="1314450" lvl="3" indent="-457200"/>
            <a:r>
              <a:rPr lang="hu-HU" dirty="0" smtClean="0"/>
              <a:t>A kiválasztott elem függőségei</a:t>
            </a:r>
          </a:p>
          <a:p>
            <a:pPr marL="742950" lvl="2" indent="-342900"/>
            <a:endParaRPr lang="hu-HU" dirty="0" smtClean="0"/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35" name="Egyenes összekötő nyíllal 41"/>
          <p:cNvCxnSpPr>
            <a:stCxn id="31" idx="3"/>
            <a:endCxn id="2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nyíllal 41"/>
          <p:cNvCxnSpPr>
            <a:stCxn id="3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nyíllal 43"/>
          <p:cNvCxnSpPr>
            <a:stCxn id="3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43"/>
          <p:cNvCxnSpPr>
            <a:stCxn id="3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43"/>
          <p:cNvCxnSpPr>
            <a:stCxn id="24" idx="0"/>
            <a:endCxn id="33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7" idx="4"/>
            <a:endCxn id="2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4" idx="3"/>
            <a:endCxn id="2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</a:t>
            </a:r>
            <a:r>
              <a:rPr lang="hu-HU" dirty="0" smtClean="0"/>
              <a:t>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eszköz kiegészítése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1082</TotalTime>
  <Words>558</Words>
  <Application>Microsoft Office PowerPoint</Application>
  <PresentationFormat>On-screen Show (4:3)</PresentationFormat>
  <Paragraphs>207</Paragraphs>
  <Slides>19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Nagy szoftverinfrastruktúra feletti inkrementális modell-analízis</vt:lpstr>
      <vt:lpstr>Komplex szoftverrendszerek</vt:lpstr>
      <vt:lpstr>Kiindulás: bejövő függőségek</vt:lpstr>
      <vt:lpstr>Komplex szoftverrendszerek fejlesztése</vt:lpstr>
      <vt:lpstr>függőségek explicit lekérdezése</vt:lpstr>
      <vt:lpstr>Architektúra</vt:lpstr>
      <vt:lpstr>PowerPoint Presentation</vt:lpstr>
      <vt:lpstr>Architektúra</vt:lpstr>
      <vt:lpstr>Inkrementális, hibrid Függőségi analízis</vt:lpstr>
      <vt:lpstr>Kiterjesztés</vt:lpstr>
      <vt:lpstr>Az architektúra kiegészítése</vt:lpstr>
      <vt:lpstr>Modell-lekérdezések</vt:lpstr>
      <vt:lpstr>A modell-lekérdezések</vt:lpstr>
      <vt:lpstr>A rendszer teljesítménye</vt:lpstr>
      <vt:lpstr>Függőségi analízis sebessége</vt:lpstr>
      <vt:lpstr>Modell-lekérdezések tulajdonságai</vt:lpstr>
      <vt:lpstr>Eredmények és távlati célok</vt:lpstr>
      <vt:lpstr>Eredmények</vt:lpstr>
      <vt:lpstr>További célok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70</cp:revision>
  <dcterms:created xsi:type="dcterms:W3CDTF">2012-11-10T12:17:04Z</dcterms:created>
  <dcterms:modified xsi:type="dcterms:W3CDTF">2012-11-11T23:56:45Z</dcterms:modified>
</cp:coreProperties>
</file>