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5" r:id="rId4"/>
    <p:sldId id="296" r:id="rId5"/>
    <p:sldId id="262" r:id="rId6"/>
    <p:sldId id="264" r:id="rId7"/>
    <p:sldId id="289" r:id="rId8"/>
    <p:sldId id="267" r:id="rId9"/>
    <p:sldId id="270" r:id="rId10"/>
    <p:sldId id="288" r:id="rId11"/>
    <p:sldId id="263" r:id="rId12"/>
    <p:sldId id="276" r:id="rId13"/>
    <p:sldId id="268" r:id="rId14"/>
    <p:sldId id="269" r:id="rId15"/>
    <p:sldId id="271" r:id="rId16"/>
    <p:sldId id="272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7" autoAdjust="0"/>
    <p:restoredTop sz="79286" autoAdjust="0"/>
  </p:normalViewPr>
  <p:slideViewPr>
    <p:cSldViewPr>
      <p:cViewPr varScale="1">
        <p:scale>
          <a:sx n="57" d="100"/>
          <a:sy n="57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6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notesViewPr>
    <p:cSldViewPr>
      <p:cViewPr varScale="1">
        <p:scale>
          <a:sx n="73" d="100"/>
          <a:sy n="73" d="100"/>
        </p:scale>
        <p:origin x="-251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9.2949199107120961E-2"/>
          <c:y val="0.17004210411198614"/>
          <c:w val="0.88817816175755759"/>
          <c:h val="0.63050757768182253"/>
        </c:manualLayout>
      </c:layout>
      <c:lineChart>
        <c:grouping val="standard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</c:ser>
        <c:marker val="1"/>
        <c:axId val="61610240"/>
        <c:axId val="62288256"/>
      </c:lineChart>
      <c:catAx>
        <c:axId val="61610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2288256"/>
        <c:crosses val="autoZero"/>
        <c:lblAlgn val="ctr"/>
        <c:lblOffset val="0"/>
        <c:tickLblSkip val="1"/>
        <c:tickMarkSkip val="10"/>
      </c:catAx>
      <c:valAx>
        <c:axId val="622882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610240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</c:ser>
        <c:marker val="1"/>
        <c:axId val="62298752"/>
        <c:axId val="61805312"/>
      </c:lineChart>
      <c:catAx>
        <c:axId val="62298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805312"/>
        <c:crosses val="autoZero"/>
        <c:auto val="1"/>
        <c:lblAlgn val="ctr"/>
        <c:lblOffset val="100"/>
      </c:catAx>
      <c:valAx>
        <c:axId val="61805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2298752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</c:ser>
        <c:marker val="1"/>
        <c:axId val="61826560"/>
        <c:axId val="61828480"/>
      </c:lineChart>
      <c:catAx>
        <c:axId val="61826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828480"/>
        <c:crosses val="autoZero"/>
        <c:auto val="1"/>
        <c:lblAlgn val="ctr"/>
        <c:lblOffset val="100"/>
      </c:catAx>
      <c:valAx>
        <c:axId val="618284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826560"/>
        <c:crosses val="autoZero"/>
        <c:crossBetween val="between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Sokszor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itt</a:t>
            </a:r>
            <a:r>
              <a:rPr lang="en-US" baseline="0" dirty="0" smtClean="0"/>
              <a:t> is)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szereplő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töredékét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mondtam</a:t>
            </a:r>
            <a:r>
              <a:rPr lang="en-US" baseline="0" dirty="0" smtClean="0"/>
              <a:t> 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53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35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2013. 01. 21.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9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4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_an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7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7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8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53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2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06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Külső konzulens: </a:t>
            </a:r>
            <a:r>
              <a:rPr lang="hu-HU" dirty="0" err="1" smtClean="0"/>
              <a:t>Vito</a:t>
            </a:r>
            <a:r>
              <a:rPr lang="hu-HU" dirty="0" smtClean="0"/>
              <a:t> </a:t>
            </a:r>
            <a:r>
              <a:rPr lang="hu-HU" dirty="0" err="1" smtClean="0"/>
              <a:t>Baggiolini</a:t>
            </a:r>
            <a:endParaRPr lang="hu-HU" dirty="0" smtClean="0"/>
          </a:p>
          <a:p>
            <a:r>
              <a:rPr lang="hu-HU" dirty="0" smtClean="0"/>
              <a:t>BME 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5943600"/>
            <a:ext cx="2133600" cy="365125"/>
          </a:xfrm>
        </p:spPr>
        <p:txBody>
          <a:bodyPr/>
          <a:lstStyle/>
          <a:p>
            <a:fld id="{69502636-3651-4D64-AD56-5443027FFC3F}" type="datetime1">
              <a:rPr lang="hu-HU" smtClean="0"/>
              <a:pPr/>
              <a:t>2013. 01. 21.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 IDE integrációja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 </a:t>
            </a:r>
            <a:endParaRPr lang="hu-HU" sz="3600" dirty="0" smtClean="0"/>
          </a:p>
          <a:p>
            <a:pPr marL="0" indent="0">
              <a:buNone/>
            </a:pPr>
            <a:r>
              <a:rPr lang="hu-HU" sz="4400" dirty="0" smtClean="0"/>
              <a:t> </a:t>
            </a:r>
            <a:r>
              <a:rPr lang="hu-HU" sz="4000" dirty="0" smtClean="0"/>
              <a:t>    </a:t>
            </a:r>
          </a:p>
          <a:p>
            <a:r>
              <a:rPr lang="hu-HU" dirty="0" smtClean="0"/>
              <a:t>Komplex lekérdezések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v</a:t>
            </a:r>
            <a:r>
              <a:rPr lang="hu-HU" dirty="0" smtClean="0"/>
              <a:t>alidáció: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 descr="C:\opt\workspace\eclipse\incquery-deps\incquery-deps-thesis\figures\modelquery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08200"/>
            <a:ext cx="767873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opt\workspace\eclipse\incquery-deps\incquery-deps-thesis\figures\queryvalidati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127"/>
          <a:stretch/>
        </p:blipFill>
        <p:spPr bwMode="auto">
          <a:xfrm>
            <a:off x="800099" y="4748394"/>
            <a:ext cx="7678737" cy="16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Ütemezés: </a:t>
            </a:r>
          </a:p>
          <a:p>
            <a:pPr lvl="1"/>
            <a:r>
              <a:rPr lang="hu-HU" dirty="0" smtClean="0"/>
              <a:t>TDK: Függőségi analízis + UI integráció, inkrementális lekérdezések, mérési eredmények.</a:t>
            </a:r>
          </a:p>
          <a:p>
            <a:pPr lvl="1"/>
            <a:r>
              <a:rPr lang="hu-HU" dirty="0" smtClean="0"/>
              <a:t>Diplomaterv: komplex lekérdezések megvalósítása, inkrementális lekérdezések UI integrációja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verzió/projekt,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9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Válaszok a </a:t>
            </a:r>
            <a:r>
              <a:rPr lang="hu-HU" dirty="0" smtClean="0"/>
              <a:t>bírálóK </a:t>
            </a:r>
            <a:r>
              <a:rPr lang="hu-HU" dirty="0"/>
              <a:t>kérdéseire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“Hogyan kezeli a rendszer a </a:t>
            </a:r>
            <a:r>
              <a:rPr lang="hu-HU" sz="2800" i="1" dirty="0" err="1" smtClean="0"/>
              <a:t>product-ok</a:t>
            </a:r>
            <a:r>
              <a:rPr lang="hu-HU" sz="2800" i="1" dirty="0" smtClean="0"/>
              <a:t> különböző verzióit? A régi verzióka</a:t>
            </a:r>
            <a:r>
              <a:rPr lang="hu-HU" sz="2800" dirty="0" smtClean="0"/>
              <a:t>t milyen szabály szerint tünteti el a rendszer?”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Verziószám-lista minden objektumhoz</a:t>
            </a:r>
          </a:p>
          <a:p>
            <a:pPr lvl="1"/>
            <a:r>
              <a:rPr lang="hu-HU" dirty="0" smtClean="0"/>
              <a:t>Már létező objektum → csak ez a lista frissül</a:t>
            </a:r>
          </a:p>
          <a:p>
            <a:r>
              <a:rPr lang="hu-HU" dirty="0" smtClean="0"/>
              <a:t> Nincs szükség eltávolításra</a:t>
            </a:r>
          </a:p>
          <a:p>
            <a:pPr lvl="1"/>
            <a:r>
              <a:rPr lang="hu-HU" dirty="0" smtClean="0"/>
              <a:t>Szerver folyamat: összes projekt összes verzióját felderíti egy kijelölt időponttól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“A projekt tapasztalatai alapján van-e olyan aspektus, amit jobban támogathatna a Java programozási nyelv – statikus elemezhetőség szempontjából</a:t>
            </a:r>
            <a:r>
              <a:rPr lang="hu-HU" sz="2800" dirty="0" smtClean="0"/>
              <a:t>?</a:t>
            </a:r>
            <a:r>
              <a:rPr lang="hu-HU" sz="2800" i="1" dirty="0" smtClean="0"/>
              <a:t>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létezik a "komponens" fogalma </a:t>
            </a:r>
            <a:r>
              <a:rPr lang="hu-HU" dirty="0" err="1" smtClean="0"/>
              <a:t>Java-ban</a:t>
            </a:r>
            <a:endParaRPr lang="hu-HU" dirty="0" smtClean="0"/>
          </a:p>
          <a:p>
            <a:pPr lvl="1"/>
            <a:r>
              <a:rPr lang="hu-HU" dirty="0" smtClean="0"/>
              <a:t>Csak magasabb szinten van rá implementáció (Pl. </a:t>
            </a:r>
            <a:r>
              <a:rPr lang="hu-HU" dirty="0" err="1" smtClean="0"/>
              <a:t>OSGi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Implementáció kereséssel oldja fel az import deklarációkat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Megoldás Java 8-ban (Project </a:t>
            </a:r>
            <a:r>
              <a:rPr lang="hu-HU" dirty="0" err="1" smtClean="0"/>
              <a:t>Jigsaw</a:t>
            </a:r>
            <a:r>
              <a:rPr lang="hu-H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400" i="1" dirty="0" smtClean="0"/>
              <a:t>“</a:t>
            </a:r>
            <a:r>
              <a:rPr lang="hu-HU" sz="2400" i="1" u="sng" dirty="0" smtClean="0"/>
              <a:t>Meg lehetett-e volna oldani</a:t>
            </a:r>
            <a:r>
              <a:rPr lang="hu-HU" sz="2400" dirty="0" smtClean="0"/>
              <a:t>, hogy a </a:t>
            </a:r>
            <a:r>
              <a:rPr lang="hu-HU" sz="2400" dirty="0" err="1" smtClean="0"/>
              <a:t>Workspace</a:t>
            </a:r>
            <a:r>
              <a:rPr lang="hu-HU" sz="2400" dirty="0" smtClean="0"/>
              <a:t> </a:t>
            </a:r>
            <a:r>
              <a:rPr lang="hu-HU" sz="2400" dirty="0" err="1" smtClean="0"/>
              <a:t>model</a:t>
            </a:r>
            <a:r>
              <a:rPr lang="hu-HU" sz="2400" dirty="0" smtClean="0"/>
              <a:t> </a:t>
            </a:r>
            <a:r>
              <a:rPr lang="hu-HU" sz="2400" dirty="0" err="1" smtClean="0"/>
              <a:t>generator</a:t>
            </a:r>
            <a:r>
              <a:rPr lang="hu-HU" sz="2400" dirty="0" smtClean="0"/>
              <a:t> komponens az </a:t>
            </a:r>
            <a:r>
              <a:rPr lang="hu-HU" sz="2400" dirty="0" err="1" smtClean="0"/>
              <a:t>Eclipse</a:t>
            </a:r>
            <a:r>
              <a:rPr lang="hu-HU" sz="2400" dirty="0" smtClean="0"/>
              <a:t> által fordított </a:t>
            </a:r>
            <a:r>
              <a:rPr lang="hu-HU" sz="2400" dirty="0" err="1" smtClean="0"/>
              <a:t>class</a:t>
            </a:r>
            <a:r>
              <a:rPr lang="hu-HU" sz="2400" dirty="0" smtClean="0"/>
              <a:t> fájlokból induljon ki? (Ezáltal </a:t>
            </a:r>
            <a:r>
              <a:rPr lang="hu-HU" sz="2400" u="sng" dirty="0" smtClean="0"/>
              <a:t>ugyanazon komponenst használná a szerver és a kliens oldal a modell építésére</a:t>
            </a:r>
            <a:r>
              <a:rPr lang="hu-HU" sz="2400" dirty="0" smtClean="0"/>
              <a:t>. Így nem kellett volna két különböző komponenst írni.) Mitől jobb a JDT megközelítés, mint az </a:t>
            </a:r>
            <a:r>
              <a:rPr lang="hu-HU" sz="2400" dirty="0" err="1" smtClean="0"/>
              <a:t>Apache</a:t>
            </a:r>
            <a:r>
              <a:rPr lang="hu-HU" sz="2400" dirty="0" smtClean="0"/>
              <a:t> BCEL?</a:t>
            </a:r>
            <a:r>
              <a:rPr lang="hu-HU" sz="2400" i="1" dirty="0" smtClean="0"/>
              <a:t>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Megoldható, de</a:t>
            </a:r>
          </a:p>
          <a:p>
            <a:pPr lvl="1"/>
            <a:r>
              <a:rPr lang="hu-HU" dirty="0" smtClean="0"/>
              <a:t>BCEL: egész </a:t>
            </a:r>
            <a:r>
              <a:rPr lang="hu-HU" dirty="0" err="1" smtClean="0"/>
              <a:t>class</a:t>
            </a:r>
            <a:r>
              <a:rPr lang="hu-HU" dirty="0" smtClean="0"/>
              <a:t> állományok feldolgozása</a:t>
            </a:r>
          </a:p>
          <a:p>
            <a:pPr lvl="3"/>
            <a:r>
              <a:rPr lang="hu-HU" dirty="0" smtClean="0"/>
              <a:t>Számítás-intenzív</a:t>
            </a:r>
          </a:p>
          <a:p>
            <a:pPr lvl="3"/>
            <a:r>
              <a:rPr lang="hu-HU" dirty="0" smtClean="0"/>
              <a:t>Bináris → forráskód konverzió</a:t>
            </a:r>
          </a:p>
          <a:p>
            <a:pPr lvl="3"/>
            <a:r>
              <a:rPr lang="hu-HU" dirty="0" smtClean="0"/>
              <a:t>Méretfüggő</a:t>
            </a:r>
          </a:p>
          <a:p>
            <a:pPr lvl="1"/>
            <a:r>
              <a:rPr lang="hu-HU" dirty="0" smtClean="0"/>
              <a:t>JDT ezzel szemben</a:t>
            </a:r>
          </a:p>
          <a:p>
            <a:pPr lvl="2"/>
            <a:r>
              <a:rPr lang="hu-HU" dirty="0" smtClean="0"/>
              <a:t>Gazdag, </a:t>
            </a:r>
            <a:r>
              <a:rPr lang="hu-HU" dirty="0" err="1" smtClean="0"/>
              <a:t>in-memory</a:t>
            </a:r>
            <a:r>
              <a:rPr lang="hu-HU" dirty="0" smtClean="0"/>
              <a:t> modell </a:t>
            </a:r>
          </a:p>
          <a:p>
            <a:pPr lvl="2"/>
            <a:r>
              <a:rPr lang="hu-HU" dirty="0" smtClean="0"/>
              <a:t>Függőségek lekérdezése elérhető</a:t>
            </a:r>
          </a:p>
          <a:p>
            <a:pPr lvl="2"/>
            <a:r>
              <a:rPr lang="hu-HU" dirty="0" smtClean="0"/>
              <a:t>Forráskód–UI kötés: egyszerű integráció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“…  A nagyméretű</a:t>
            </a:r>
            <a:r>
              <a:rPr lang="hu-HU" sz="2800" dirty="0" smtClean="0"/>
              <a:t>, automatikusan </a:t>
            </a:r>
            <a:r>
              <a:rPr lang="hu-HU" sz="2800" i="1" dirty="0" smtClean="0"/>
              <a:t>generált forráskód valóban kizárja a forráskód alapján történő analízist?”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Nem, ha a forráskód elérhető</a:t>
            </a:r>
          </a:p>
          <a:p>
            <a:r>
              <a:rPr lang="hu-HU" dirty="0" err="1" smtClean="0"/>
              <a:t>CERN-specifikus</a:t>
            </a:r>
            <a:r>
              <a:rPr lang="hu-HU" dirty="0" smtClean="0"/>
              <a:t> követelmény</a:t>
            </a:r>
            <a:endParaRPr lang="hu-HU" dirty="0" smtClean="0"/>
          </a:p>
          <a:p>
            <a:pPr lvl="1"/>
            <a:r>
              <a:rPr lang="hu-HU" dirty="0" smtClean="0"/>
              <a:t>Egyedi esetek, sokféle szoftver a tárolókban</a:t>
            </a:r>
          </a:p>
          <a:p>
            <a:pPr lvl="2"/>
            <a:r>
              <a:rPr lang="hu-HU" dirty="0" smtClean="0"/>
              <a:t>Nem garantált, hogy minden elem az </a:t>
            </a:r>
            <a:r>
              <a:rPr lang="hu-HU" dirty="0" err="1" smtClean="0"/>
              <a:t>SVN-ben</a:t>
            </a:r>
            <a:endParaRPr lang="hu-HU" dirty="0" smtClean="0"/>
          </a:p>
          <a:p>
            <a:pPr lvl="1"/>
            <a:r>
              <a:rPr lang="hu-HU" dirty="0" smtClean="0"/>
              <a:t>Közös pont: </a:t>
            </a:r>
            <a:r>
              <a:rPr lang="hu-HU" dirty="0" smtClean="0"/>
              <a:t>egységes bináris tároló</a:t>
            </a:r>
          </a:p>
          <a:p>
            <a:pPr lvl="2"/>
            <a:r>
              <a:rPr lang="hu-HU" dirty="0" smtClean="0"/>
              <a:t>Minden szoftvert tartalmaz</a:t>
            </a:r>
          </a:p>
          <a:p>
            <a:pPr lvl="2"/>
            <a:r>
              <a:rPr lang="hu-HU" dirty="0" smtClean="0"/>
              <a:t>Konzisztens + </a:t>
            </a:r>
            <a:r>
              <a:rPr lang="hu-HU" dirty="0" err="1" smtClean="0"/>
              <a:t>metainformációk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1811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028700"/>
          </a:xfrm>
          <a:prstGeom prst="wedgeRectCallout">
            <a:avLst>
              <a:gd name="adj1" fmla="val 61814"/>
              <a:gd name="adj2" fmla="val 521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</a:t>
            </a:r>
            <a:r>
              <a:rPr lang="hu-HU" dirty="0" smtClean="0"/>
              <a:t>hibajavítások</a:t>
            </a:r>
            <a:r>
              <a:rPr lang="hu-HU" dirty="0"/>
              <a:t>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29400" y="3189197"/>
            <a:ext cx="2286000" cy="1698805"/>
          </a:xfrm>
          <a:prstGeom prst="wedgeRectCallout">
            <a:avLst>
              <a:gd name="adj1" fmla="val -95617"/>
              <a:gd name="adj2" fmla="val -91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3614" y="4038600"/>
            <a:ext cx="2351314" cy="1242515"/>
            <a:chOff x="1534886" y="4905004"/>
            <a:chExt cx="2351314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34886" y="4905004"/>
              <a:ext cx="2351314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22738" y="5105400"/>
            <a:ext cx="8692662" cy="1641362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</a:t>
            </a:r>
            <a:r>
              <a:rPr lang="hu-HU" sz="2000" dirty="0" smtClean="0"/>
              <a:t>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 smtClean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i="1" dirty="0" smtClean="0"/>
              <a:t>→</a:t>
            </a:r>
            <a:r>
              <a:rPr lang="hu-HU" sz="2000" i="1" dirty="0" smtClean="0"/>
              <a:t>Mit </a:t>
            </a:r>
            <a:r>
              <a:rPr lang="hu-HU" sz="2000" i="1" dirty="0"/>
              <a:t>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xmlns="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kell erre külön eszköz?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Másképp is megoldató (pl. verziókezelés), de</a:t>
            </a:r>
          </a:p>
          <a:p>
            <a:r>
              <a:rPr lang="hu-HU" dirty="0" smtClean="0"/>
              <a:t>Komplex rendszerek üzemeltetése</a:t>
            </a:r>
          </a:p>
          <a:p>
            <a:pPr lvl="1"/>
            <a:r>
              <a:rPr lang="hu-HU" dirty="0" smtClean="0"/>
              <a:t>Nagy rendelkezésre állás</a:t>
            </a:r>
          </a:p>
          <a:p>
            <a:pPr lvl="2"/>
            <a:r>
              <a:rPr lang="hu-HU" dirty="0" smtClean="0"/>
              <a:t>Javítások propagálása a szoftverkönyvtár oldalról</a:t>
            </a:r>
          </a:p>
          <a:p>
            <a:pPr lvl="2"/>
            <a:r>
              <a:rPr lang="hu-HU" dirty="0" smtClean="0"/>
              <a:t>Minimális </a:t>
            </a:r>
            <a:r>
              <a:rPr lang="hu-HU" dirty="0" err="1" smtClean="0"/>
              <a:t>szinkronizáció</a:t>
            </a:r>
            <a:r>
              <a:rPr lang="hu-HU" dirty="0" smtClean="0"/>
              <a:t> a fejlesztők között</a:t>
            </a:r>
          </a:p>
          <a:p>
            <a:r>
              <a:rPr lang="hu-HU" dirty="0" smtClean="0"/>
              <a:t>CERN labor sajátosságai:</a:t>
            </a:r>
          </a:p>
          <a:p>
            <a:pPr lvl="1"/>
            <a:r>
              <a:rPr lang="hu-HU" dirty="0" smtClean="0"/>
              <a:t>Kötött technológiai és szervezési feltételek</a:t>
            </a:r>
          </a:p>
          <a:p>
            <a:pPr lvl="1"/>
            <a:r>
              <a:rPr lang="hu-HU" dirty="0" smtClean="0"/>
              <a:t>Egyedi szoftvere, csak bináris tároló konzisztens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524000" y="1258633"/>
            <a:ext cx="2438400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Explicit l</a:t>
            </a:r>
            <a:r>
              <a:rPr lang="hu-HU" dirty="0" err="1" smtClean="0"/>
              <a:t>ekérdezés</a:t>
            </a:r>
            <a:r>
              <a:rPr lang="hu-HU" dirty="0" smtClean="0"/>
              <a:t> a </a:t>
            </a:r>
            <a:r>
              <a:rPr lang="en-US" dirty="0" smtClean="0"/>
              <a:t>f</a:t>
            </a:r>
            <a:r>
              <a:rPr lang="hu-HU" dirty="0" err="1" smtClean="0"/>
              <a:t>orráskód</a:t>
            </a:r>
            <a:r>
              <a:rPr lang="hu-HU" dirty="0" smtClean="0"/>
              <a:t>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648199" y="2879000"/>
            <a:ext cx="327660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4114800"/>
            <a:ext cx="3204626" cy="1295399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Bytekód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1477617"/>
            <a:ext cx="8978853" cy="5012081"/>
            <a:chOff x="57926" y="1517045"/>
            <a:chExt cx="8978853" cy="4999068"/>
          </a:xfrm>
        </p:grpSpPr>
        <p:sp>
          <p:nvSpPr>
            <p:cNvPr id="6" name="Rectangle 5"/>
            <p:cNvSpPr/>
            <p:nvPr/>
          </p:nvSpPr>
          <p:spPr>
            <a:xfrm>
              <a:off x="57926" y="4605448"/>
              <a:ext cx="8972730" cy="1910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analízis</a:t>
              </a:r>
              <a:r>
                <a:rPr lang="hu-HU" sz="2800" dirty="0" smtClean="0"/>
                <a:t> (build </a:t>
              </a:r>
              <a:r>
                <a:rPr lang="hu-HU" sz="2800" dirty="0"/>
                <a:t>rendszer</a:t>
              </a:r>
              <a:r>
                <a:rPr lang="hu-HU" sz="2800" dirty="0" smtClean="0"/>
                <a:t>):</a:t>
              </a:r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Függőségi 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49" y="1517045"/>
              <a:ext cx="8972730" cy="3077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információk megjelenítése </a:t>
              </a: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  <a:endParaRPr lang="hu-HU" sz="2800" dirty="0" smtClean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Eclipse </a:t>
              </a:r>
              <a:r>
                <a:rPr lang="hu-HU" sz="2800" dirty="0"/>
                <a:t>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 integráció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980"/>
          <a:stretch/>
        </p:blipFill>
        <p:spPr bwMode="auto">
          <a:xfrm>
            <a:off x="2129868" y="1600200"/>
            <a:ext cx="4884264" cy="22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6562" b="5448"/>
          <a:stretch/>
        </p:blipFill>
        <p:spPr bwMode="auto">
          <a:xfrm>
            <a:off x="2129868" y="3981536"/>
            <a:ext cx="4884264" cy="2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81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468684" y="4709693"/>
            <a:ext cx="1981200" cy="776707"/>
          </a:xfrm>
          <a:prstGeom prst="wedgeRoundRectCallout">
            <a:avLst>
              <a:gd name="adj1" fmla="val 56333"/>
              <a:gd name="adj2" fmla="val -886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5134"/>
              <a:gd name="adj2" fmla="val -2256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930520" y="3626383"/>
            <a:ext cx="2332226" cy="833546"/>
          </a:xfrm>
          <a:prstGeom prst="wedgeRoundRectCallout">
            <a:avLst>
              <a:gd name="adj1" fmla="val 25419"/>
              <a:gd name="adj2" fmla="val -1652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</a:t>
            </a:r>
            <a:r>
              <a:rPr lang="en-US" b="1" dirty="0" err="1" smtClean="0"/>
              <a:t>i</a:t>
            </a:r>
            <a:r>
              <a:rPr lang="hu-HU" b="1" dirty="0" err="1" smtClean="0"/>
              <a:t>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</TotalTime>
  <Words>925</Words>
  <Application>Microsoft Office PowerPoint</Application>
  <PresentationFormat>Diavetítés a képernyőre (4:3 oldalarány)</PresentationFormat>
  <Paragraphs>252</Paragraphs>
  <Slides>22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Miért kell erre külön eszköz?</vt:lpstr>
      <vt:lpstr>Inkrementális, hibrid Függőségi analízis</vt:lpstr>
      <vt:lpstr>Architektúra</vt:lpstr>
      <vt:lpstr>IDE integráció</vt:lpstr>
      <vt:lpstr>Hibrid függőségi analízis</vt:lpstr>
      <vt:lpstr>Kiterjesztett architektúra</vt:lpstr>
      <vt:lpstr>Inkrementális lekérdezések IDE integrációja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Eredmények (2)</vt:lpstr>
      <vt:lpstr>Válaszok a bírálóK kérdéseire</vt:lpstr>
      <vt:lpstr>“Hogyan kezeli a rendszer a product-ok különböző verzióit? A régi verziókat milyen szabály szerint tünteti el a rendszer?”</vt:lpstr>
      <vt:lpstr>“A projekt tapasztalatai alapján van-e olyan aspektus, amit jobban támogathatna a Java programozási nyelv – statikus elemezhetőség szempontjából?”</vt:lpstr>
      <vt:lpstr>“Meg lehetett-e volna oldani, hogy a Workspace model generator komponens az Eclipse által fordított class fájlokból induljon ki? (Ezáltal ugyanazon komponenst használná a szerver és a kliens oldal a modell építésére. Így nem kellett volna két különböző komponenst írni.) Mitől jobb a JDT megközelítés, mint az Apache BCEL?”</vt:lpstr>
      <vt:lpstr>“…  A nagyméretű, automatikusan generált forráskód valóban kizárja a forráskód alapján történő analízist?”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303</cp:revision>
  <dcterms:created xsi:type="dcterms:W3CDTF">2012-11-10T12:17:04Z</dcterms:created>
  <dcterms:modified xsi:type="dcterms:W3CDTF">2013-01-21T19:22:32Z</dcterms:modified>
</cp:coreProperties>
</file>