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96" r:id="rId5"/>
    <p:sldId id="262" r:id="rId6"/>
    <p:sldId id="264" r:id="rId7"/>
    <p:sldId id="289" r:id="rId8"/>
    <p:sldId id="267" r:id="rId9"/>
    <p:sldId id="270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 autoAdjust="0"/>
    <p:restoredTop sz="79286" autoAdjust="0"/>
  </p:normalViewPr>
  <p:slideViewPr>
    <p:cSldViewPr>
      <p:cViewPr varScale="1">
        <p:scale>
          <a:sx n="89" d="100"/>
          <a:sy n="89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notesViewPr>
    <p:cSldViewPr>
      <p:cViewPr varScale="1">
        <p:scale>
          <a:sx n="73" d="100"/>
          <a:sy n="73" d="100"/>
        </p:scale>
        <p:origin x="-251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61E-2"/>
          <c:y val="0.17004210411198614"/>
          <c:w val="0.88817816175755759"/>
          <c:h val="0.63050757768182253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35840"/>
        <c:axId val="51212224"/>
      </c:lineChart>
      <c:catAx>
        <c:axId val="41635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21222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51212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1635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74592"/>
        <c:axId val="39047680"/>
      </c:lineChart>
      <c:catAx>
        <c:axId val="60974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9047680"/>
        <c:crosses val="autoZero"/>
        <c:auto val="1"/>
        <c:lblAlgn val="ctr"/>
        <c:lblOffset val="100"/>
        <c:noMultiLvlLbl val="0"/>
      </c:catAx>
      <c:valAx>
        <c:axId val="39047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974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75104"/>
        <c:axId val="65685184"/>
      </c:lineChart>
      <c:catAx>
        <c:axId val="60975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5685184"/>
        <c:crosses val="autoZero"/>
        <c:auto val="1"/>
        <c:lblAlgn val="ctr"/>
        <c:lblOffset val="100"/>
        <c:noMultiLvlLbl val="0"/>
      </c:catAx>
      <c:valAx>
        <c:axId val="65685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975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Sokszor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itt</a:t>
            </a:r>
            <a:r>
              <a:rPr lang="en-US" baseline="0" dirty="0" smtClean="0"/>
              <a:t> is)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szereplő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töredékét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mondtam</a:t>
            </a:r>
            <a:r>
              <a:rPr lang="en-US" baseline="0" dirty="0" smtClean="0"/>
              <a:t>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2013.01.22.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Külső konzulens: </a:t>
            </a:r>
            <a:r>
              <a:rPr lang="hu-HU" dirty="0" err="1" smtClean="0"/>
              <a:t>Vito</a:t>
            </a:r>
            <a:r>
              <a:rPr lang="hu-HU" dirty="0" smtClean="0"/>
              <a:t> </a:t>
            </a:r>
            <a:r>
              <a:rPr lang="hu-HU" dirty="0" err="1" smtClean="0"/>
              <a:t>Baggiolini</a:t>
            </a:r>
            <a:endParaRPr lang="hu-HU" dirty="0" smtClean="0"/>
          </a:p>
          <a:p>
            <a:r>
              <a:rPr lang="hu-HU" dirty="0" smtClean="0"/>
              <a:t>BME 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5943600"/>
            <a:ext cx="2133600" cy="365125"/>
          </a:xfrm>
        </p:spPr>
        <p:txBody>
          <a:bodyPr/>
          <a:lstStyle/>
          <a:p>
            <a:fld id="{69502636-3651-4D64-AD56-5443027FFC3F}" type="datetime1">
              <a:rPr lang="hu-HU" smtClean="0"/>
              <a:pPr/>
              <a:t>2013.01.22.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</a:t>
            </a:r>
            <a:r>
              <a:rPr lang="en-US" dirty="0" smtClean="0"/>
              <a:t>-</a:t>
            </a:r>
            <a:r>
              <a:rPr lang="hu-HU" dirty="0" smtClean="0"/>
              <a:t>lekérdezések 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lekérdezések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en-US" dirty="0" smtClean="0"/>
              <a:t>Explicit f</a:t>
            </a:r>
            <a:r>
              <a:rPr lang="hu-HU" dirty="0" err="1" smtClean="0"/>
              <a:t>üggőségi</a:t>
            </a:r>
            <a:r>
              <a:rPr lang="hu-HU" dirty="0" smtClean="0"/>
              <a:t>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komplex lekérdezések megvalósítása, </a:t>
            </a:r>
            <a:r>
              <a:rPr lang="en-US" dirty="0" err="1" smtClean="0"/>
              <a:t>modell</a:t>
            </a:r>
            <a:r>
              <a:rPr lang="en-US" dirty="0" smtClean="0"/>
              <a:t>-</a:t>
            </a:r>
            <a:r>
              <a:rPr lang="hu-HU" dirty="0" smtClean="0"/>
              <a:t>lekérdezések UI integrációja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verzió/projekt,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“Hogyan kezeli a rendszer a </a:t>
            </a:r>
            <a:r>
              <a:rPr lang="hu-HU" sz="2800" i="1" dirty="0" err="1" smtClean="0"/>
              <a:t>product-ok</a:t>
            </a:r>
            <a:r>
              <a:rPr lang="hu-HU" sz="2800" i="1" dirty="0" smtClean="0"/>
              <a:t> különböző verzióit? A régi verzióka</a:t>
            </a:r>
            <a:r>
              <a:rPr lang="hu-HU" sz="2800" dirty="0" smtClean="0"/>
              <a:t>t milyen szabály szerint tünteti el a rendszer?”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Verziószám-lista minden objektumhoz</a:t>
            </a:r>
          </a:p>
          <a:p>
            <a:pPr lvl="1"/>
            <a:r>
              <a:rPr lang="hu-HU" dirty="0" smtClean="0"/>
              <a:t>Létező </a:t>
            </a:r>
            <a:r>
              <a:rPr lang="hu-HU" dirty="0" smtClean="0"/>
              <a:t>objektum → csak ez a lista frissül</a:t>
            </a:r>
          </a:p>
          <a:p>
            <a:r>
              <a:rPr lang="hu-HU" dirty="0" smtClean="0"/>
              <a:t> Nincs szükség eltávolításra</a:t>
            </a:r>
          </a:p>
          <a:p>
            <a:pPr lvl="1"/>
            <a:r>
              <a:rPr lang="hu-HU" dirty="0" smtClean="0"/>
              <a:t>Szerver folyamat: összes projekt összes verzióját felderíti egy kijelölt időponttól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“A projekt tapasztalatai alapján van-e olyan aspektus, amit jobban támogathatna a Java programozási nyelv – statikus elemezhetőség szempontjából</a:t>
            </a:r>
            <a:r>
              <a:rPr lang="hu-HU" sz="2800" dirty="0" smtClean="0"/>
              <a:t>?</a:t>
            </a:r>
            <a:r>
              <a:rPr lang="hu-HU" sz="28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létezik a "komponens" fogalma </a:t>
            </a:r>
            <a:r>
              <a:rPr lang="hu-HU" dirty="0" err="1" smtClean="0"/>
              <a:t>Java-ban</a:t>
            </a:r>
            <a:endParaRPr lang="hu-HU" dirty="0" smtClean="0"/>
          </a:p>
          <a:p>
            <a:pPr lvl="1"/>
            <a:r>
              <a:rPr lang="hu-HU" dirty="0" smtClean="0"/>
              <a:t>Csak magasabb szinten van rá implementáció (Pl. </a:t>
            </a:r>
            <a:r>
              <a:rPr lang="hu-HU" dirty="0" err="1" smtClean="0"/>
              <a:t>OSGi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Implementáció kereséssel oldja fel az import deklarációkat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Megoldás Java 8-ban (Project </a:t>
            </a:r>
            <a:r>
              <a:rPr lang="hu-HU" dirty="0" err="1" smtClean="0"/>
              <a:t>Jigsaw</a:t>
            </a:r>
            <a:r>
              <a:rPr lang="hu-H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400" i="1" dirty="0" smtClean="0"/>
              <a:t>“</a:t>
            </a:r>
            <a:r>
              <a:rPr lang="hu-HU" sz="2400" i="1" u="sng" dirty="0" smtClean="0"/>
              <a:t>Meg lehetett-e volna oldani</a:t>
            </a:r>
            <a:r>
              <a:rPr lang="hu-HU" sz="2400" dirty="0" smtClean="0"/>
              <a:t>, hogy a </a:t>
            </a:r>
            <a:r>
              <a:rPr lang="hu-HU" sz="2400" dirty="0" err="1" smtClean="0"/>
              <a:t>Workspace</a:t>
            </a:r>
            <a:r>
              <a:rPr lang="hu-HU" sz="2400" dirty="0" smtClean="0"/>
              <a:t> </a:t>
            </a:r>
            <a:r>
              <a:rPr lang="hu-HU" sz="2400" dirty="0" err="1" smtClean="0"/>
              <a:t>model</a:t>
            </a:r>
            <a:r>
              <a:rPr lang="hu-HU" sz="2400" dirty="0" smtClean="0"/>
              <a:t> </a:t>
            </a:r>
            <a:r>
              <a:rPr lang="hu-HU" sz="2400" dirty="0" err="1" smtClean="0"/>
              <a:t>generator</a:t>
            </a:r>
            <a:r>
              <a:rPr lang="hu-HU" sz="2400" dirty="0" smtClean="0"/>
              <a:t> komponens az </a:t>
            </a:r>
            <a:r>
              <a:rPr lang="hu-HU" sz="2400" dirty="0" err="1" smtClean="0"/>
              <a:t>Eclipse</a:t>
            </a:r>
            <a:r>
              <a:rPr lang="hu-HU" sz="2400" dirty="0" smtClean="0"/>
              <a:t> által fordított </a:t>
            </a:r>
            <a:r>
              <a:rPr lang="hu-HU" sz="2400" dirty="0" err="1" smtClean="0"/>
              <a:t>class</a:t>
            </a:r>
            <a:r>
              <a:rPr lang="hu-HU" sz="2400" dirty="0" smtClean="0"/>
              <a:t> fájlokból induljon ki? (Ezáltal </a:t>
            </a:r>
            <a:r>
              <a:rPr lang="hu-HU" sz="2400" u="sng" dirty="0" smtClean="0"/>
              <a:t>ugyanazon komponenst használná a szerver és a kliens oldal a modell építésére</a:t>
            </a:r>
            <a:r>
              <a:rPr lang="hu-HU" sz="2400" dirty="0" smtClean="0"/>
              <a:t>. Így nem kellett volna két különböző komponenst írni.) Mitől jobb a JDT megközelítés, mint az </a:t>
            </a:r>
            <a:r>
              <a:rPr lang="hu-HU" sz="2400" dirty="0" err="1" smtClean="0"/>
              <a:t>Apache</a:t>
            </a:r>
            <a:r>
              <a:rPr lang="hu-HU" sz="2400" dirty="0" smtClean="0"/>
              <a:t> BCEL?</a:t>
            </a:r>
            <a:r>
              <a:rPr lang="hu-HU" sz="2400" i="1" dirty="0" smtClean="0"/>
              <a:t>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Megoldható, de</a:t>
            </a:r>
          </a:p>
          <a:p>
            <a:pPr lvl="1"/>
            <a:r>
              <a:rPr lang="hu-HU" dirty="0" smtClean="0"/>
              <a:t>BCEL: egész </a:t>
            </a:r>
            <a:r>
              <a:rPr lang="hu-HU" dirty="0" err="1" smtClean="0"/>
              <a:t>class</a:t>
            </a:r>
            <a:r>
              <a:rPr lang="hu-HU" dirty="0" smtClean="0"/>
              <a:t> állományok feldolgozása</a:t>
            </a:r>
          </a:p>
          <a:p>
            <a:pPr lvl="2"/>
            <a:r>
              <a:rPr lang="hu-HU" dirty="0" smtClean="0"/>
              <a:t>Számítás-intenzív</a:t>
            </a:r>
          </a:p>
          <a:p>
            <a:pPr lvl="2"/>
            <a:r>
              <a:rPr lang="hu-HU" dirty="0" smtClean="0"/>
              <a:t>Bináris → forráskód konverzió</a:t>
            </a:r>
          </a:p>
          <a:p>
            <a:pPr lvl="2"/>
            <a:r>
              <a:rPr lang="hu-HU" dirty="0" smtClean="0"/>
              <a:t>Méretfüggő</a:t>
            </a:r>
          </a:p>
          <a:p>
            <a:pPr lvl="1"/>
            <a:r>
              <a:rPr lang="hu-HU" dirty="0" smtClean="0"/>
              <a:t>JDT ezzel szemben</a:t>
            </a:r>
          </a:p>
          <a:p>
            <a:pPr lvl="2"/>
            <a:r>
              <a:rPr lang="hu-HU" dirty="0" smtClean="0"/>
              <a:t>Gazdag, </a:t>
            </a:r>
            <a:r>
              <a:rPr lang="hu-HU" dirty="0" err="1" smtClean="0"/>
              <a:t>in-memory</a:t>
            </a:r>
            <a:r>
              <a:rPr lang="hu-HU" dirty="0" smtClean="0"/>
              <a:t> modell </a:t>
            </a:r>
          </a:p>
          <a:p>
            <a:pPr lvl="2"/>
            <a:r>
              <a:rPr lang="hu-HU" dirty="0" smtClean="0"/>
              <a:t>Függőségek lekérdezése elérhető</a:t>
            </a:r>
          </a:p>
          <a:p>
            <a:pPr lvl="2"/>
            <a:r>
              <a:rPr lang="hu-HU" dirty="0" smtClean="0"/>
              <a:t>Forráskód–UI kötés: egyszerű integráció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“…  A nagyméretű</a:t>
            </a:r>
            <a:r>
              <a:rPr lang="hu-HU" sz="2800" dirty="0" smtClean="0"/>
              <a:t>, automatikusan </a:t>
            </a:r>
            <a:r>
              <a:rPr lang="hu-HU" sz="2800" i="1" dirty="0" smtClean="0"/>
              <a:t>generált forráskód valóban kizárja a forráskód alapján történő analízist?”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Nem, ha a forráskód elérhető</a:t>
            </a:r>
          </a:p>
          <a:p>
            <a:r>
              <a:rPr lang="hu-HU" dirty="0" err="1" smtClean="0"/>
              <a:t>CERN-specifikus</a:t>
            </a:r>
            <a:r>
              <a:rPr lang="hu-HU" dirty="0" smtClean="0"/>
              <a:t> követelmény</a:t>
            </a:r>
          </a:p>
          <a:p>
            <a:pPr lvl="1"/>
            <a:r>
              <a:rPr lang="hu-HU" dirty="0" smtClean="0"/>
              <a:t>Egyedi esetek, sokféle szoftver a tárolókban</a:t>
            </a:r>
          </a:p>
          <a:p>
            <a:pPr lvl="2"/>
            <a:r>
              <a:rPr lang="hu-HU" dirty="0" smtClean="0"/>
              <a:t>Nem garantált, hogy minden elem az </a:t>
            </a:r>
            <a:r>
              <a:rPr lang="hu-HU" dirty="0" err="1" smtClean="0"/>
              <a:t>SVN-ben</a:t>
            </a:r>
            <a:endParaRPr lang="hu-HU" dirty="0" smtClean="0"/>
          </a:p>
          <a:p>
            <a:pPr lvl="1"/>
            <a:r>
              <a:rPr lang="hu-HU" dirty="0" smtClean="0"/>
              <a:t>Közös pont: egységes bináris tároló</a:t>
            </a:r>
          </a:p>
          <a:p>
            <a:pPr lvl="2"/>
            <a:r>
              <a:rPr lang="hu-HU" dirty="0" smtClean="0"/>
              <a:t>Minden szoftvert tartalmaz</a:t>
            </a:r>
          </a:p>
          <a:p>
            <a:pPr lvl="2"/>
            <a:r>
              <a:rPr lang="hu-HU" dirty="0" smtClean="0"/>
              <a:t>Konzisztens + metainformációk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028700"/>
          </a:xfrm>
          <a:prstGeom prst="wedgeRectCallout">
            <a:avLst>
              <a:gd name="adj1" fmla="val 61814"/>
              <a:gd name="adj2" fmla="val 521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</a:t>
            </a:r>
            <a:r>
              <a:rPr lang="hu-HU" dirty="0" smtClean="0"/>
              <a:t>hibajavítások</a:t>
            </a:r>
            <a:r>
              <a:rPr lang="hu-HU" dirty="0"/>
              <a:t>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</a:t>
            </a:r>
            <a:r>
              <a:rPr lang="hu-HU" sz="2000" dirty="0" smtClean="0"/>
              <a:t>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 smtClean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i="1" dirty="0" smtClean="0"/>
              <a:t>→Mit </a:t>
            </a:r>
            <a:r>
              <a:rPr lang="hu-HU" sz="2000" i="1" dirty="0"/>
              <a:t>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ehhez</a:t>
            </a:r>
            <a:r>
              <a:rPr lang="en-US" dirty="0" smtClean="0"/>
              <a:t>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eszköz</a:t>
            </a:r>
            <a:r>
              <a:rPr lang="en-US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Másképp is megoldató (pl. verziókezelés), de</a:t>
            </a:r>
          </a:p>
          <a:p>
            <a:r>
              <a:rPr lang="hu-HU" dirty="0" smtClean="0"/>
              <a:t>Komplex rendszerek üzemeltetése</a:t>
            </a:r>
          </a:p>
          <a:p>
            <a:pPr lvl="1"/>
            <a:r>
              <a:rPr lang="hu-HU" dirty="0" smtClean="0"/>
              <a:t>Elosztott működés, együttműködő API-k</a:t>
            </a:r>
            <a:endParaRPr lang="en-US" dirty="0" smtClean="0"/>
          </a:p>
          <a:p>
            <a:pPr lvl="1"/>
            <a:r>
              <a:rPr lang="hu-HU" dirty="0" smtClean="0"/>
              <a:t>Nagy </a:t>
            </a:r>
            <a:r>
              <a:rPr lang="hu-HU" dirty="0"/>
              <a:t>rendelkezésre állás</a:t>
            </a:r>
            <a:r>
              <a:rPr lang="en-US" dirty="0"/>
              <a:t> </a:t>
            </a:r>
            <a:endParaRPr lang="hu-HU" dirty="0"/>
          </a:p>
          <a:p>
            <a:r>
              <a:rPr lang="hu-HU" dirty="0" smtClean="0"/>
              <a:t>CERN </a:t>
            </a:r>
            <a:r>
              <a:rPr lang="hu-HU" dirty="0" smtClean="0"/>
              <a:t>labor sajátosságai:</a:t>
            </a:r>
          </a:p>
          <a:p>
            <a:pPr lvl="1"/>
            <a:r>
              <a:rPr lang="hu-HU" dirty="0" smtClean="0"/>
              <a:t>Kötött technológiai és szervezési </a:t>
            </a:r>
            <a:r>
              <a:rPr lang="hu-HU" dirty="0" smtClean="0"/>
              <a:t>feltételek</a:t>
            </a:r>
          </a:p>
          <a:p>
            <a:pPr lvl="2"/>
            <a:r>
              <a:rPr lang="hu-HU" dirty="0" smtClean="0"/>
              <a:t>Független teamek, minimális szinkronizáció</a:t>
            </a:r>
          </a:p>
          <a:p>
            <a:pPr lvl="2"/>
            <a:r>
              <a:rPr lang="hu-HU" dirty="0" smtClean="0"/>
              <a:t>Egyedi szoftvere</a:t>
            </a:r>
            <a:r>
              <a:rPr lang="en-US" dirty="0" smtClean="0"/>
              <a:t>k</a:t>
            </a:r>
            <a:r>
              <a:rPr lang="hu-HU" dirty="0"/>
              <a:t>;</a:t>
            </a:r>
            <a:r>
              <a:rPr lang="hu-HU" dirty="0" smtClean="0"/>
              <a:t> csak a bináris tároló konzisztens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524000" y="1258633"/>
            <a:ext cx="2438400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Explicit l</a:t>
            </a:r>
            <a:r>
              <a:rPr lang="hu-HU" dirty="0" err="1" smtClean="0"/>
              <a:t>ekérdezés</a:t>
            </a:r>
            <a:r>
              <a:rPr lang="hu-HU" dirty="0" smtClean="0"/>
              <a:t> a </a:t>
            </a:r>
            <a:r>
              <a:rPr lang="en-US" dirty="0" smtClean="0"/>
              <a:t>f</a:t>
            </a:r>
            <a:r>
              <a:rPr lang="hu-HU" dirty="0" err="1" smtClean="0"/>
              <a:t>orráskód</a:t>
            </a:r>
            <a:r>
              <a:rPr lang="hu-HU" dirty="0" smtClean="0"/>
              <a:t>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199" y="2879000"/>
            <a:ext cx="327660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1477617"/>
            <a:ext cx="8978853" cy="5012081"/>
            <a:chOff x="57926" y="1517045"/>
            <a:chExt cx="8978853" cy="4999068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 modell karbantartása új </a:t>
              </a:r>
              <a:r>
                <a:rPr lang="en-US" sz="2800" dirty="0" err="1" smtClean="0"/>
                <a:t>elemek</a:t>
              </a:r>
              <a:r>
                <a:rPr lang="en-US" sz="2800" dirty="0" smtClean="0"/>
                <a:t> </a:t>
              </a:r>
              <a:r>
                <a:rPr lang="hu-HU" sz="2800" dirty="0" smtClean="0"/>
                <a:t>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49" y="1517045"/>
              <a:ext cx="8972730" cy="3077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</a:t>
            </a:r>
            <a:r>
              <a:rPr lang="en-US" b="1" dirty="0" err="1" smtClean="0"/>
              <a:t>i</a:t>
            </a:r>
            <a:r>
              <a:rPr lang="hu-HU" b="1" dirty="0" err="1" smtClean="0"/>
              <a:t>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Words>924</Words>
  <Application>Microsoft Office PowerPoint</Application>
  <PresentationFormat>On-screen Show (4:3)</PresentationFormat>
  <Paragraphs>251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Kell ehhez külön eszköz?</vt:lpstr>
      <vt:lpstr>Inkrementális, hibrid Függőségi analízis</vt:lpstr>
      <vt:lpstr>Architektúra</vt:lpstr>
      <vt:lpstr>IDE integráció</vt:lpstr>
      <vt:lpstr>Hibrid függőségi analízis</vt:lpstr>
      <vt:lpstr>Kiterjesztett architektúra</vt:lpstr>
      <vt:lpstr>Modell-lekérdezések IDE integrációja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Válaszok a bírálóK kérdéseire</vt:lpstr>
      <vt:lpstr>“Hogyan kezeli a rendszer a product-ok különböző verzióit? A régi verziókat milyen szabály szerint tünteti el a rendszer?”</vt:lpstr>
      <vt:lpstr>“A projekt tapasztalatai alapján van-e olyan aspektus, amit jobban támogathatna a Java programozási nyelv – statikus elemezhetőség szempontjából?”</vt:lpstr>
      <vt:lpstr>“Meg lehetett-e volna oldani, hogy a Workspace model generator komponens az Eclipse által fordított class fájlokból induljon ki? (Ezáltal ugyanazon komponenst használná a szerver és a kliens oldal a modell építésére. Így nem kellett volna két különböző komponenst írni.) Mitől jobb a JDT megközelítés, mint az Apache BCEL?”</vt:lpstr>
      <vt:lpstr>“…  A nagyméretű, automatikusan generált forráskód valóban kizárja a forráskód alapján történő analízist?”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318</cp:revision>
  <dcterms:created xsi:type="dcterms:W3CDTF">2012-11-10T12:17:04Z</dcterms:created>
  <dcterms:modified xsi:type="dcterms:W3CDTF">2013-01-22T20:21:23Z</dcterms:modified>
</cp:coreProperties>
</file>