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0672" saveSubsetFonts="1">
  <p:sldMasterIdLst>
    <p:sldMasterId id="2147483648" r:id="rId1"/>
  </p:sldMasterIdLst>
  <p:notesMasterIdLst>
    <p:notesMasterId r:id="rId22"/>
  </p:notesMasterIdLst>
  <p:sldIdLst>
    <p:sldId id="256" r:id="rId2"/>
    <p:sldId id="284" r:id="rId3"/>
    <p:sldId id="285" r:id="rId4"/>
    <p:sldId id="262" r:id="rId5"/>
    <p:sldId id="264" r:id="rId6"/>
    <p:sldId id="267" r:id="rId7"/>
    <p:sldId id="270" r:id="rId8"/>
    <p:sldId id="275" r:id="rId9"/>
    <p:sldId id="266" r:id="rId10"/>
    <p:sldId id="263" r:id="rId11"/>
    <p:sldId id="276" r:id="rId12"/>
    <p:sldId id="268" r:id="rId13"/>
    <p:sldId id="269" r:id="rId14"/>
    <p:sldId id="271" r:id="rId15"/>
    <p:sldId id="272" r:id="rId16"/>
    <p:sldId id="273" r:id="rId17"/>
    <p:sldId id="280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 autoAdjust="0"/>
    <p:restoredTop sz="84164" autoAdjust="0"/>
  </p:normalViewPr>
  <p:slideViewPr>
    <p:cSldViewPr>
      <p:cViewPr varScale="1">
        <p:scale>
          <a:sx n="61" d="100"/>
          <a:sy n="61" d="100"/>
        </p:scale>
        <p:origin x="-17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processing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opt\github\incquery-deps\incquery-deps-documentation\measurements\modelloa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dirty="0" smtClean="0"/>
              <a:t>Függőségi analízis ideje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9.2949199107120906E-2"/>
          <c:y val="0.225597709377237"/>
          <c:w val="0.88817816175755804"/>
          <c:h val="0.63050757768182197"/>
        </c:manualLayout>
      </c:layout>
      <c:lineChart>
        <c:grouping val="standard"/>
        <c:varyColors val="0"/>
        <c:ser>
          <c:idx val="0"/>
          <c:order val="0"/>
          <c:tx>
            <c:strRef>
              <c:f>'Server performance'!$O$1</c:f>
              <c:strCache>
                <c:ptCount val="1"/>
                <c:pt idx="0">
                  <c:v>Execution time</c:v>
                </c:pt>
              </c:strCache>
            </c:strRef>
          </c:tx>
          <c:cat>
            <c:numRef>
              <c:f>'Server performance'!$J$2:$J$15</c:f>
              <c:numCache>
                <c:formatCode>General</c:formatCode>
                <c:ptCount val="14"/>
                <c:pt idx="0">
                  <c:v>97</c:v>
                </c:pt>
                <c:pt idx="1">
                  <c:v>194</c:v>
                </c:pt>
                <c:pt idx="2">
                  <c:v>292</c:v>
                </c:pt>
                <c:pt idx="3">
                  <c:v>389</c:v>
                </c:pt>
                <c:pt idx="4">
                  <c:v>488</c:v>
                </c:pt>
                <c:pt idx="5">
                  <c:v>587</c:v>
                </c:pt>
                <c:pt idx="6">
                  <c:v>683</c:v>
                </c:pt>
                <c:pt idx="7">
                  <c:v>782</c:v>
                </c:pt>
                <c:pt idx="8">
                  <c:v>881</c:v>
                </c:pt>
                <c:pt idx="9">
                  <c:v>967</c:v>
                </c:pt>
                <c:pt idx="10">
                  <c:v>1065</c:v>
                </c:pt>
                <c:pt idx="11">
                  <c:v>1161</c:v>
                </c:pt>
                <c:pt idx="12">
                  <c:v>1260</c:v>
                </c:pt>
                <c:pt idx="13">
                  <c:v>1312</c:v>
                </c:pt>
              </c:numCache>
            </c:numRef>
          </c:cat>
          <c:val>
            <c:numRef>
              <c:f>'Server performance'!$O$2:$O$15</c:f>
              <c:numCache>
                <c:formatCode>General</c:formatCode>
                <c:ptCount val="14"/>
                <c:pt idx="0">
                  <c:v>67</c:v>
                </c:pt>
                <c:pt idx="1">
                  <c:v>109</c:v>
                </c:pt>
                <c:pt idx="2">
                  <c:v>157</c:v>
                </c:pt>
                <c:pt idx="3">
                  <c:v>196</c:v>
                </c:pt>
                <c:pt idx="4">
                  <c:v>240</c:v>
                </c:pt>
                <c:pt idx="5">
                  <c:v>254</c:v>
                </c:pt>
                <c:pt idx="6">
                  <c:v>319</c:v>
                </c:pt>
                <c:pt idx="7">
                  <c:v>364</c:v>
                </c:pt>
                <c:pt idx="8">
                  <c:v>403</c:v>
                </c:pt>
                <c:pt idx="9">
                  <c:v>445</c:v>
                </c:pt>
                <c:pt idx="10">
                  <c:v>474</c:v>
                </c:pt>
                <c:pt idx="11">
                  <c:v>503</c:v>
                </c:pt>
                <c:pt idx="12">
                  <c:v>541</c:v>
                </c:pt>
                <c:pt idx="13">
                  <c:v>575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755776"/>
        <c:axId val="155618688"/>
      </c:lineChart>
      <c:catAx>
        <c:axId val="16775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Feldolgozott</a:t>
                </a:r>
                <a:r>
                  <a:rPr lang="hu-HU" sz="1600" baseline="0" dirty="0" smtClean="0"/>
                  <a:t> projektek száma</a:t>
                </a:r>
                <a:endParaRPr lang="hu-HU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18688"/>
        <c:crosses val="autoZero"/>
        <c:auto val="0"/>
        <c:lblAlgn val="ctr"/>
        <c:lblOffset val="0"/>
        <c:tickLblSkip val="1"/>
        <c:tickMarkSkip val="10"/>
        <c:noMultiLvlLbl val="0"/>
      </c:catAx>
      <c:valAx>
        <c:axId val="1556186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677557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Teljes memóriafoglalás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Used memory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Sheet1!$C$4:$F$4</c:f>
              <c:numCache>
                <c:formatCode>General</c:formatCode>
                <c:ptCount val="4"/>
                <c:pt idx="0">
                  <c:v>385</c:v>
                </c:pt>
                <c:pt idx="1">
                  <c:v>669</c:v>
                </c:pt>
                <c:pt idx="2">
                  <c:v>819</c:v>
                </c:pt>
                <c:pt idx="3">
                  <c:v>1021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879872"/>
        <c:axId val="155622144"/>
      </c:lineChart>
      <c:catAx>
        <c:axId val="196879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22144"/>
        <c:crosses val="autoZero"/>
        <c:auto val="1"/>
        <c:lblAlgn val="ctr"/>
        <c:lblOffset val="100"/>
        <c:noMultiLvlLbl val="0"/>
      </c:catAx>
      <c:valAx>
        <c:axId val="1556221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/>
                  <a:t>MiB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968798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/>
            </a:pPr>
            <a:r>
              <a:rPr lang="hu-HU" sz="2000" baseline="0" dirty="0" smtClean="0"/>
              <a:t>Inicializálási idő</a:t>
            </a:r>
            <a:endParaRPr lang="en-US" sz="2000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Startup time</c:v>
                </c:pt>
              </c:strCache>
            </c:strRef>
          </c:tx>
          <c:cat>
            <c:numRef>
              <c:f>Sheet1!$C$2:$F$2</c:f>
              <c:numCache>
                <c:formatCode>General</c:formatCode>
                <c:ptCount val="4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28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880384"/>
        <c:axId val="155683648"/>
      </c:lineChart>
      <c:catAx>
        <c:axId val="1968803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hu-HU" sz="1600" dirty="0" smtClean="0"/>
                  <a:t>Betöltött projektek</a:t>
                </a:r>
                <a:r>
                  <a:rPr lang="hu-HU" sz="1600" baseline="0" dirty="0" smtClean="0"/>
                  <a:t> száma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683648"/>
        <c:crosses val="autoZero"/>
        <c:auto val="1"/>
        <c:lblAlgn val="ctr"/>
        <c:lblOffset val="100"/>
        <c:noMultiLvlLbl val="0"/>
      </c:catAx>
      <c:valAx>
        <c:axId val="1556836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hu-HU" sz="1600" dirty="0" smtClean="0"/>
                  <a:t>sec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968803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6350-B212-4879-B209-4DF49D0B4F10}" type="datetimeFigureOut">
              <a:rPr lang="en-US" smtClean="0"/>
              <a:t>11/13/2012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A0654-642B-4EC6-9896-06614A015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1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Kód/bináris </a:t>
            </a:r>
            <a:r>
              <a:rPr lang="hu-HU" dirty="0" smtClean="0">
                <a:sym typeface="Wingdings" pitchFamily="2" charset="2"/>
              </a:rPr>
              <a:t> </a:t>
            </a:r>
            <a:r>
              <a:rPr lang="hu-HU" dirty="0" smtClean="0"/>
              <a:t>modell absztrakció</a:t>
            </a:r>
          </a:p>
          <a:p>
            <a:r>
              <a:rPr lang="hu-HU" dirty="0" smtClean="0"/>
              <a:t>Sokféle statikus függőség</a:t>
            </a:r>
          </a:p>
          <a:p>
            <a:r>
              <a:rPr lang="hu-HU" dirty="0" smtClean="0"/>
              <a:t>Szoftverkomponensek ÖSSZEFÜGGENEK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3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5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A függőségi analízis eredményét a kód átírását követően azonnal meg tudjuk mutatni a felhasználónak!</a:t>
            </a:r>
          </a:p>
          <a:p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Ami boldface,</a:t>
            </a:r>
            <a:r>
              <a:rPr lang="hu-HU" baseline="0" dirty="0" smtClean="0"/>
              <a:t> azt hangsúlyozni is!!!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2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hu-HU" dirty="0" smtClean="0"/>
              <a:t>Esetleg:</a:t>
            </a:r>
            <a:r>
              <a:rPr lang="hu-HU" baseline="0" dirty="0" smtClean="0"/>
              <a:t> függőségi modell és forráskód modell alulra!</a:t>
            </a:r>
            <a:endParaRPr lang="hu-H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94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Csak 1</a:t>
            </a:r>
            <a:r>
              <a:rPr lang="hu-HU" baseline="0" dirty="0" smtClean="0"/>
              <a:t> mondatban elmondani: menü, megjelenik, csókolom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AA0654-642B-4EC6-9896-06614A0153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8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D7955-1178-45C7-88EB-DB10C946F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6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05200" y="5638800"/>
            <a:ext cx="2133600" cy="365125"/>
          </a:xfrm>
        </p:spPr>
        <p:txBody>
          <a:bodyPr/>
          <a:lstStyle>
            <a:lvl1pPr algn="ctr">
              <a:defRPr sz="2400"/>
            </a:lvl1pPr>
          </a:lstStyle>
          <a:p>
            <a:fld id="{988E2377-5A2B-4430-898A-9BDF4D4B2C89}" type="datetime1">
              <a:rPr lang="hu-HU" smtClean="0"/>
              <a:pPr/>
              <a:t>2012.11.13.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69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1852-6F03-4A13-AA91-55B0596808AB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4224A-B86D-480C-80D3-0B1F736D6B50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F6FF-6983-47B6-896B-DFAD3FEC5404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BFFF-D6A7-404D-B75B-FD402B77D341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379F5-84BC-483B-951E-F251080202DB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7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FC6-6DC7-44C8-975D-44F36F89785D}" type="datetime1">
              <a:rPr lang="en-US" smtClean="0"/>
              <a:t>11/13/2012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358A-7423-4A08-AD10-C1AABD3EC89A}" type="datetime1">
              <a:rPr lang="en-US" smtClean="0"/>
              <a:t>11/13/2012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F4A-BDC5-4ACC-A8F9-3185B72C1A00}" type="datetime1">
              <a:rPr lang="en-US" smtClean="0"/>
              <a:t>11/13/2012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60EE-3D79-455C-ACAD-DB08D31B7304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4028-9744-478B-88E3-26F084497025}" type="datetime1">
              <a:rPr lang="en-US" smtClean="0"/>
              <a:t>11/13/2012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AB5E4"/>
            </a:gs>
            <a:gs pos="27000">
              <a:schemeClr val="accent1"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280-08C7-4D0C-A667-EBCDF03AF467}" type="datetime1">
              <a:rPr lang="en-US" smtClean="0"/>
              <a:t>11/13/2012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9FA9-A177-4256-9C7F-5CF31AB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Nagy szoftverinfrastruktúra feletti inkrementális függőségi analízis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Csikós Donát</a:t>
            </a:r>
          </a:p>
          <a:p>
            <a:r>
              <a:rPr lang="hu-HU" dirty="0" smtClean="0"/>
              <a:t>Konzulens: Horváth Ákos, Ráth István</a:t>
            </a:r>
          </a:p>
          <a:p>
            <a:r>
              <a:rPr lang="hu-HU" dirty="0" smtClean="0"/>
              <a:t>BME MIT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2636-3651-4D64-AD56-5443027FFC3F}" type="datetime1">
              <a:rPr lang="hu-HU" smtClean="0"/>
              <a:t>2012.11.13.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rendszer teljesítménye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Hatékonyság mérése – miért?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eszköz műkődését a CERN Controls Systems fejlesztőivel együttműködve, éles üzemben értékeltük ki</a:t>
            </a:r>
          </a:p>
          <a:p>
            <a:r>
              <a:rPr lang="hu-HU" dirty="0" smtClean="0"/>
              <a:t>Célok</a:t>
            </a:r>
          </a:p>
          <a:p>
            <a:pPr lvl="1"/>
            <a:r>
              <a:rPr lang="hu-HU" dirty="0" smtClean="0"/>
              <a:t>Build szerver:</a:t>
            </a:r>
          </a:p>
          <a:p>
            <a:pPr lvl="2"/>
            <a:r>
              <a:rPr lang="hu-HU" dirty="0" smtClean="0"/>
              <a:t>Bináris függőségi analízis gyors legyen (1300+ JAR)</a:t>
            </a:r>
          </a:p>
          <a:p>
            <a:pPr lvl="2"/>
            <a:r>
              <a:rPr lang="hu-HU" dirty="0" smtClean="0"/>
              <a:t>Függőségek lekérdezése gyors legyen</a:t>
            </a:r>
          </a:p>
          <a:p>
            <a:pPr lvl="1"/>
            <a:r>
              <a:rPr lang="hu-HU" dirty="0" smtClean="0"/>
              <a:t>Fejlesztői környezet:</a:t>
            </a:r>
          </a:p>
          <a:p>
            <a:pPr lvl="2"/>
            <a:r>
              <a:rPr lang="hu-HU" dirty="0" smtClean="0"/>
              <a:t>Azonnali függőségi analízis visszacsatolás a forráskód módosításával a teljes szoftverinfrastruktúrára!</a:t>
            </a:r>
            <a:br>
              <a:rPr lang="hu-HU" dirty="0" smtClean="0"/>
            </a:br>
            <a:r>
              <a:rPr lang="hu-HU" dirty="0" smtClean="0"/>
              <a:t>(= tipikus lokális munkakörnyezet – 5-10 projekt – és a szoftverinfrastruktúra – 100+ projekt – </a:t>
            </a:r>
            <a:r>
              <a:rPr lang="hu-HU" b="1" dirty="0" smtClean="0"/>
              <a:t>együttesén</a:t>
            </a:r>
            <a:r>
              <a:rPr lang="hu-HU" dirty="0" smtClean="0"/>
              <a:t> működjön, erőforráskorlátos fejlesztői gépeken is)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11"/>
            <a:ext cx="8229600" cy="1143000"/>
          </a:xfrm>
        </p:spPr>
        <p:txBody>
          <a:bodyPr>
            <a:normAutofit/>
          </a:bodyPr>
          <a:lstStyle/>
          <a:p>
            <a:r>
              <a:rPr lang="hu-HU" dirty="0" smtClean="0"/>
              <a:t>Függőségi analízis sebessége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33400" y="4572000"/>
            <a:ext cx="8382000" cy="19050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hu-HU" dirty="0" smtClean="0"/>
              <a:t>Teljes </a:t>
            </a:r>
            <a:r>
              <a:rPr lang="hu-HU" dirty="0"/>
              <a:t>függőségi analízis:</a:t>
            </a:r>
          </a:p>
          <a:p>
            <a:pPr lvl="1"/>
            <a:r>
              <a:rPr lang="en-US" dirty="0" smtClean="0"/>
              <a:t>K</a:t>
            </a:r>
            <a:r>
              <a:rPr lang="hu-HU" dirty="0" smtClean="0"/>
              <a:t>b. 10 perc </a:t>
            </a:r>
            <a:r>
              <a:rPr lang="hu-HU" b="1" dirty="0" smtClean="0"/>
              <a:t>(vö: kb. 1 napos teljes build</a:t>
            </a:r>
            <a:r>
              <a:rPr lang="hu-HU" dirty="0" smtClean="0"/>
              <a:t>)</a:t>
            </a:r>
          </a:p>
          <a:p>
            <a:pPr lvl="1"/>
            <a:r>
              <a:rPr lang="hu-HU" dirty="0"/>
              <a:t>Függőségi viszonyok </a:t>
            </a:r>
            <a:r>
              <a:rPr lang="hu-HU" dirty="0" smtClean="0"/>
              <a:t>felderítése és karbantartása: </a:t>
            </a:r>
            <a:r>
              <a:rPr lang="hu-HU" dirty="0"/>
              <a:t>~0,5sec</a:t>
            </a:r>
            <a:r>
              <a:rPr lang="hu-HU" dirty="0" smtClean="0"/>
              <a:t>/projekt </a:t>
            </a:r>
            <a:br>
              <a:rPr lang="hu-HU" dirty="0" smtClean="0"/>
            </a:br>
            <a:r>
              <a:rPr lang="hu-HU" b="1" dirty="0" smtClean="0"/>
              <a:t>(vö: néhány perc / projekt build idő)</a:t>
            </a:r>
            <a:endParaRPr lang="hu-HU" b="1" dirty="0"/>
          </a:p>
          <a:p>
            <a:r>
              <a:rPr lang="hu-HU" dirty="0" smtClean="0"/>
              <a:t>Függőségi lekérdezés ideje egyetlen elemre: </a:t>
            </a:r>
            <a:r>
              <a:rPr lang="hu-HU" dirty="0"/>
              <a:t>~</a:t>
            </a:r>
            <a:r>
              <a:rPr lang="hu-HU" dirty="0" smtClean="0"/>
              <a:t>200ms</a:t>
            </a:r>
          </a:p>
          <a:p>
            <a:pPr lvl="1"/>
            <a:endParaRPr lang="hu-HU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4798546"/>
              </p:ext>
            </p:extLst>
          </p:nvPr>
        </p:nvGraphicFramePr>
        <p:xfrm>
          <a:off x="457200" y="838200"/>
          <a:ext cx="8153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20975718"/>
              </p:ext>
            </p:extLst>
          </p:nvPr>
        </p:nvGraphicFramePr>
        <p:xfrm>
          <a:off x="4218709" y="1524000"/>
          <a:ext cx="4495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Modell-lekérdezések teljesítménye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2661414"/>
              </p:ext>
            </p:extLst>
          </p:nvPr>
        </p:nvGraphicFramePr>
        <p:xfrm>
          <a:off x="76200" y="1524000"/>
          <a:ext cx="4114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15000" y="3657600"/>
            <a:ext cx="3276600" cy="2819400"/>
            <a:chOff x="5715000" y="3657600"/>
            <a:chExt cx="3276600" cy="2819400"/>
          </a:xfrm>
        </p:grpSpPr>
        <p:sp>
          <p:nvSpPr>
            <p:cNvPr id="4" name="Rounded Rectangular Callout 3"/>
            <p:cNvSpPr/>
            <p:nvPr/>
          </p:nvSpPr>
          <p:spPr>
            <a:xfrm>
              <a:off x="6400800" y="3657600"/>
              <a:ext cx="2514600" cy="2819400"/>
            </a:xfrm>
            <a:prstGeom prst="wedgeRoundRectCallout">
              <a:avLst>
                <a:gd name="adj1" fmla="val 17190"/>
                <a:gd name="adj2" fmla="val -8679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ounded Rectangular Callout 9"/>
            <p:cNvSpPr/>
            <p:nvPr/>
          </p:nvSpPr>
          <p:spPr>
            <a:xfrm>
              <a:off x="5715000" y="3657600"/>
              <a:ext cx="3276600" cy="2819400"/>
            </a:xfrm>
            <a:prstGeom prst="wedgeRoundRectCallout">
              <a:avLst>
                <a:gd name="adj1" fmla="val -112309"/>
                <a:gd name="adj2" fmla="val -89329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Inicializációs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idő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egy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munkamenetben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csak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egyszer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kell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végrehajtani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Memóriafoglalás</a:t>
              </a:r>
              <a:r>
                <a:rPr lang="en-US" sz="2000" dirty="0" smtClean="0"/>
                <a:t>: </a:t>
              </a:r>
              <a:r>
                <a:rPr lang="en-US" sz="2000" dirty="0" err="1" smtClean="0"/>
                <a:t>éles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infrastruktúra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elfér</a:t>
              </a:r>
              <a:r>
                <a:rPr lang="en-US" sz="2000" dirty="0" smtClean="0"/>
                <a:t> 1GB RAM-ban</a:t>
              </a:r>
              <a:endParaRPr lang="en-US" sz="2000" dirty="0"/>
            </a:p>
          </p:txBody>
        </p:sp>
      </p:grpSp>
      <p:sp>
        <p:nvSpPr>
          <p:cNvPr id="12" name="Content Placeholder 5"/>
          <p:cNvSpPr txBox="1">
            <a:spLocks/>
          </p:cNvSpPr>
          <p:nvPr/>
        </p:nvSpPr>
        <p:spPr>
          <a:xfrm>
            <a:off x="637309" y="5529191"/>
            <a:ext cx="8077200" cy="10240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sz="2800"/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</a:lvl9pPr>
          </a:lstStyle>
          <a:p>
            <a:r>
              <a:rPr lang="hu-HU" dirty="0" smtClean="0"/>
              <a:t>Kiértékelés egy változtatás esetén: ~1ms az </a:t>
            </a:r>
            <a:r>
              <a:rPr lang="hu-HU" b="1" dirty="0" smtClean="0"/>
              <a:t>összes</a:t>
            </a:r>
            <a:r>
              <a:rPr lang="hu-HU" dirty="0" smtClean="0"/>
              <a:t> elemre és kapcsolatra </a:t>
            </a:r>
            <a:r>
              <a:rPr lang="hu-HU" dirty="0" smtClean="0">
                <a:sym typeface="Wingdings" pitchFamily="2" charset="2"/>
              </a:rPr>
              <a:t> azonnali visszacsatolás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7153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r>
              <a:rPr lang="hu-HU" dirty="0"/>
              <a:t> </a:t>
            </a:r>
            <a:r>
              <a:rPr lang="hu-HU" dirty="0" smtClean="0"/>
              <a:t>összefoglalása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Eredmények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hu-HU" dirty="0" smtClean="0"/>
              <a:t>Új módszer nagyméretű szoftver infrastruktúra hibrid, inkrementális függőségi analízisére</a:t>
            </a:r>
          </a:p>
          <a:p>
            <a:pPr lvl="1"/>
            <a:r>
              <a:rPr lang="hu-HU" dirty="0" smtClean="0"/>
              <a:t>Forráskód és bináris függőségi modellek összekapcsolása alapján</a:t>
            </a:r>
          </a:p>
          <a:p>
            <a:pPr lvl="1"/>
            <a:r>
              <a:rPr lang="hu-HU" dirty="0" smtClean="0"/>
              <a:t>Inkrementális gráfmintaillesztéssel </a:t>
            </a:r>
          </a:p>
          <a:p>
            <a:r>
              <a:rPr lang="hu-HU" dirty="0" smtClean="0"/>
              <a:t>Megvalósított keretrendszer</a:t>
            </a:r>
          </a:p>
          <a:p>
            <a:pPr lvl="1"/>
            <a:r>
              <a:rPr lang="hu-HU" dirty="0" smtClean="0"/>
              <a:t>Nagy mennyiségű bináris komponens hatékony függőségi analízise</a:t>
            </a:r>
          </a:p>
          <a:p>
            <a:pPr lvl="1"/>
            <a:r>
              <a:rPr lang="hu-HU" dirty="0" smtClean="0"/>
              <a:t>Inkrementális modell-forráskód szinkronizáció</a:t>
            </a:r>
          </a:p>
          <a:p>
            <a:pPr lvl="1"/>
            <a:r>
              <a:rPr lang="hu-HU" dirty="0" smtClean="0"/>
              <a:t>A rendszer teljesítőképességét igazoló mérések</a:t>
            </a:r>
          </a:p>
          <a:p>
            <a:r>
              <a:rPr lang="hu-HU" dirty="0" smtClean="0"/>
              <a:t>A rendszer jelenleg éles használatban van:</a:t>
            </a:r>
            <a:br>
              <a:rPr lang="hu-HU" dirty="0" smtClean="0"/>
            </a:br>
            <a:r>
              <a:rPr lang="hu-HU" dirty="0" smtClean="0"/>
              <a:t>CERN Controls Systems</a:t>
            </a:r>
          </a:p>
          <a:p>
            <a:pPr lvl="1"/>
            <a:r>
              <a:rPr lang="hu-HU" dirty="0" smtClean="0"/>
              <a:t>~1300 Java projekt, projektenként átlag 15 aktív verzió / projekt, átlagosan összesen 10 release / nap</a:t>
            </a:r>
          </a:p>
          <a:p>
            <a:pPr lvl="1"/>
            <a:r>
              <a:rPr lang="en-US" dirty="0" smtClean="0"/>
              <a:t>V</a:t>
            </a:r>
            <a:r>
              <a:rPr lang="hu-HU" dirty="0" smtClean="0"/>
              <a:t>irtualizált fejlesztői munkaállomások (2GB RAM)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További célok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</a:t>
            </a:r>
            <a:r>
              <a:rPr lang="hu-HU" dirty="0" smtClean="0"/>
              <a:t>elhasználói felület integráció kiterjesztése</a:t>
            </a:r>
          </a:p>
          <a:p>
            <a:pPr lvl="1"/>
            <a:r>
              <a:rPr lang="hu-HU" dirty="0" smtClean="0"/>
              <a:t>Eclipse-be épített függőségi keresés kiváltása</a:t>
            </a:r>
          </a:p>
          <a:p>
            <a:r>
              <a:rPr lang="hu-HU" dirty="0" smtClean="0"/>
              <a:t>Kiterjeszés C/C++ szoftverekre</a:t>
            </a:r>
          </a:p>
          <a:p>
            <a:pPr lvl="1"/>
            <a:r>
              <a:rPr lang="hu-HU" dirty="0" smtClean="0"/>
              <a:t>Eclipse CDT alapján</a:t>
            </a:r>
          </a:p>
          <a:p>
            <a:r>
              <a:rPr lang="hu-HU" dirty="0" smtClean="0"/>
              <a:t>Szoftvermetrikák azonnali ellenőrzése</a:t>
            </a:r>
          </a:p>
          <a:p>
            <a:pPr lvl="1"/>
            <a:r>
              <a:rPr lang="en-US" dirty="0" smtClean="0"/>
              <a:t>G</a:t>
            </a:r>
            <a:r>
              <a:rPr lang="hu-HU" dirty="0" smtClean="0"/>
              <a:t>ráfminták kiterjesztése metrikákra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Válaszok a bírálók kérdéseire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C/C++ kiterjesztés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Forráskód kezelése:</a:t>
            </a:r>
            <a:br>
              <a:rPr lang="hu-HU" dirty="0" smtClean="0"/>
            </a:br>
            <a:r>
              <a:rPr lang="hu-HU" dirty="0" smtClean="0"/>
              <a:t>Eclipse CDT AST modell alapján</a:t>
            </a:r>
          </a:p>
          <a:p>
            <a:r>
              <a:rPr lang="hu-HU" dirty="0" smtClean="0"/>
              <a:t>Függőségi analízis:</a:t>
            </a:r>
          </a:p>
          <a:p>
            <a:pPr lvl="1"/>
            <a:r>
              <a:rPr lang="hu-HU" dirty="0" smtClean="0"/>
              <a:t>Forráskód esetben fordítóprogrammal</a:t>
            </a:r>
            <a:br>
              <a:rPr lang="hu-HU" dirty="0" smtClean="0"/>
            </a:br>
            <a:r>
              <a:rPr lang="hu-HU" dirty="0" smtClean="0"/>
              <a:t>(a build közben)</a:t>
            </a:r>
          </a:p>
          <a:p>
            <a:pPr lvl="1"/>
            <a:r>
              <a:rPr lang="hu-HU" dirty="0" smtClean="0"/>
              <a:t>Bináris esetben fordítófüggő, nyitott kérdések</a:t>
            </a:r>
          </a:p>
          <a:p>
            <a:pPr lvl="2"/>
            <a:r>
              <a:rPr lang="hu-HU" dirty="0" smtClean="0"/>
              <a:t>Statikusan linkelt binárisok esetén kódinstrumentációval („debug szimbólumok” alapján)</a:t>
            </a:r>
          </a:p>
          <a:p>
            <a:pPr lvl="2"/>
            <a:r>
              <a:rPr lang="hu-HU" dirty="0" smtClean="0"/>
              <a:t>Dinamikusan linkelt esetben hivatkozott könyvtárak szimbólumai alapján</a:t>
            </a:r>
          </a:p>
          <a:p>
            <a:pPr lvl="2"/>
            <a:r>
              <a:rPr lang="hu-HU" dirty="0" smtClean="0"/>
              <a:t>Bináris kód belső struktúrájának felderítése kérdéses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Álpozitív függőségek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Modelltömörítés (fejlesztőkörnyezetbeli memóriakorlát miatt)</a:t>
            </a:r>
          </a:p>
          <a:p>
            <a:pPr lvl="1"/>
            <a:r>
              <a:rPr lang="hu-HU" dirty="0" smtClean="0"/>
              <a:t>Szerver oldalról érkező elemek kvalifikált neve elveszik </a:t>
            </a:r>
            <a:r>
              <a:rPr lang="hu-HU" dirty="0" smtClean="0">
                <a:sym typeface="Wingdings" pitchFamily="2" charset="2"/>
              </a:rPr>
              <a:t> álpozitív függőségek jelenhetnek meg</a:t>
            </a:r>
          </a:p>
          <a:p>
            <a:pPr marL="457200" lvl="1" indent="0">
              <a:buNone/>
            </a:pPr>
            <a:r>
              <a:rPr lang="hu-HU" dirty="0" smtClean="0">
                <a:sym typeface="Wingdings" pitchFamily="2" charset="2"/>
              </a:rPr>
              <a:t>= függőségi analízis felülbecslést végez (létező függőséget nem hagyunk figyelmen kívül)</a:t>
            </a:r>
          </a:p>
          <a:p>
            <a:r>
              <a:rPr lang="hu-HU" dirty="0" smtClean="0">
                <a:sym typeface="Wingdings" pitchFamily="2" charset="2"/>
              </a:rPr>
              <a:t>Gyakorlatban ez nem probléma: 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Ilyen esetekben a lekérdezés mindig végrehajtható a szerver oldalon is, ahol precíz eredményeket kapunk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A felhasználó ennek tudatában van</a:t>
            </a:r>
          </a:p>
          <a:p>
            <a:r>
              <a:rPr lang="hu-HU" dirty="0" smtClean="0">
                <a:sym typeface="Wingdings" pitchFamily="2" charset="2"/>
              </a:rPr>
              <a:t>A kliens oldali memóriakorlát feloldása esetén a tömörítés elhagyható</a:t>
            </a:r>
          </a:p>
          <a:p>
            <a:pPr lvl="1"/>
            <a:endParaRPr lang="hu-HU" dirty="0" smtClean="0">
              <a:sym typeface="Wingdings" pitchFamily="2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114800" y="1544583"/>
            <a:ext cx="4648200" cy="48689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6991" y="1536700"/>
            <a:ext cx="2971800" cy="487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Java szoftverek és függőségeik modellezése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5523" y="1775592"/>
            <a:ext cx="2582477" cy="3886200"/>
            <a:chOff x="814826" y="1442117"/>
            <a:chExt cx="4343400" cy="4626746"/>
          </a:xfrm>
        </p:grpSpPr>
        <p:sp>
          <p:nvSpPr>
            <p:cNvPr id="8" name="Rectangle 7"/>
            <p:cNvSpPr/>
            <p:nvPr/>
          </p:nvSpPr>
          <p:spPr>
            <a:xfrm>
              <a:off x="814826" y="1442117"/>
              <a:ext cx="4343400" cy="1828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A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14826" y="3782863"/>
              <a:ext cx="4343400" cy="2286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/>
                <a:t>Project B</a:t>
              </a:r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43426" y="4227103"/>
              <a:ext cx="3886199" cy="163461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 smtClean="0">
                  <a:latin typeface="Lucida Console" pitchFamily="49" charset="0"/>
                </a:rPr>
                <a:t>public class Client 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public void doWork</a:t>
              </a:r>
              <a:r>
                <a:rPr lang="hu-HU" sz="1100" dirty="0" smtClean="0">
                  <a:latin typeface="Lucida Console" pitchFamily="49" charset="0"/>
                </a:rPr>
                <a:t>(){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Service s = 	getService();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        </a:t>
              </a:r>
              <a:r>
                <a:rPr lang="hu-HU" sz="1100" dirty="0" smtClean="0">
                  <a:latin typeface="Lucida Console" pitchFamily="49" charset="0"/>
                </a:rPr>
                <a:t>s.serve(); </a:t>
              </a:r>
            </a:p>
            <a:p>
              <a:r>
                <a:rPr lang="hu-HU" sz="1100" dirty="0">
                  <a:latin typeface="Lucida Console" pitchFamily="49" charset="0"/>
                </a:rPr>
                <a:t> </a:t>
              </a:r>
              <a:r>
                <a:rPr lang="hu-HU" sz="1100" dirty="0" smtClean="0">
                  <a:latin typeface="Lucida Console" pitchFamily="49" charset="0"/>
                </a:rPr>
                <a:t>   }   </a:t>
              </a: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400" dirty="0">
                <a:latin typeface="Lucida Console" pitchFamily="49" charset="0"/>
              </a:endParaRPr>
            </a:p>
            <a:p>
              <a:pPr algn="ctr"/>
              <a:endParaRPr lang="hu-HU" sz="1400" dirty="0" smtClean="0"/>
            </a:p>
            <a:p>
              <a:pPr algn="ctr"/>
              <a:endParaRPr lang="hu-HU" sz="1400" dirty="0"/>
            </a:p>
            <a:p>
              <a:pPr algn="ctr"/>
              <a:endParaRPr lang="hu-HU" sz="1400" dirty="0" smtClean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0261" y="2280317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serve</a:t>
              </a:r>
              <a:r>
                <a:rPr lang="hu-HU" sz="1100" dirty="0" smtClean="0">
                  <a:latin typeface="Lucida Console" pitchFamily="49" charset="0"/>
                </a:rPr>
                <a:t>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4884" y="2549900"/>
              <a:ext cx="2362200" cy="21990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hu-HU" sz="1100" dirty="0">
                <a:latin typeface="Lucida Console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10261" y="2280316"/>
              <a:ext cx="4038600" cy="705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hu-HU" sz="1100" dirty="0">
                  <a:latin typeface="Lucida Console" pitchFamily="49" charset="0"/>
                </a:rPr>
                <a:t>public </a:t>
              </a:r>
              <a:r>
                <a:rPr lang="hu-HU" sz="1100" dirty="0" smtClean="0">
                  <a:latin typeface="Lucida Console" pitchFamily="49" charset="0"/>
                </a:rPr>
                <a:t>class Service </a:t>
              </a:r>
              <a:r>
                <a:rPr lang="hu-HU" sz="1100" dirty="0">
                  <a:latin typeface="Lucida Console" pitchFamily="49" charset="0"/>
                </a:rPr>
                <a:t>{</a:t>
              </a:r>
            </a:p>
            <a:p>
              <a:r>
                <a:rPr lang="hu-HU" sz="1100" dirty="0">
                  <a:latin typeface="Lucida Console" pitchFamily="49" charset="0"/>
                </a:rPr>
                <a:t>    public void </a:t>
              </a:r>
              <a:r>
                <a:rPr lang="hu-HU" sz="1100" dirty="0" smtClean="0">
                  <a:latin typeface="Lucida Console" pitchFamily="49" charset="0"/>
                </a:rPr>
                <a:t>serve(){}</a:t>
              </a:r>
              <a:endParaRPr lang="hu-HU" sz="1100" dirty="0">
                <a:latin typeface="Lucida Console" pitchFamily="49" charset="0"/>
              </a:endParaRPr>
            </a:p>
            <a:p>
              <a:r>
                <a:rPr lang="hu-HU" sz="1100" dirty="0" smtClean="0">
                  <a:latin typeface="Lucida Console" pitchFamily="49" charset="0"/>
                </a:rPr>
                <a:t>}</a:t>
              </a:r>
              <a:endParaRPr lang="hu-HU" sz="1100" dirty="0">
                <a:latin typeface="Lucida Console" pitchFamily="49" charset="0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42672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2672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A: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247555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832600" y="2606839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Client: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32600" y="1722383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B: 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832600" y="3552076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</a:t>
            </a:r>
          </a:p>
          <a:p>
            <a:pPr algn="ctr"/>
            <a:r>
              <a:rPr lang="hu-HU" dirty="0" smtClean="0"/>
              <a:t>DMethod</a:t>
            </a:r>
            <a:endParaRPr lang="en-US" dirty="0"/>
          </a:p>
        </p:txBody>
      </p:sp>
      <p:cxnSp>
        <p:nvCxnSpPr>
          <p:cNvPr id="30" name="Elbow Connector 29"/>
          <p:cNvCxnSpPr>
            <a:stCxn id="28" idx="2"/>
            <a:endCxn id="25" idx="2"/>
          </p:cNvCxnSpPr>
          <p:nvPr/>
        </p:nvCxnSpPr>
        <p:spPr>
          <a:xfrm rot="5400000">
            <a:off x="6362145" y="2792954"/>
            <a:ext cx="12700" cy="2585045"/>
          </a:xfrm>
          <a:prstGeom prst="bentConnector3">
            <a:avLst>
              <a:gd name="adj1" fmla="val 5000000"/>
            </a:avLst>
          </a:prstGeom>
          <a:ln w="381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1"/>
            <a:endCxn id="24" idx="3"/>
          </p:cNvCxnSpPr>
          <p:nvPr/>
        </p:nvCxnSpPr>
        <p:spPr>
          <a:xfrm flipH="1">
            <a:off x="5911334" y="1989083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1"/>
            <a:endCxn id="23" idx="3"/>
          </p:cNvCxnSpPr>
          <p:nvPr/>
        </p:nvCxnSpPr>
        <p:spPr>
          <a:xfrm flipH="1">
            <a:off x="5911334" y="2873539"/>
            <a:ext cx="92126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3289300" y="2706066"/>
            <a:ext cx="762000" cy="1925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36991" y="576716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Összefüggő Java szoftverkomponensek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14800" y="6020137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Java komponensek modell reprezentációja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919092" y="5161697"/>
            <a:ext cx="3055899" cy="1251803"/>
            <a:chOff x="5924034" y="5177619"/>
            <a:chExt cx="3055899" cy="842518"/>
          </a:xfrm>
        </p:grpSpPr>
        <p:sp>
          <p:nvSpPr>
            <p:cNvPr id="46" name="Rounded Rectangular Callout 45"/>
            <p:cNvSpPr/>
            <p:nvPr/>
          </p:nvSpPr>
          <p:spPr>
            <a:xfrm>
              <a:off x="5932176" y="5184891"/>
              <a:ext cx="3047757" cy="833546"/>
            </a:xfrm>
            <a:prstGeom prst="wedgeRoundRectCallout">
              <a:avLst>
                <a:gd name="adj1" fmla="val -2515"/>
                <a:gd name="adj2" fmla="val -30763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  <a:endParaRPr lang="hu-HU" dirty="0" smtClean="0"/>
            </a:p>
          </p:txBody>
        </p:sp>
        <p:sp>
          <p:nvSpPr>
            <p:cNvPr id="50" name="Rounded Rectangular Callout 49"/>
            <p:cNvSpPr/>
            <p:nvPr/>
          </p:nvSpPr>
          <p:spPr>
            <a:xfrm>
              <a:off x="5924034" y="5186591"/>
              <a:ext cx="3047757" cy="833546"/>
            </a:xfrm>
            <a:prstGeom prst="wedgeRoundRectCallout">
              <a:avLst>
                <a:gd name="adj1" fmla="val 3854"/>
                <a:gd name="adj2" fmla="val -92803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  <a:endParaRPr lang="hu-HU" dirty="0" smtClean="0"/>
            </a:p>
          </p:txBody>
        </p:sp>
        <p:sp>
          <p:nvSpPr>
            <p:cNvPr id="51" name="Rounded Rectangular Callout 50"/>
            <p:cNvSpPr/>
            <p:nvPr/>
          </p:nvSpPr>
          <p:spPr>
            <a:xfrm>
              <a:off x="5924034" y="5177619"/>
              <a:ext cx="3047757" cy="833546"/>
            </a:xfrm>
            <a:prstGeom prst="wedgeRoundRectCallout">
              <a:avLst>
                <a:gd name="adj1" fmla="val 36119"/>
                <a:gd name="adj2" fmla="val -160246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Strukúra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Explicit és implicit függőségek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hu-HU" dirty="0" smtClean="0"/>
                <a:t>Forráskódból és binárisból is előállítható </a:t>
              </a:r>
              <a:endParaRPr lang="hu-HU" dirty="0" smtClean="0"/>
            </a:p>
          </p:txBody>
        </p:sp>
      </p:grpSp>
      <p:cxnSp>
        <p:nvCxnSpPr>
          <p:cNvPr id="55" name="Straight Connector 54"/>
          <p:cNvCxnSpPr>
            <a:stCxn id="24" idx="2"/>
            <a:endCxn id="23" idx="0"/>
          </p:cNvCxnSpPr>
          <p:nvPr/>
        </p:nvCxnSpPr>
        <p:spPr>
          <a:xfrm>
            <a:off x="5089267" y="2255783"/>
            <a:ext cx="0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3" idx="2"/>
            <a:endCxn id="25" idx="0"/>
          </p:cNvCxnSpPr>
          <p:nvPr/>
        </p:nvCxnSpPr>
        <p:spPr>
          <a:xfrm flipH="1">
            <a:off x="5069622" y="3140239"/>
            <a:ext cx="19645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Rectangular Callout 52"/>
          <p:cNvSpPr/>
          <p:nvPr/>
        </p:nvSpPr>
        <p:spPr>
          <a:xfrm>
            <a:off x="10439400" y="1653738"/>
            <a:ext cx="5562600" cy="3048000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hu-HU" sz="2400" dirty="0" smtClean="0"/>
              <a:t>Komponensek között változatos függőségi viszonyok</a:t>
            </a:r>
            <a:r>
              <a:rPr lang="hu-HU" sz="2000" i="1" dirty="0"/>
              <a:t> </a:t>
            </a:r>
            <a:r>
              <a:rPr lang="hu-HU" sz="2000" i="1" dirty="0" smtClean="0">
                <a:sym typeface="Wingdings" pitchFamily="2" charset="2"/>
              </a:rPr>
              <a:t> Összefüggő komponensek </a:t>
            </a:r>
            <a:endParaRPr lang="hu-HU" sz="2400" dirty="0" smtClean="0"/>
          </a:p>
        </p:txBody>
      </p:sp>
      <p:cxnSp>
        <p:nvCxnSpPr>
          <p:cNvPr id="59" name="Straight Connector 58"/>
          <p:cNvCxnSpPr>
            <a:endCxn id="26" idx="0"/>
          </p:cNvCxnSpPr>
          <p:nvPr/>
        </p:nvCxnSpPr>
        <p:spPr>
          <a:xfrm flipH="1">
            <a:off x="7654667" y="2255783"/>
            <a:ext cx="6352" cy="3510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2"/>
            <a:endCxn id="28" idx="0"/>
          </p:cNvCxnSpPr>
          <p:nvPr/>
        </p:nvCxnSpPr>
        <p:spPr>
          <a:xfrm>
            <a:off x="7654667" y="3140239"/>
            <a:ext cx="0" cy="411837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1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8" grpId="0" animBg="1"/>
      <p:bldP spid="44" grpId="0"/>
      <p:bldP spid="45" grpId="0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Szervezeti kérdések, követelmény-menedzsment eszközök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CERN szervezeti sajátosságok</a:t>
            </a:r>
          </a:p>
          <a:p>
            <a:pPr lvl="1"/>
            <a:r>
              <a:rPr lang="hu-HU" dirty="0" smtClean="0"/>
              <a:t>Cél: üzembiztos működés (konzervatív technológiai fejlődés)</a:t>
            </a:r>
          </a:p>
          <a:p>
            <a:pPr lvl="1"/>
            <a:r>
              <a:rPr lang="hu-HU" dirty="0" smtClean="0"/>
              <a:t>Nagy méretű, elosztott, dinamikusan változó szervezet</a:t>
            </a:r>
          </a:p>
          <a:p>
            <a:pPr lvl="2"/>
            <a:r>
              <a:rPr lang="hu-HU" dirty="0" smtClean="0"/>
              <a:t>Munkatársak gyakran változnak</a:t>
            </a:r>
          </a:p>
          <a:p>
            <a:pPr lvl="2"/>
            <a:r>
              <a:rPr lang="hu-HU" dirty="0" smtClean="0"/>
              <a:t>Csapatok a „függőségeik mentén” kommunikálnak</a:t>
            </a:r>
          </a:p>
          <a:p>
            <a:pPr lvl="2"/>
            <a:r>
              <a:rPr lang="hu-HU" dirty="0" smtClean="0"/>
              <a:t>Kis méretű magasszintű irányító csoport a globális célok meghatározásához</a:t>
            </a:r>
          </a:p>
          <a:p>
            <a:r>
              <a:rPr lang="hu-HU" dirty="0" smtClean="0"/>
              <a:t>A fentiekből következik</a:t>
            </a:r>
          </a:p>
          <a:p>
            <a:pPr lvl="1"/>
            <a:r>
              <a:rPr lang="hu-HU" dirty="0" smtClean="0"/>
              <a:t>Összetett követelménykezelő rendszerek használata túl nagy „overheaddel” járna</a:t>
            </a:r>
          </a:p>
          <a:p>
            <a:pPr lvl="1"/>
            <a:r>
              <a:rPr lang="hu-HU" dirty="0" smtClean="0"/>
              <a:t>CERN szoftverekre a „Unix szemlélet” jellemző:</a:t>
            </a:r>
            <a:br>
              <a:rPr lang="hu-HU" dirty="0" smtClean="0"/>
            </a:br>
            <a:r>
              <a:rPr lang="hu-HU" i="1" dirty="0" smtClean="0"/>
              <a:t>do one thing but do it well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Függőségmenedzsment a gyakorlatban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5410200" cy="431201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04800" y="1181100"/>
            <a:ext cx="2590800" cy="1447800"/>
          </a:xfrm>
          <a:prstGeom prst="wedgeRectCallout">
            <a:avLst>
              <a:gd name="adj1" fmla="val 60343"/>
              <a:gd name="adj2" fmla="val 1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Szoftver életciklus: </a:t>
            </a:r>
            <a:br>
              <a:rPr lang="hu-HU" dirty="0"/>
            </a:br>
            <a:r>
              <a:rPr lang="hu-HU" b="1" dirty="0"/>
              <a:t>gyakori</a:t>
            </a:r>
            <a:r>
              <a:rPr lang="hu-HU" dirty="0"/>
              <a:t> hibajavítások, új funkciók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6400800" y="4335779"/>
            <a:ext cx="2743200" cy="1698805"/>
          </a:xfrm>
          <a:prstGeom prst="wedgeRectCallout">
            <a:avLst>
              <a:gd name="adj1" fmla="val -77500"/>
              <a:gd name="adj2" fmla="val -1545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Elvárás: egy módosítás az érintett komponensre épülő szoftverekben ne okozzon hibát (</a:t>
            </a:r>
            <a:r>
              <a:rPr lang="hu-HU" b="1" dirty="0"/>
              <a:t>smooth upgrade</a:t>
            </a:r>
            <a:r>
              <a:rPr lang="hu-HU" dirty="0"/>
              <a:t>)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7543" y="4905004"/>
            <a:ext cx="2318657" cy="1242515"/>
            <a:chOff x="1567543" y="4905004"/>
            <a:chExt cx="2318657" cy="1242515"/>
          </a:xfrm>
        </p:grpSpPr>
        <p:sp>
          <p:nvSpPr>
            <p:cNvPr id="7" name="Rectangular Callout 6"/>
            <p:cNvSpPr/>
            <p:nvPr/>
          </p:nvSpPr>
          <p:spPr>
            <a:xfrm>
              <a:off x="1600200" y="4905004"/>
              <a:ext cx="2286000" cy="1242515"/>
            </a:xfrm>
            <a:prstGeom prst="wedgeRectCallout">
              <a:avLst>
                <a:gd name="adj1" fmla="val 107167"/>
                <a:gd name="adj2" fmla="val 158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  <p:sp>
          <p:nvSpPr>
            <p:cNvPr id="10" name="Rectangular Callout 9"/>
            <p:cNvSpPr/>
            <p:nvPr/>
          </p:nvSpPr>
          <p:spPr>
            <a:xfrm>
              <a:off x="1567543" y="4905004"/>
              <a:ext cx="2286000" cy="1242515"/>
            </a:xfrm>
            <a:prstGeom prst="wedgeRectCallout">
              <a:avLst>
                <a:gd name="adj1" fmla="val -2166"/>
                <a:gd name="adj2" fmla="val -895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r>
                <a:rPr lang="hu-HU" dirty="0" smtClean="0"/>
                <a:t>Cél: konzisztencia mindenkori</a:t>
              </a:r>
              <a:r>
                <a:rPr lang="hu-HU" b="1" dirty="0" smtClean="0"/>
                <a:t> </a:t>
              </a:r>
              <a:r>
                <a:rPr lang="hu-HU" dirty="0" smtClean="0"/>
                <a:t>biztosítása</a:t>
              </a:r>
              <a:endParaRPr lang="hu-HU" dirty="0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1790700" y="1905000"/>
            <a:ext cx="5562600" cy="3048000"/>
          </a:xfrm>
          <a:prstGeom prst="wedgeRectCallout">
            <a:avLst>
              <a:gd name="adj1" fmla="val 7660"/>
              <a:gd name="adj2" fmla="val 495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/>
              <a:t>Szükséges</a:t>
            </a:r>
            <a:r>
              <a:rPr lang="hu-HU" sz="2000" dirty="0"/>
              <a:t>: </a:t>
            </a:r>
            <a:endParaRPr lang="hu-HU" sz="2000" dirty="0" smtClean="0"/>
          </a:p>
          <a:p>
            <a:r>
              <a:rPr lang="hu-HU" sz="2000" dirty="0" smtClean="0"/>
              <a:t>(</a:t>
            </a:r>
            <a:r>
              <a:rPr lang="hu-HU" sz="2000" dirty="0"/>
              <a:t>statikus) függőségi viszonyok ismerete a </a:t>
            </a:r>
            <a:r>
              <a:rPr lang="hu-HU" sz="2000" b="1" dirty="0"/>
              <a:t>teljes</a:t>
            </a:r>
            <a:r>
              <a:rPr lang="hu-HU" sz="2000" dirty="0"/>
              <a:t> szoftverinfrastruktúrán (komponensek, verziók)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/>
              <a:t>Kiszámítható a változtatások potenciális hatása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hu-HU" sz="2000" dirty="0">
                <a:sym typeface="Wingdings"/>
              </a:rPr>
              <a:t> </a:t>
            </a:r>
            <a:r>
              <a:rPr lang="hu-HU" sz="2000" i="1" dirty="0"/>
              <a:t>Mit változtathatunk meg és hogyan</a:t>
            </a:r>
          </a:p>
        </p:txBody>
      </p:sp>
    </p:spTree>
    <p:extLst>
      <p:ext uri="{BB962C8B-B14F-4D97-AF65-F5344CB8AC3E}">
        <p14:creationId xmlns:p14="http://schemas.microsoft.com/office/powerpoint/2010/main" val="267030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hu-HU" dirty="0" smtClean="0"/>
              <a:t>Inkrementális, hibrid Függőségi analízis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Architektúra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mtClean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28" name="Flowchart: Magnetic Disk 27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Egyenes összekötő nyíllal 41"/>
          <p:cNvCxnSpPr>
            <a:stCxn id="58" idx="3"/>
            <a:endCxn id="29" idx="1"/>
          </p:cNvCxnSpPr>
          <p:nvPr/>
        </p:nvCxnSpPr>
        <p:spPr>
          <a:xfrm flipV="1">
            <a:off x="1660768" y="2538317"/>
            <a:ext cx="1920632" cy="13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Egyenes összekötő nyíllal 43"/>
          <p:cNvCxnSpPr>
            <a:stCxn id="25" idx="0"/>
          </p:cNvCxnSpPr>
          <p:nvPr/>
        </p:nvCxnSpPr>
        <p:spPr>
          <a:xfrm flipV="1">
            <a:off x="4544291" y="2836107"/>
            <a:ext cx="0" cy="206840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3"/>
          <p:cNvCxnSpPr>
            <a:stCxn id="28" idx="4"/>
            <a:endCxn id="25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3"/>
          <p:cNvCxnSpPr>
            <a:stCxn id="25" idx="3"/>
            <a:endCxn id="26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4114800" y="5813195"/>
            <a:ext cx="2585205" cy="565607"/>
          </a:xfrm>
          <a:prstGeom prst="wedgeRoundRectCallout">
            <a:avLst>
              <a:gd name="adj1" fmla="val 59221"/>
              <a:gd name="adj2" fmla="val -9064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Jar állományok struktúrája + függőségei</a:t>
            </a:r>
          </a:p>
        </p:txBody>
      </p:sp>
      <p:sp>
        <p:nvSpPr>
          <p:cNvPr id="48" name="Rounded Rectangular Callout 47"/>
          <p:cNvSpPr/>
          <p:nvPr/>
        </p:nvSpPr>
        <p:spPr>
          <a:xfrm>
            <a:off x="1704179" y="1258633"/>
            <a:ext cx="1896504" cy="798766"/>
          </a:xfrm>
          <a:prstGeom prst="wedgeRoundRectCallout">
            <a:avLst>
              <a:gd name="adj1" fmla="val -3941"/>
              <a:gd name="adj2" fmla="val 1182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Lekérdezés a forráskód szerkesztőből</a:t>
            </a:r>
          </a:p>
        </p:txBody>
      </p:sp>
      <p:sp>
        <p:nvSpPr>
          <p:cNvPr id="51" name="Rounded Rectangular Callout 50"/>
          <p:cNvSpPr/>
          <p:nvPr/>
        </p:nvSpPr>
        <p:spPr>
          <a:xfrm>
            <a:off x="4785489" y="2879000"/>
            <a:ext cx="3139311" cy="938695"/>
          </a:xfrm>
          <a:prstGeom prst="wedgeRoundRectCallout">
            <a:avLst>
              <a:gd name="adj1" fmla="val -21221"/>
              <a:gd name="adj2" fmla="val -7223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Lekérdezés kezdeményezése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Eredmények megjelenítése</a:t>
            </a:r>
          </a:p>
        </p:txBody>
      </p:sp>
      <p:sp>
        <p:nvSpPr>
          <p:cNvPr id="46" name="Rounded Rectangular Callout 45"/>
          <p:cNvSpPr/>
          <p:nvPr/>
        </p:nvSpPr>
        <p:spPr>
          <a:xfrm>
            <a:off x="4840307" y="3870306"/>
            <a:ext cx="3204626" cy="1539893"/>
          </a:xfrm>
          <a:prstGeom prst="wedgeRoundRectCallout">
            <a:avLst>
              <a:gd name="adj1" fmla="val -44149"/>
              <a:gd name="adj2" fmla="val 80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Bytekód analízis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Infrastruktúra méretétől függetlenül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hu-HU" b="1" dirty="0" smtClean="0"/>
              <a:t>Adatbázis lekérdezések alapján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1197528" y="3817694"/>
            <a:ext cx="2835033" cy="793908"/>
          </a:xfrm>
          <a:prstGeom prst="wedgeRoundRectCallout">
            <a:avLst>
              <a:gd name="adj1" fmla="val -45510"/>
              <a:gd name="adj2" fmla="val 1068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Összes vizsgálandó jar egy központi tárolóban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926" y="1181762"/>
            <a:ext cx="8972730" cy="5600038"/>
            <a:chOff x="57926" y="1514943"/>
            <a:chExt cx="8972730" cy="5383162"/>
          </a:xfrm>
        </p:grpSpPr>
        <p:sp>
          <p:nvSpPr>
            <p:cNvPr id="6" name="Rectangle 5"/>
            <p:cNvSpPr/>
            <p:nvPr/>
          </p:nvSpPr>
          <p:spPr>
            <a:xfrm>
              <a:off x="57926" y="4592781"/>
              <a:ext cx="8971774" cy="23053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analízis (build </a:t>
              </a:r>
              <a:r>
                <a:rPr lang="hu-HU" sz="2800" dirty="0"/>
                <a:t>rendszer): </a:t>
              </a:r>
            </a:p>
            <a:p>
              <a:pPr lvl="2"/>
              <a:r>
                <a:rPr lang="hu-HU" sz="2800" dirty="0"/>
                <a:t>Gyors függőségi </a:t>
              </a:r>
              <a:r>
                <a:rPr lang="hu-HU" sz="2800" dirty="0" smtClean="0"/>
                <a:t>modellépítés </a:t>
              </a:r>
              <a:r>
                <a:rPr lang="hu-HU" sz="2800" dirty="0"/>
                <a:t>a Java </a:t>
              </a:r>
              <a:r>
                <a:rPr lang="hu-HU" sz="2800" dirty="0" smtClean="0"/>
                <a:t>binárisokból</a:t>
              </a:r>
              <a:endParaRPr lang="hu-HU" sz="2800" dirty="0"/>
            </a:p>
            <a:p>
              <a:pPr lvl="2"/>
              <a:r>
                <a:rPr lang="hu-HU" sz="2800" dirty="0"/>
                <a:t>Függőségi </a:t>
              </a:r>
              <a:r>
                <a:rPr lang="hu-HU" sz="2800" dirty="0" smtClean="0"/>
                <a:t> modell karbantartása új verziók esetén</a:t>
              </a:r>
              <a:endParaRPr lang="hu-HU" sz="28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7926" y="1514943"/>
              <a:ext cx="8972730" cy="30778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hu-HU" sz="2800" dirty="0" smtClean="0"/>
                <a:t>Függőségi információk megjelenítése</a:t>
              </a:r>
              <a:br>
                <a:rPr lang="hu-HU" sz="2800" dirty="0" smtClean="0"/>
              </a:br>
              <a:r>
                <a:rPr lang="hu-HU" sz="2800" dirty="0" smtClean="0"/>
                <a:t>(fejlesztői </a:t>
              </a:r>
              <a:r>
                <a:rPr lang="hu-HU" sz="2800" dirty="0"/>
                <a:t>munkaállomások): </a:t>
              </a:r>
            </a:p>
            <a:p>
              <a:pPr lvl="2"/>
              <a:r>
                <a:rPr lang="hu-HU" sz="2800" dirty="0"/>
                <a:t>Gyors lekérdezés </a:t>
              </a:r>
              <a:r>
                <a:rPr lang="hu-HU" sz="2800" dirty="0" smtClean="0"/>
                <a:t>a függőségi modellen</a:t>
              </a:r>
              <a:endParaRPr lang="hu-HU" sz="2800" dirty="0"/>
            </a:p>
            <a:p>
              <a:pPr lvl="2"/>
              <a:r>
                <a:rPr lang="hu-HU" sz="2800" dirty="0"/>
                <a:t>Eclipse keretrendszerbe </a:t>
              </a:r>
              <a:r>
                <a:rPr lang="hu-HU" sz="2800" dirty="0" smtClean="0"/>
                <a:t>integrálva</a:t>
              </a:r>
              <a:endParaRPr lang="hu-H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45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51" grpId="0" animBg="1"/>
      <p:bldP spid="51" grpId="1" animBg="1"/>
      <p:bldP spid="46" grpId="0" animBg="1"/>
      <p:bldP spid="46" grpId="1" animBg="1"/>
      <p:bldP spid="45" grpId="0" animBg="1"/>
      <p:bldP spid="4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Hibrid függőségi analízis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Lokális forráskód-projektek felhasználása</a:t>
            </a:r>
          </a:p>
          <a:p>
            <a:pPr lvl="1"/>
            <a:r>
              <a:rPr lang="hu-HU" i="1" dirty="0" smtClean="0"/>
              <a:t>Mi </a:t>
            </a:r>
            <a:r>
              <a:rPr lang="hu-HU" i="1" dirty="0"/>
              <a:t>változott meg a </a:t>
            </a:r>
            <a:r>
              <a:rPr lang="hu-HU" i="1" dirty="0" smtClean="0"/>
              <a:t>fejlesztő lokális projektjeiben?</a:t>
            </a:r>
            <a:endParaRPr lang="hu-HU" i="1" dirty="0"/>
          </a:p>
          <a:p>
            <a:pPr lvl="1"/>
            <a:r>
              <a:rPr lang="hu-HU" i="1" dirty="0"/>
              <a:t>Milyen hatással van </a:t>
            </a:r>
            <a:r>
              <a:rPr lang="hu-HU" i="1" dirty="0" smtClean="0"/>
              <a:t>a változás a </a:t>
            </a:r>
            <a:r>
              <a:rPr lang="hu-HU" i="1" dirty="0"/>
              <a:t>ráépülő projektekre</a:t>
            </a:r>
            <a:r>
              <a:rPr lang="hu-HU" i="1" dirty="0" smtClean="0"/>
              <a:t>?</a:t>
            </a:r>
          </a:p>
          <a:p>
            <a:r>
              <a:rPr lang="hu-HU" dirty="0" smtClean="0"/>
              <a:t>Javasolt módszer</a:t>
            </a:r>
          </a:p>
          <a:p>
            <a:pPr lvl="1"/>
            <a:r>
              <a:rPr lang="hu-HU" dirty="0" smtClean="0"/>
              <a:t>Forráskód és függőségi </a:t>
            </a:r>
            <a:r>
              <a:rPr lang="hu-HU" dirty="0"/>
              <a:t>adatbázis </a:t>
            </a:r>
            <a:r>
              <a:rPr lang="hu-HU" dirty="0" smtClean="0"/>
              <a:t>összekapcsolása</a:t>
            </a:r>
            <a:br>
              <a:rPr lang="hu-HU" dirty="0" smtClean="0"/>
            </a:br>
            <a:r>
              <a:rPr lang="hu-HU" dirty="0" smtClean="0"/>
              <a:t>(</a:t>
            </a:r>
            <a:r>
              <a:rPr lang="hu-HU" b="1" dirty="0" smtClean="0"/>
              <a:t>hibrid</a:t>
            </a:r>
            <a:r>
              <a:rPr lang="hu-HU" dirty="0" smtClean="0"/>
              <a:t> </a:t>
            </a:r>
            <a:r>
              <a:rPr lang="hu-HU" b="1" dirty="0" smtClean="0"/>
              <a:t>analízis</a:t>
            </a:r>
            <a:r>
              <a:rPr lang="hu-HU" dirty="0" smtClean="0"/>
              <a:t>)</a:t>
            </a:r>
            <a:endParaRPr lang="hu-HU" dirty="0"/>
          </a:p>
          <a:p>
            <a:pPr lvl="1"/>
            <a:r>
              <a:rPr lang="hu-HU" b="1" dirty="0" smtClean="0"/>
              <a:t>Inkrementális lekérdezések</a:t>
            </a:r>
            <a:r>
              <a:rPr lang="hu-HU" dirty="0" smtClean="0"/>
              <a:t> az </a:t>
            </a:r>
            <a:r>
              <a:rPr lang="hu-HU" b="1" dirty="0" smtClean="0"/>
              <a:t>összes</a:t>
            </a:r>
            <a:r>
              <a:rPr lang="hu-HU" dirty="0" smtClean="0"/>
              <a:t> elem függőségeire</a:t>
            </a:r>
            <a:r>
              <a:rPr lang="hu-HU" dirty="0"/>
              <a:t> →</a:t>
            </a:r>
            <a:br>
              <a:rPr lang="hu-HU" dirty="0"/>
            </a:br>
            <a:r>
              <a:rPr lang="hu-HU" dirty="0"/>
              <a:t>Azonnali visszacsatolás a forráskód szerkesztése közben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>
            <a:off x="152400" y="4531068"/>
            <a:ext cx="8763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14249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Kliens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" y="4553347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Szerver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Kiterjesztett architektúra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72691" y="4904508"/>
            <a:ext cx="2743200" cy="13455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Szerver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6781800" y="4897582"/>
            <a:ext cx="1600200" cy="1352524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Függőségi adatbázis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1475509"/>
            <a:ext cx="5181600" cy="2819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Eclipse IDE</a:t>
            </a:r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  <a:p>
            <a:pPr algn="ctr"/>
            <a:endParaRPr lang="hu-HU" dirty="0" smtClean="0"/>
          </a:p>
          <a:p>
            <a:pPr algn="ctr"/>
            <a:endParaRPr lang="hu-H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85800" y="4897581"/>
            <a:ext cx="1371600" cy="134559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Bináris tároló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1400" y="2240527"/>
            <a:ext cx="4156364" cy="5955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Lekérdezések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2057400"/>
            <a:ext cx="4876800" cy="20574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5594" y="2057400"/>
            <a:ext cx="1632012" cy="1760294"/>
            <a:chOff x="-184672" y="1448843"/>
            <a:chExt cx="1219200" cy="1315034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603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905" y="1448843"/>
              <a:ext cx="432047" cy="9149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Szövegdoboz 15"/>
            <p:cNvSpPr txBox="1"/>
            <p:nvPr/>
          </p:nvSpPr>
          <p:spPr>
            <a:xfrm>
              <a:off x="-184672" y="2363767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 smtClean="0"/>
                <a:t>Fejlesztő</a:t>
              </a:r>
              <a:endParaRPr lang="en-US" sz="2000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811982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dk1"/>
                </a:solidFill>
              </a:rPr>
              <a:t>Forráskód modell szinkronizáció</a:t>
            </a:r>
          </a:p>
        </p:txBody>
      </p:sp>
      <p:cxnSp>
        <p:nvCxnSpPr>
          <p:cNvPr id="15" name="Egyenes összekötő nyíllal 41"/>
          <p:cNvCxnSpPr/>
          <p:nvPr/>
        </p:nvCxnSpPr>
        <p:spPr>
          <a:xfrm>
            <a:off x="1660768" y="2538317"/>
            <a:ext cx="15396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nyíllal 41"/>
          <p:cNvCxnSpPr/>
          <p:nvPr/>
        </p:nvCxnSpPr>
        <p:spPr>
          <a:xfrm flipH="1">
            <a:off x="1600200" y="2669755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gyenes összekötő nyíllal 43"/>
          <p:cNvCxnSpPr>
            <a:stCxn id="13" idx="0"/>
          </p:cNvCxnSpPr>
          <p:nvPr/>
        </p:nvCxnSpPr>
        <p:spPr>
          <a:xfrm flipV="1">
            <a:off x="4544291" y="2836107"/>
            <a:ext cx="0" cy="38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Egyenes összekötő nyíllal 43"/>
          <p:cNvCxnSpPr>
            <a:stCxn id="14" idx="0"/>
          </p:cNvCxnSpPr>
          <p:nvPr/>
        </p:nvCxnSpPr>
        <p:spPr>
          <a:xfrm flipV="1">
            <a:off x="6774873" y="2836108"/>
            <a:ext cx="0" cy="3807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Egyenes összekötő nyíllal 43"/>
          <p:cNvCxnSpPr/>
          <p:nvPr/>
        </p:nvCxnSpPr>
        <p:spPr>
          <a:xfrm flipV="1">
            <a:off x="4544291" y="4031673"/>
            <a:ext cx="0" cy="8659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Egyenes összekötő nyíllal 43"/>
          <p:cNvCxnSpPr>
            <a:stCxn id="7" idx="4"/>
            <a:endCxn id="4" idx="1"/>
          </p:cNvCxnSpPr>
          <p:nvPr/>
        </p:nvCxnSpPr>
        <p:spPr>
          <a:xfrm>
            <a:off x="2057400" y="5570380"/>
            <a:ext cx="1115291" cy="69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43"/>
          <p:cNvCxnSpPr>
            <a:stCxn id="4" idx="3"/>
            <a:endCxn id="5" idx="2"/>
          </p:cNvCxnSpPr>
          <p:nvPr/>
        </p:nvCxnSpPr>
        <p:spPr>
          <a:xfrm flipV="1">
            <a:off x="5915891" y="5573844"/>
            <a:ext cx="865909" cy="3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7005501" y="2912166"/>
            <a:ext cx="20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Kliens plugin</a:t>
            </a:r>
            <a:endParaRPr lang="en-US" dirty="0"/>
          </a:p>
        </p:txBody>
      </p:sp>
      <p:cxnSp>
        <p:nvCxnSpPr>
          <p:cNvPr id="23" name="Egyenes összekötő nyíllal 43"/>
          <p:cNvCxnSpPr/>
          <p:nvPr/>
        </p:nvCxnSpPr>
        <p:spPr>
          <a:xfrm flipV="1">
            <a:off x="4544291" y="2836109"/>
            <a:ext cx="0" cy="20683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81400" y="3216882"/>
            <a:ext cx="1925782" cy="8217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Függőségi modell szinkronizáció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81400" y="2240529"/>
            <a:ext cx="4156364" cy="5955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Modell-lekérdezések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895600" y="4800600"/>
            <a:ext cx="1814030" cy="838200"/>
          </a:xfrm>
          <a:prstGeom prst="wedgeRoundRectCallout">
            <a:avLst>
              <a:gd name="adj1" fmla="val 40948"/>
              <a:gd name="adj2" fmla="val -9194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Tömörített függőségi modell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5026672" y="3830274"/>
            <a:ext cx="3279128" cy="1940652"/>
          </a:xfrm>
          <a:prstGeom prst="wedgeRoundRectCallout">
            <a:avLst>
              <a:gd name="adj1" fmla="val -26434"/>
              <a:gd name="adj2" fmla="val -1074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hu-HU" b="1" dirty="0" smtClean="0"/>
              <a:t>Összes</a:t>
            </a:r>
            <a:r>
              <a:rPr lang="hu-HU" dirty="0" smtClean="0"/>
              <a:t> függőségi kapcsolat  lekérdezése inkrementális gráfmintaillesztéssel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</a:t>
            </a:r>
            <a:r>
              <a:rPr lang="hu-HU" dirty="0" smtClean="0"/>
              <a:t>ekérdezések </a:t>
            </a:r>
            <a:r>
              <a:rPr lang="hu-HU" b="1" dirty="0" smtClean="0"/>
              <a:t>folyamatos és hatékony</a:t>
            </a:r>
            <a:r>
              <a:rPr lang="hu-HU" dirty="0" smtClean="0"/>
              <a:t> frissítése a modell változásai alapján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1" y="3661597"/>
            <a:ext cx="2400300" cy="633312"/>
          </a:xfrm>
          <a:prstGeom prst="wedgeRoundRectCallout">
            <a:avLst>
              <a:gd name="adj1" fmla="val 57250"/>
              <a:gd name="adj2" fmla="val -2376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dirty="0" smtClean="0"/>
              <a:t>Forráskód szerkesztés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295519" y="3996019"/>
            <a:ext cx="3047757" cy="833546"/>
          </a:xfrm>
          <a:prstGeom prst="wedgeRoundRectCallout">
            <a:avLst>
              <a:gd name="adj1" fmla="val 28142"/>
              <a:gd name="adj2" fmla="val -209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Automatikus,  azonnali eredmény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Az </a:t>
            </a:r>
            <a:r>
              <a:rPr lang="hu-HU" b="1" dirty="0" smtClean="0"/>
              <a:t>összes</a:t>
            </a:r>
            <a:r>
              <a:rPr lang="hu-HU" dirty="0" smtClean="0"/>
              <a:t> elemre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090676" y="4114800"/>
            <a:ext cx="3519924" cy="1371600"/>
          </a:xfrm>
          <a:prstGeom prst="wedgeRoundRectCallout">
            <a:avLst>
              <a:gd name="adj1" fmla="val 1221"/>
              <a:gd name="adj2" fmla="val -674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hu-HU" dirty="0" smtClean="0"/>
              <a:t>Eclipse projekteket leíró, forráskódból származtatott modell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hu-HU" b="1" dirty="0" smtClean="0"/>
              <a:t>Folyamantos és Inkrementális</a:t>
            </a:r>
            <a:r>
              <a:rPr lang="hu-HU" dirty="0" smtClean="0"/>
              <a:t> szinkronizáció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4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3" grpId="0" animBg="1"/>
      <p:bldP spid="30" grpId="0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6841867" y="4338258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NewClass: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Inkrementális lekérdezések</a:t>
            </a:r>
            <a:br>
              <a:rPr lang="hu-HU" dirty="0" smtClean="0"/>
            </a:br>
            <a:r>
              <a:rPr lang="hu-HU" dirty="0" smtClean="0"/>
              <a:t>gráfminták alapján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EMF-IncQuery deklaratív modell-lekérdezések</a:t>
            </a:r>
          </a:p>
          <a:p>
            <a:r>
              <a:rPr lang="hu-HU" sz="2400" dirty="0" smtClean="0"/>
              <a:t>A függőségi- és forráskód modellek logikai összekapcsolásával</a:t>
            </a:r>
          </a:p>
          <a:p>
            <a:r>
              <a:rPr lang="hu-HU" sz="2400" dirty="0" smtClean="0"/>
              <a:t>Inkrementális kiértékelés = eredmény + eredmény változásai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03525"/>
            <a:ext cx="3842266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244193"/>
            <a:ext cx="384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Függőségi </a:t>
            </a:r>
            <a:r>
              <a:rPr lang="en-US" dirty="0" err="1" smtClean="0"/>
              <a:t>modell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2803525"/>
            <a:ext cx="3810000" cy="381000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08666" y="3080958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DJar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4284732"/>
            <a:ext cx="1644134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 </a:t>
            </a:r>
          </a:p>
          <a:p>
            <a:pPr algn="ctr"/>
            <a:r>
              <a:rPr lang="hu-HU" dirty="0" smtClean="0"/>
              <a:t>DClass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 DMethod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667000" y="5508625"/>
            <a:ext cx="11430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doWork: DMethod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2"/>
            <a:endCxn id="9" idx="0"/>
          </p:cNvCxnSpPr>
          <p:nvPr/>
        </p:nvCxnSpPr>
        <p:spPr>
          <a:xfrm flipH="1">
            <a:off x="1584067" y="3614358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2" idx="1"/>
            <a:endCxn id="11" idx="3"/>
          </p:cNvCxnSpPr>
          <p:nvPr/>
        </p:nvCxnSpPr>
        <p:spPr>
          <a:xfrm flipH="1">
            <a:off x="1905000" y="5775325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83533" y="3129791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hu-HU" dirty="0" smtClean="0"/>
              <a:t>:</a:t>
            </a:r>
          </a:p>
          <a:p>
            <a:pPr algn="ctr"/>
            <a:r>
              <a:rPr lang="hu-HU" dirty="0" smtClean="0"/>
              <a:t>SJar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936867" y="4333565"/>
            <a:ext cx="1644134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Service:</a:t>
            </a:r>
          </a:p>
          <a:p>
            <a:pPr algn="ctr"/>
            <a:r>
              <a:rPr lang="hu-HU" dirty="0" smtClean="0"/>
              <a:t>SClass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93667" y="5510857"/>
            <a:ext cx="1183333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Serve:</a:t>
            </a:r>
          </a:p>
          <a:p>
            <a:pPr algn="ctr"/>
            <a:r>
              <a:rPr lang="hu-HU" dirty="0" smtClean="0"/>
              <a:t>SMethod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2" idx="2"/>
            <a:endCxn id="23" idx="0"/>
          </p:cNvCxnSpPr>
          <p:nvPr/>
        </p:nvCxnSpPr>
        <p:spPr>
          <a:xfrm flipH="1">
            <a:off x="5758934" y="3663191"/>
            <a:ext cx="946666" cy="670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Straight Arrow Connector 27"/>
          <p:cNvCxnSpPr>
            <a:stCxn id="22" idx="2"/>
            <a:endCxn id="24" idx="0"/>
          </p:cNvCxnSpPr>
          <p:nvPr/>
        </p:nvCxnSpPr>
        <p:spPr>
          <a:xfrm>
            <a:off x="6705600" y="3663191"/>
            <a:ext cx="958334" cy="675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30" name="Straight Arrow Connector 29"/>
          <p:cNvCxnSpPr>
            <a:stCxn id="9" idx="2"/>
            <a:endCxn id="11" idx="0"/>
          </p:cNvCxnSpPr>
          <p:nvPr/>
        </p:nvCxnSpPr>
        <p:spPr>
          <a:xfrm flipH="1">
            <a:off x="1333500" y="4818132"/>
            <a:ext cx="250567" cy="6904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3" name="Straight Arrow Connector 32"/>
          <p:cNvCxnSpPr>
            <a:stCxn id="23" idx="2"/>
            <a:endCxn id="25" idx="0"/>
          </p:cNvCxnSpPr>
          <p:nvPr/>
        </p:nvCxnSpPr>
        <p:spPr>
          <a:xfrm>
            <a:off x="5758934" y="4866965"/>
            <a:ext cx="126400" cy="6438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TextBox 36"/>
          <p:cNvSpPr txBox="1"/>
          <p:nvPr/>
        </p:nvSpPr>
        <p:spPr>
          <a:xfrm>
            <a:off x="4800601" y="624419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Forráskód</a:t>
            </a:r>
            <a:r>
              <a:rPr lang="en-US" dirty="0" smtClean="0"/>
              <a:t> </a:t>
            </a:r>
            <a:r>
              <a:rPr lang="en-US" dirty="0" err="1" smtClean="0"/>
              <a:t>modell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524000" y="2879725"/>
            <a:ext cx="6139934" cy="935866"/>
            <a:chOff x="1524000" y="2797934"/>
            <a:chExt cx="6139934" cy="935866"/>
          </a:xfrm>
        </p:grpSpPr>
        <p:sp>
          <p:nvSpPr>
            <p:cNvPr id="38" name="Rectangle 37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157491" y="3414082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joinProject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482932" y="4090608"/>
            <a:ext cx="6139934" cy="1004029"/>
            <a:chOff x="1524000" y="2797934"/>
            <a:chExt cx="6139934" cy="1004029"/>
          </a:xfrm>
        </p:grpSpPr>
        <p:sp>
          <p:nvSpPr>
            <p:cNvPr id="52" name="Rectangle 51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08665" y="2999167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883533" y="3048000"/>
              <a:ext cx="1644134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155868" y="3494186"/>
              <a:ext cx="1286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hu-HU" sz="1400" dirty="0" smtClean="0">
                  <a:solidFill>
                    <a:srgbClr val="FF0000"/>
                  </a:solidFill>
                </a:rPr>
                <a:t>addedClass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01933" y="5291259"/>
            <a:ext cx="6139934" cy="1007940"/>
            <a:chOff x="1524000" y="2797934"/>
            <a:chExt cx="6139934" cy="1007940"/>
          </a:xfrm>
        </p:grpSpPr>
        <p:sp>
          <p:nvSpPr>
            <p:cNvPr id="57" name="Rectangle 56"/>
            <p:cNvSpPr/>
            <p:nvPr/>
          </p:nvSpPr>
          <p:spPr>
            <a:xfrm>
              <a:off x="1524000" y="2797934"/>
              <a:ext cx="6139934" cy="93586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489067" y="3015299"/>
              <a:ext cx="1143000" cy="5334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4275" y="3017532"/>
              <a:ext cx="1184792" cy="53116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11731" y="3498097"/>
              <a:ext cx="21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smtClean="0">
                  <a:solidFill>
                    <a:srgbClr val="FF0000"/>
                  </a:solidFill>
                </a:rPr>
                <a:t>incomingM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ethod</a:t>
              </a:r>
              <a:r>
                <a:rPr lang="hu-HU" sz="1400" dirty="0" smtClean="0">
                  <a:solidFill>
                    <a:srgbClr val="FF0000"/>
                  </a:solidFill>
                </a:rPr>
                <a:t>Call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5B09FA9-A177-4256-9C7F-5CF31ABA7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smtClean="0"/>
              <a:t>Integráció a fejlesztői keretrendszerbe</a:t>
            </a:r>
            <a:endParaRPr lang="en-US" dirty="0"/>
          </a:p>
        </p:txBody>
      </p:sp>
      <p:sp>
        <p:nvSpPr>
          <p:cNvPr id="4" name="Content Placeholder 7"/>
          <p:cNvSpPr txBox="1">
            <a:spLocks/>
          </p:cNvSpPr>
          <p:nvPr/>
        </p:nvSpPr>
        <p:spPr>
          <a:xfrm>
            <a:off x="457200" y="1600201"/>
            <a:ext cx="40386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itchFamily="34" charset="0"/>
              <a:buChar char="•"/>
            </a:pPr>
            <a:r>
              <a:rPr lang="hu-HU" dirty="0" smtClean="0"/>
              <a:t>Fejlesztési folyamat</a:t>
            </a:r>
          </a:p>
          <a:p>
            <a:pPr marL="742950" lvl="2" indent="-342900"/>
            <a:endParaRPr lang="hu-HU" dirty="0"/>
          </a:p>
        </p:txBody>
      </p:sp>
      <p:pic>
        <p:nvPicPr>
          <p:cNvPr id="5" name="Picture 2" descr="C:\opt\github\incquery-deps\incquery-deps-documentation\figures\incde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0"/>
          <a:stretch/>
        </p:blipFill>
        <p:spPr bwMode="auto">
          <a:xfrm>
            <a:off x="4648200" y="1552800"/>
            <a:ext cx="4031343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opt\github\incquery-deps\incquery-deps-documentation\figures\result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62" b="5448"/>
          <a:stretch/>
        </p:blipFill>
        <p:spPr bwMode="auto">
          <a:xfrm>
            <a:off x="4648200" y="3791857"/>
            <a:ext cx="4031343" cy="19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9FA9-A177-4256-9C7F-5CF31ABA7234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362200"/>
            <a:ext cx="4254500" cy="33909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600" y="2362200"/>
            <a:ext cx="3200400" cy="4267200"/>
            <a:chOff x="228600" y="2362200"/>
            <a:chExt cx="3200400" cy="4267200"/>
          </a:xfrm>
        </p:grpSpPr>
        <p:sp>
          <p:nvSpPr>
            <p:cNvPr id="8" name="Rectangle 7"/>
            <p:cNvSpPr/>
            <p:nvPr/>
          </p:nvSpPr>
          <p:spPr>
            <a:xfrm>
              <a:off x="1905000" y="2362200"/>
              <a:ext cx="1447800" cy="6858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5715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ounded Rectangular Callout 8"/>
            <p:cNvSpPr/>
            <p:nvPr/>
          </p:nvSpPr>
          <p:spPr>
            <a:xfrm>
              <a:off x="228600" y="4495800"/>
              <a:ext cx="3200400" cy="2133600"/>
            </a:xfrm>
            <a:prstGeom prst="wedgeRoundRectCallout">
              <a:avLst>
                <a:gd name="adj1" fmla="val 44938"/>
                <a:gd name="adj2" fmla="val -122241"/>
                <a:gd name="adj3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 smtClean="0"/>
                <a:t>Lekérdezések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futtatása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err="1" smtClean="0"/>
                <a:t>Kódmódosítás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közben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igény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szerint</a:t>
              </a:r>
              <a:endParaRPr lang="en-US" sz="2000" dirty="0" smtClean="0"/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/>
                <a:t>Release </a:t>
              </a:r>
              <a:r>
                <a:rPr lang="en-US" sz="2000" dirty="0" err="1" smtClean="0"/>
                <a:t>előtt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ellenőrzési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céllal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3505200"/>
            <a:ext cx="4724400" cy="3200400"/>
            <a:chOff x="4648200" y="3657600"/>
            <a:chExt cx="4724400" cy="3200400"/>
          </a:xfrm>
        </p:grpSpPr>
        <p:sp>
          <p:nvSpPr>
            <p:cNvPr id="14" name="Rectangle 13"/>
            <p:cNvSpPr/>
            <p:nvPr/>
          </p:nvSpPr>
          <p:spPr>
            <a:xfrm>
              <a:off x="4648200" y="3657600"/>
              <a:ext cx="47244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953000" y="3933447"/>
              <a:ext cx="4048581" cy="2617232"/>
              <a:chOff x="4638219" y="3478768"/>
              <a:chExt cx="4048581" cy="2617232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219" y="3848100"/>
                <a:ext cx="4029075" cy="2247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638219" y="3478768"/>
                <a:ext cx="4048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1" dirty="0" smtClean="0">
                    <a:solidFill>
                      <a:schemeClr val="bg1"/>
                    </a:solidFill>
                  </a:rPr>
                  <a:t>Kiterjesztési lehetőség: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60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2429</TotalTime>
  <Words>832</Words>
  <Application>Microsoft Office PowerPoint</Application>
  <PresentationFormat>On-screen Show (4:3)</PresentationFormat>
  <Paragraphs>263</Paragraphs>
  <Slides>20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Nagy szoftverinfrastruktúra feletti inkrementális függőségi analízis</vt:lpstr>
      <vt:lpstr>Java szoftverek és függőségeik modellezése</vt:lpstr>
      <vt:lpstr>Függőségmenedzsment a gyakorlatban</vt:lpstr>
      <vt:lpstr>Inkrementális, hibrid Függőségi analízis</vt:lpstr>
      <vt:lpstr>Architektúra</vt:lpstr>
      <vt:lpstr>Hibrid függőségi analízis</vt:lpstr>
      <vt:lpstr>Kiterjesztett architektúra</vt:lpstr>
      <vt:lpstr>Inkrementális lekérdezések gráfminták alapján</vt:lpstr>
      <vt:lpstr>PowerPoint Presentation</vt:lpstr>
      <vt:lpstr>A rendszer teljesítménye</vt:lpstr>
      <vt:lpstr>Hatékonyság mérése – miért?</vt:lpstr>
      <vt:lpstr>Függőségi analízis sebessége</vt:lpstr>
      <vt:lpstr>Modell-lekérdezések teljesítménye</vt:lpstr>
      <vt:lpstr>Eredmények összefoglalása</vt:lpstr>
      <vt:lpstr>Eredmények</vt:lpstr>
      <vt:lpstr>További célok</vt:lpstr>
      <vt:lpstr>Válaszok a bírálók kérdéseire</vt:lpstr>
      <vt:lpstr>C/C++ kiterjesztés</vt:lpstr>
      <vt:lpstr>Álpozitív függőségek</vt:lpstr>
      <vt:lpstr>Szervezeti kérdések, követelmény-menedzsment eszközök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Nagy szoftverinfrastruktúra feletti inkrementális modell-analízis</dc:title>
  <dc:creator>Donat Csikos</dc:creator>
  <cp:lastModifiedBy>Donat Csikos</cp:lastModifiedBy>
  <cp:revision>217</cp:revision>
  <dcterms:created xsi:type="dcterms:W3CDTF">2012-11-10T12:17:04Z</dcterms:created>
  <dcterms:modified xsi:type="dcterms:W3CDTF">2012-11-13T20:14:01Z</dcterms:modified>
</cp:coreProperties>
</file>