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60" r:id="rId15"/>
    <p:sldId id="275" r:id="rId16"/>
    <p:sldId id="276" r:id="rId17"/>
    <p:sldId id="274" r:id="rId18"/>
    <p:sldId id="263" r:id="rId19"/>
    <p:sldId id="261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87367" autoAdjust="0"/>
  </p:normalViewPr>
  <p:slideViewPr>
    <p:cSldViewPr>
      <p:cViewPr>
        <p:scale>
          <a:sx n="66" d="100"/>
          <a:sy n="66" d="100"/>
        </p:scale>
        <p:origin x="-804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/>
              <a:t>Discovery process time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089152"/>
        <c:axId val="70535424"/>
      </c:lineChart>
      <c:catAx>
        <c:axId val="111089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/>
                  <a:t>Number of processed projects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535424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70535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089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Modell-lekérdezések:</a:t>
            </a:r>
            <a:r>
              <a:rPr lang="hu-HU" baseline="0" dirty="0" smtClean="0"/>
              <a:t> inicialiálási 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572992"/>
        <c:axId val="70537152"/>
      </c:lineChart>
      <c:catAx>
        <c:axId val="111572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mérete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537152"/>
        <c:crosses val="autoZero"/>
        <c:auto val="1"/>
        <c:lblAlgn val="ctr"/>
        <c:lblOffset val="100"/>
        <c:noMultiLvlLbl val="0"/>
      </c:catAx>
      <c:valAx>
        <c:axId val="70537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/>
                  <a:t>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572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Teljes</a:t>
            </a:r>
            <a:r>
              <a:rPr lang="hu-HU" baseline="0" dirty="0" smtClean="0"/>
              <a:t> memóriafoglalás mérete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573504"/>
        <c:axId val="70538880"/>
      </c:lineChart>
      <c:catAx>
        <c:axId val="111573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mérete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538880"/>
        <c:crosses val="autoZero"/>
        <c:auto val="1"/>
        <c:lblAlgn val="ctr"/>
        <c:lblOffset val="100"/>
        <c:noMultiLvlLbl val="0"/>
      </c:catAx>
      <c:valAx>
        <c:axId val="70538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573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1017E-84EA-4F03-A036-2550872D93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5D3A6E-25D7-494F-B476-E9807FA65495}">
      <dgm:prSet phldrT="[Text]"/>
      <dgm:spPr/>
      <dgm:t>
        <a:bodyPr/>
        <a:lstStyle/>
        <a:p>
          <a:r>
            <a:rPr lang="hu-HU" dirty="0" smtClean="0"/>
            <a:t>Függőségi modellek betöltése</a:t>
          </a:r>
          <a:endParaRPr lang="en-US" dirty="0"/>
        </a:p>
      </dgm:t>
    </dgm:pt>
    <dgm:pt modelId="{6A73F333-4A7B-4E3C-9596-CF31DED33CFF}" type="parTrans" cxnId="{0FACD42B-5AC5-427A-A2EF-077C305F1EEE}">
      <dgm:prSet/>
      <dgm:spPr/>
      <dgm:t>
        <a:bodyPr/>
        <a:lstStyle/>
        <a:p>
          <a:endParaRPr lang="en-US"/>
        </a:p>
      </dgm:t>
    </dgm:pt>
    <dgm:pt modelId="{7F31A041-DA41-4EBC-8B54-C84D09E94221}" type="sibTrans" cxnId="{0FACD42B-5AC5-427A-A2EF-077C305F1EEE}">
      <dgm:prSet/>
      <dgm:spPr/>
      <dgm:t>
        <a:bodyPr/>
        <a:lstStyle/>
        <a:p>
          <a:endParaRPr lang="en-US"/>
        </a:p>
      </dgm:t>
    </dgm:pt>
    <dgm:pt modelId="{13AD1CC7-2B1C-48D9-8ACA-5B9C4027D2D1}">
      <dgm:prSet phldrT="[Text]"/>
      <dgm:spPr/>
      <dgm:t>
        <a:bodyPr/>
        <a:lstStyle/>
        <a:p>
          <a:r>
            <a:rPr lang="hu-HU" dirty="0" smtClean="0"/>
            <a:t>Lekérdezések inicializálása</a:t>
          </a:r>
          <a:endParaRPr lang="en-US" dirty="0"/>
        </a:p>
      </dgm:t>
    </dgm:pt>
    <dgm:pt modelId="{534F02D3-E6EA-4F48-9D80-A2680ED01DDF}" type="parTrans" cxnId="{4F445A80-1ADB-4485-A077-9B3815730C39}">
      <dgm:prSet/>
      <dgm:spPr/>
      <dgm:t>
        <a:bodyPr/>
        <a:lstStyle/>
        <a:p>
          <a:endParaRPr lang="en-US"/>
        </a:p>
      </dgm:t>
    </dgm:pt>
    <dgm:pt modelId="{68817C9A-2AB0-45C9-BE06-3533C01D8823}" type="sibTrans" cxnId="{4F445A80-1ADB-4485-A077-9B3815730C39}">
      <dgm:prSet/>
      <dgm:spPr/>
      <dgm:t>
        <a:bodyPr/>
        <a:lstStyle/>
        <a:p>
          <a:endParaRPr lang="en-US"/>
        </a:p>
      </dgm:t>
    </dgm:pt>
    <dgm:pt modelId="{A8A62D29-AD33-40A7-B2CD-5C5EC138BC1F}">
      <dgm:prSet phldrT="[Text]"/>
      <dgm:spPr/>
      <dgm:t>
        <a:bodyPr/>
        <a:lstStyle/>
        <a:p>
          <a:r>
            <a:rPr lang="hu-HU" dirty="0" smtClean="0"/>
            <a:t>Eredmények megjelenítése és frissítése</a:t>
          </a:r>
          <a:endParaRPr lang="en-US" dirty="0"/>
        </a:p>
      </dgm:t>
    </dgm:pt>
    <dgm:pt modelId="{9AB55480-493F-484C-B207-B105EE6AA527}" type="parTrans" cxnId="{00ADFBBD-047B-4C41-BD41-A414BA2F699C}">
      <dgm:prSet/>
      <dgm:spPr/>
      <dgm:t>
        <a:bodyPr/>
        <a:lstStyle/>
        <a:p>
          <a:endParaRPr lang="en-US"/>
        </a:p>
      </dgm:t>
    </dgm:pt>
    <dgm:pt modelId="{E6595CC3-390F-4505-90D4-E4E22B4FCE2A}" type="sibTrans" cxnId="{00ADFBBD-047B-4C41-BD41-A414BA2F699C}">
      <dgm:prSet/>
      <dgm:spPr/>
      <dgm:t>
        <a:bodyPr/>
        <a:lstStyle/>
        <a:p>
          <a:endParaRPr lang="en-US"/>
        </a:p>
      </dgm:t>
    </dgm:pt>
    <dgm:pt modelId="{6D48E1D0-970E-49FA-AC34-183D042BE637}" type="pres">
      <dgm:prSet presAssocID="{21C1017E-84EA-4F03-A036-2550872D936E}" presName="Name0" presStyleCnt="0">
        <dgm:presLayoutVars>
          <dgm:dir/>
          <dgm:resizeHandles val="exact"/>
        </dgm:presLayoutVars>
      </dgm:prSet>
      <dgm:spPr/>
    </dgm:pt>
    <dgm:pt modelId="{AD65DD44-37E1-4A16-918D-7CD67AB11C75}" type="pres">
      <dgm:prSet presAssocID="{695D3A6E-25D7-494F-B476-E9807FA6549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57266-657F-4BB8-886A-CEA234E4E6AE}" type="pres">
      <dgm:prSet presAssocID="{7F31A041-DA41-4EBC-8B54-C84D09E9422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3B2A7A6-EBBB-4451-BF1F-9A58DD99BAE1}" type="pres">
      <dgm:prSet presAssocID="{7F31A041-DA41-4EBC-8B54-C84D09E9422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8C2270-066C-4AFA-B3D9-E09640969BB6}" type="pres">
      <dgm:prSet presAssocID="{13AD1CC7-2B1C-48D9-8ACA-5B9C4027D2D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6E66F-0880-4A92-8EBE-AA1178801392}" type="pres">
      <dgm:prSet presAssocID="{68817C9A-2AB0-45C9-BE06-3533C01D882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85F495-EE29-4DD1-AF8B-86DF3FFA3405}" type="pres">
      <dgm:prSet presAssocID="{68817C9A-2AB0-45C9-BE06-3533C01D882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7EAE256-A56C-40A1-8CC0-08EE596BFDDB}" type="pres">
      <dgm:prSet presAssocID="{A8A62D29-AD33-40A7-B2CD-5C5EC138BC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45A80-1ADB-4485-A077-9B3815730C39}" srcId="{21C1017E-84EA-4F03-A036-2550872D936E}" destId="{13AD1CC7-2B1C-48D9-8ACA-5B9C4027D2D1}" srcOrd="1" destOrd="0" parTransId="{534F02D3-E6EA-4F48-9D80-A2680ED01DDF}" sibTransId="{68817C9A-2AB0-45C9-BE06-3533C01D8823}"/>
    <dgm:cxn modelId="{81A2EC95-76F2-4DC4-9BCF-CB4D055EE33B}" type="presOf" srcId="{A8A62D29-AD33-40A7-B2CD-5C5EC138BC1F}" destId="{57EAE256-A56C-40A1-8CC0-08EE596BFDDB}" srcOrd="0" destOrd="0" presId="urn:microsoft.com/office/officeart/2005/8/layout/process1"/>
    <dgm:cxn modelId="{00ADFBBD-047B-4C41-BD41-A414BA2F699C}" srcId="{21C1017E-84EA-4F03-A036-2550872D936E}" destId="{A8A62D29-AD33-40A7-B2CD-5C5EC138BC1F}" srcOrd="2" destOrd="0" parTransId="{9AB55480-493F-484C-B207-B105EE6AA527}" sibTransId="{E6595CC3-390F-4505-90D4-E4E22B4FCE2A}"/>
    <dgm:cxn modelId="{6A00DCD2-8FE7-45DB-A1E1-591B23C46BAE}" type="presOf" srcId="{21C1017E-84EA-4F03-A036-2550872D936E}" destId="{6D48E1D0-970E-49FA-AC34-183D042BE637}" srcOrd="0" destOrd="0" presId="urn:microsoft.com/office/officeart/2005/8/layout/process1"/>
    <dgm:cxn modelId="{A85267FC-DF97-4E86-8AAF-649AD34D94A6}" type="presOf" srcId="{13AD1CC7-2B1C-48D9-8ACA-5B9C4027D2D1}" destId="{E18C2270-066C-4AFA-B3D9-E09640969BB6}" srcOrd="0" destOrd="0" presId="urn:microsoft.com/office/officeart/2005/8/layout/process1"/>
    <dgm:cxn modelId="{05F76B85-9190-4F29-859B-322FE3FA5D4F}" type="presOf" srcId="{68817C9A-2AB0-45C9-BE06-3533C01D8823}" destId="{5BA6E66F-0880-4A92-8EBE-AA1178801392}" srcOrd="0" destOrd="0" presId="urn:microsoft.com/office/officeart/2005/8/layout/process1"/>
    <dgm:cxn modelId="{0FACD42B-5AC5-427A-A2EF-077C305F1EEE}" srcId="{21C1017E-84EA-4F03-A036-2550872D936E}" destId="{695D3A6E-25D7-494F-B476-E9807FA65495}" srcOrd="0" destOrd="0" parTransId="{6A73F333-4A7B-4E3C-9596-CF31DED33CFF}" sibTransId="{7F31A041-DA41-4EBC-8B54-C84D09E94221}"/>
    <dgm:cxn modelId="{CB291179-B5FE-43AA-B327-26EF53EB0749}" type="presOf" srcId="{695D3A6E-25D7-494F-B476-E9807FA65495}" destId="{AD65DD44-37E1-4A16-918D-7CD67AB11C75}" srcOrd="0" destOrd="0" presId="urn:microsoft.com/office/officeart/2005/8/layout/process1"/>
    <dgm:cxn modelId="{7A6736E8-9571-468A-9326-15E250C9D3C3}" type="presOf" srcId="{68817C9A-2AB0-45C9-BE06-3533C01D8823}" destId="{FD85F495-EE29-4DD1-AF8B-86DF3FFA3405}" srcOrd="1" destOrd="0" presId="urn:microsoft.com/office/officeart/2005/8/layout/process1"/>
    <dgm:cxn modelId="{9ECB6F94-9FEC-4B08-B0A8-3E5277148E57}" type="presOf" srcId="{7F31A041-DA41-4EBC-8B54-C84D09E94221}" destId="{18857266-657F-4BB8-886A-CEA234E4E6AE}" srcOrd="0" destOrd="0" presId="urn:microsoft.com/office/officeart/2005/8/layout/process1"/>
    <dgm:cxn modelId="{7387E08E-39CB-4D41-9203-98BE30DB032D}" type="presOf" srcId="{7F31A041-DA41-4EBC-8B54-C84D09E94221}" destId="{43B2A7A6-EBBB-4451-BF1F-9A58DD99BAE1}" srcOrd="1" destOrd="0" presId="urn:microsoft.com/office/officeart/2005/8/layout/process1"/>
    <dgm:cxn modelId="{CC292F0F-5233-4708-B15E-D2BCA020D6E2}" type="presParOf" srcId="{6D48E1D0-970E-49FA-AC34-183D042BE637}" destId="{AD65DD44-37E1-4A16-918D-7CD67AB11C75}" srcOrd="0" destOrd="0" presId="urn:microsoft.com/office/officeart/2005/8/layout/process1"/>
    <dgm:cxn modelId="{785DBF06-6B45-43F9-97E6-C67323142A65}" type="presParOf" srcId="{6D48E1D0-970E-49FA-AC34-183D042BE637}" destId="{18857266-657F-4BB8-886A-CEA234E4E6AE}" srcOrd="1" destOrd="0" presId="urn:microsoft.com/office/officeart/2005/8/layout/process1"/>
    <dgm:cxn modelId="{1C854275-0D18-4A81-8558-91BE8AFB7784}" type="presParOf" srcId="{18857266-657F-4BB8-886A-CEA234E4E6AE}" destId="{43B2A7A6-EBBB-4451-BF1F-9A58DD99BAE1}" srcOrd="0" destOrd="0" presId="urn:microsoft.com/office/officeart/2005/8/layout/process1"/>
    <dgm:cxn modelId="{9BA5F491-4A4C-4889-9D3B-51F7A60DC1BD}" type="presParOf" srcId="{6D48E1D0-970E-49FA-AC34-183D042BE637}" destId="{E18C2270-066C-4AFA-B3D9-E09640969BB6}" srcOrd="2" destOrd="0" presId="urn:microsoft.com/office/officeart/2005/8/layout/process1"/>
    <dgm:cxn modelId="{A78BC16A-56F8-44BC-B869-555A727A3E55}" type="presParOf" srcId="{6D48E1D0-970E-49FA-AC34-183D042BE637}" destId="{5BA6E66F-0880-4A92-8EBE-AA1178801392}" srcOrd="3" destOrd="0" presId="urn:microsoft.com/office/officeart/2005/8/layout/process1"/>
    <dgm:cxn modelId="{64735CFA-CC03-4D76-BE02-52917184A90E}" type="presParOf" srcId="{5BA6E66F-0880-4A92-8EBE-AA1178801392}" destId="{FD85F495-EE29-4DD1-AF8B-86DF3FFA3405}" srcOrd="0" destOrd="0" presId="urn:microsoft.com/office/officeart/2005/8/layout/process1"/>
    <dgm:cxn modelId="{C8D2F1AA-3664-4F65-900C-E66190F55034}" type="presParOf" srcId="{6D48E1D0-970E-49FA-AC34-183D042BE637}" destId="{57EAE256-A56C-40A1-8CC0-08EE596BFD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5DD44-37E1-4A16-918D-7CD67AB11C75}">
      <dsp:nvSpPr>
        <dsp:cNvPr id="0" name=""/>
        <dsp:cNvSpPr/>
      </dsp:nvSpPr>
      <dsp:spPr>
        <a:xfrm>
          <a:off x="6027" y="56430"/>
          <a:ext cx="1801564" cy="1080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Függőségi modellek betöltése</a:t>
          </a:r>
          <a:endParaRPr lang="en-US" sz="2000" kern="1200" dirty="0"/>
        </a:p>
      </dsp:txBody>
      <dsp:txXfrm>
        <a:off x="37687" y="88090"/>
        <a:ext cx="1738244" cy="1017618"/>
      </dsp:txXfrm>
    </dsp:sp>
    <dsp:sp modelId="{18857266-657F-4BB8-886A-CEA234E4E6AE}">
      <dsp:nvSpPr>
        <dsp:cNvPr id="0" name=""/>
        <dsp:cNvSpPr/>
      </dsp:nvSpPr>
      <dsp:spPr>
        <a:xfrm>
          <a:off x="1987748" y="373506"/>
          <a:ext cx="381931" cy="446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987748" y="462863"/>
        <a:ext cx="267352" cy="268073"/>
      </dsp:txXfrm>
    </dsp:sp>
    <dsp:sp modelId="{E18C2270-066C-4AFA-B3D9-E09640969BB6}">
      <dsp:nvSpPr>
        <dsp:cNvPr id="0" name=""/>
        <dsp:cNvSpPr/>
      </dsp:nvSpPr>
      <dsp:spPr>
        <a:xfrm>
          <a:off x="2528217" y="56430"/>
          <a:ext cx="1801564" cy="1080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Lekérdezések inicializálása</a:t>
          </a:r>
          <a:endParaRPr lang="en-US" sz="2000" kern="1200" dirty="0"/>
        </a:p>
      </dsp:txBody>
      <dsp:txXfrm>
        <a:off x="2559877" y="88090"/>
        <a:ext cx="1738244" cy="1017618"/>
      </dsp:txXfrm>
    </dsp:sp>
    <dsp:sp modelId="{5BA6E66F-0880-4A92-8EBE-AA1178801392}">
      <dsp:nvSpPr>
        <dsp:cNvPr id="0" name=""/>
        <dsp:cNvSpPr/>
      </dsp:nvSpPr>
      <dsp:spPr>
        <a:xfrm>
          <a:off x="4509938" y="373506"/>
          <a:ext cx="381931" cy="446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509938" y="462863"/>
        <a:ext cx="267352" cy="268073"/>
      </dsp:txXfrm>
    </dsp:sp>
    <dsp:sp modelId="{57EAE256-A56C-40A1-8CC0-08EE596BFDDB}">
      <dsp:nvSpPr>
        <dsp:cNvPr id="0" name=""/>
        <dsp:cNvSpPr/>
      </dsp:nvSpPr>
      <dsp:spPr>
        <a:xfrm>
          <a:off x="5050408" y="56430"/>
          <a:ext cx="1801564" cy="1080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Eredmények megjelenítése és frissítése</a:t>
          </a:r>
          <a:endParaRPr lang="en-US" sz="2000" kern="1200" dirty="0"/>
        </a:p>
      </dsp:txBody>
      <dsp:txXfrm>
        <a:off x="5082068" y="88090"/>
        <a:ext cx="1738244" cy="1017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B804-8BE7-478A-B57D-BAD9A49E443D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D7955-1178-45C7-88EB-DB10C946F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probléma</a:t>
            </a:r>
            <a:r>
              <a:rPr lang="hu-HU" baseline="0" dirty="0" smtClean="0"/>
              <a:t> bemutatása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1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EMF-IncQuery alapú modell-lekérdezés</a:t>
            </a:r>
          </a:p>
          <a:p>
            <a:pPr lvl="1"/>
            <a:r>
              <a:rPr lang="hu-HU" dirty="0" smtClean="0"/>
              <a:t>Egyszerűsített modellen</a:t>
            </a:r>
          </a:p>
          <a:p>
            <a:pPr lvl="1"/>
            <a:r>
              <a:rPr lang="hu-HU" dirty="0" smtClean="0"/>
              <a:t>Összes elemre egyszerre</a:t>
            </a:r>
          </a:p>
          <a:p>
            <a:pPr lvl="2"/>
            <a:r>
              <a:rPr lang="hu-HU" dirty="0" smtClean="0"/>
              <a:t>Változás-analízis: pl. Egy eltávolított függvény mekkora hatással van a többi szoftverre.</a:t>
            </a:r>
          </a:p>
          <a:p>
            <a:pPr lvl="1"/>
            <a:r>
              <a:rPr lang="hu-HU" dirty="0" smtClean="0"/>
              <a:t>Inkrementális frissítés</a:t>
            </a:r>
          </a:p>
          <a:p>
            <a:pPr lvl="2"/>
            <a:r>
              <a:rPr lang="hu-HU" dirty="0" smtClean="0"/>
              <a:t>Ha a workspace módosul, a lekérdezések automatikusan frissülnek.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De:</a:t>
            </a:r>
            <a:r>
              <a:rPr lang="hu-HU" baseline="0" dirty="0" smtClean="0"/>
              <a:t> nincs adatelhagyás!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De:</a:t>
            </a:r>
            <a:r>
              <a:rPr lang="hu-HU" baseline="0" dirty="0" smtClean="0"/>
              <a:t> nincs adatelhagyás!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cern-ben ez milyen</a:t>
            </a:r>
            <a:r>
              <a:rPr lang="hu-HU" baseline="0" dirty="0" smtClean="0"/>
              <a:t> kontekxtusban kerülnek elő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505200" y="5791200"/>
            <a:ext cx="2133600" cy="365125"/>
          </a:xfrm>
        </p:spPr>
        <p:txBody>
          <a:bodyPr/>
          <a:lstStyle>
            <a:lvl1pPr algn="ctr">
              <a:defRPr sz="2000"/>
            </a:lvl1pPr>
          </a:lstStyle>
          <a:p>
            <a:fld id="{D50AFFDE-A122-4FB4-B5C3-266E9B4D899D}" type="datetimeFigureOut">
              <a:rPr lang="en-US" smtClean="0"/>
              <a:pPr/>
              <a:t>11/11/2012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15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7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8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2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AFFDE-A122-4FB4-B5C3-266E9B4D899D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Csikós Donát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B9AF-6A36-4F00-A03C-02A20CA91362}" type="datetime1">
              <a:rPr lang="en-US" smtClean="0"/>
              <a:t>11/11/2012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555594" y="2057400"/>
            <a:ext cx="1632012" cy="1760296"/>
            <a:chOff x="-184672" y="1448842"/>
            <a:chExt cx="1219200" cy="1315035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>
            <a:stCxn id="114" idx="0"/>
            <a:endCxn id="124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801146" y="3751983"/>
            <a:ext cx="3828254" cy="1181100"/>
          </a:xfrm>
          <a:prstGeom prst="wedgeRoundRectCallout">
            <a:avLst>
              <a:gd name="adj1" fmla="val 32253"/>
              <a:gd name="adj2" fmla="val -1415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Modell-lekérdezések EMF-IncQuery segítségével</a:t>
            </a:r>
            <a:endParaRPr lang="hu-HU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Workspace állapota figyelembe vételével</a:t>
            </a:r>
          </a:p>
        </p:txBody>
      </p:sp>
    </p:spTree>
    <p:extLst>
      <p:ext uri="{BB962C8B-B14F-4D97-AF65-F5344CB8AC3E}">
        <p14:creationId xmlns:p14="http://schemas.microsoft.com/office/powerpoint/2010/main" val="240899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555594" y="2057400"/>
            <a:ext cx="1632012" cy="1760296"/>
            <a:chOff x="-184672" y="1448842"/>
            <a:chExt cx="1219200" cy="1315035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>
            <a:stCxn id="114" idx="0"/>
            <a:endCxn id="124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-19050" y="3817696"/>
            <a:ext cx="3219450" cy="1393679"/>
          </a:xfrm>
          <a:prstGeom prst="wedgeRoundRectCallout">
            <a:avLst>
              <a:gd name="adj1" fmla="val 15542"/>
              <a:gd name="adj2" fmla="val -10057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Explicit lekérdezések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Bejövő függőségek megjelenjtése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Inkrementáis lekérdezések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Minden mentéskor</a:t>
            </a:r>
          </a:p>
        </p:txBody>
      </p:sp>
    </p:spTree>
    <p:extLst>
      <p:ext uri="{BB962C8B-B14F-4D97-AF65-F5344CB8AC3E}">
        <p14:creationId xmlns:p14="http://schemas.microsoft.com/office/powerpoint/2010/main" val="4415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Függőségi analízis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Bemenet: bináris adatok</a:t>
            </a:r>
          </a:p>
          <a:p>
            <a:r>
              <a:rPr lang="hu-HU" dirty="0" smtClean="0"/>
              <a:t>Struktúra és függőségek felderítése:</a:t>
            </a:r>
          </a:p>
          <a:p>
            <a:pPr lvl="1"/>
            <a:r>
              <a:rPr lang="hu-HU" dirty="0" smtClean="0"/>
              <a:t>Struktúra: Osztályok neve, implementált interfészek neve, metódusok szignatúrája, stb.</a:t>
            </a:r>
          </a:p>
          <a:p>
            <a:pPr lvl="1"/>
            <a:r>
              <a:rPr lang="hu-HU" dirty="0" smtClean="0"/>
              <a:t>Függőségek: Statikus függőségek, pl. metódushívások, öröklés két osztály között.</a:t>
            </a:r>
            <a:endParaRPr lang="hu-HU" dirty="0"/>
          </a:p>
          <a:p>
            <a:r>
              <a:rPr lang="hu-HU" dirty="0" smtClean="0"/>
              <a:t>Adatok tárolása egy központi adatbázisban</a:t>
            </a:r>
          </a:p>
          <a:p>
            <a:pPr lvl="1"/>
            <a:r>
              <a:rPr lang="hu-HU" dirty="0" smtClean="0"/>
              <a:t>Relációs adatbázis vagy</a:t>
            </a:r>
          </a:p>
          <a:p>
            <a:pPr lvl="1"/>
            <a:r>
              <a:rPr lang="hu-HU" dirty="0" smtClean="0"/>
              <a:t>EMF példánymodell.</a:t>
            </a:r>
          </a:p>
        </p:txBody>
      </p:sp>
    </p:spTree>
    <p:extLst>
      <p:ext uri="{BB962C8B-B14F-4D97-AF65-F5344CB8AC3E}">
        <p14:creationId xmlns:p14="http://schemas.microsoft.com/office/powerpoint/2010/main" val="16252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Explicit lekérdezések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 a szerver adatain:</a:t>
            </a:r>
          </a:p>
          <a:p>
            <a:pPr marL="742950" lvl="2" indent="-342900"/>
            <a:r>
              <a:rPr lang="hu-HU" dirty="0" smtClean="0"/>
              <a:t>Felhasználó kiválaszt egy elemet a fejlesztőkörnyezet-ben és elindítja a lekérdezést.</a:t>
            </a:r>
          </a:p>
          <a:p>
            <a:pPr marL="742950" lvl="2" indent="-342900"/>
            <a:r>
              <a:rPr lang="hu-HU" dirty="0"/>
              <a:t>Eredmény: bejövő </a:t>
            </a:r>
            <a:r>
              <a:rPr lang="hu-HU" dirty="0" smtClean="0"/>
              <a:t>függőségek.</a:t>
            </a:r>
            <a:endParaRPr lang="hu-HU" dirty="0"/>
          </a:p>
          <a:p>
            <a:pPr marL="0" indent="-400050"/>
            <a:r>
              <a:rPr lang="hu-HU" sz="2400" dirty="0" smtClean="0"/>
              <a:t>Az eredmény:</a:t>
            </a:r>
          </a:p>
          <a:p>
            <a:pPr marL="742950" lvl="2" indent="-342900"/>
            <a:r>
              <a:rPr lang="hu-HU" dirty="0" smtClean="0"/>
              <a:t>Csak a szerver oldalon elérhető információk alapján.</a:t>
            </a:r>
          </a:p>
          <a:p>
            <a:pPr marL="742950" lvl="2" indent="-342900"/>
            <a:r>
              <a:rPr lang="hu-HU" dirty="0" smtClean="0"/>
              <a:t>Egy elem adatainak lekérdezése és megjelenítése</a:t>
            </a:r>
            <a:r>
              <a:rPr lang="hu-HU" dirty="0" smtClean="0"/>
              <a:t>.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4038600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Inkrementális lekérdezések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dirty="0" smtClean="0"/>
              <a:t>Megvalósítás: EMF-IncQuery segítségével:</a:t>
            </a:r>
          </a:p>
          <a:p>
            <a:pPr lvl="1"/>
            <a:r>
              <a:rPr lang="hu-HU" dirty="0" smtClean="0"/>
              <a:t>Deklaratív modell-lekérdezések</a:t>
            </a:r>
          </a:p>
          <a:p>
            <a:pPr lvl="1"/>
            <a:r>
              <a:rPr lang="hu-HU" dirty="0" smtClean="0"/>
              <a:t>EMF példánymodellek felett</a:t>
            </a:r>
          </a:p>
          <a:p>
            <a:r>
              <a:rPr lang="hu-HU" dirty="0" smtClean="0"/>
              <a:t>Lekérdezés folyamata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6507048"/>
              </p:ext>
            </p:extLst>
          </p:nvPr>
        </p:nvGraphicFramePr>
        <p:xfrm>
          <a:off x="914400" y="3810000"/>
          <a:ext cx="6858000" cy="119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78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Inkrementális lekérdezések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A betöltött függőségi modellek</a:t>
            </a:r>
          </a:p>
          <a:p>
            <a:pPr lvl="1"/>
            <a:r>
              <a:rPr lang="hu-HU" dirty="0" smtClean="0"/>
              <a:t>Szerver oldalon:</a:t>
            </a:r>
          </a:p>
          <a:p>
            <a:pPr lvl="2"/>
            <a:r>
              <a:rPr lang="hu-HU" dirty="0" smtClean="0"/>
              <a:t>Az analizált binárisokat leíró pédánymodell.</a:t>
            </a:r>
          </a:p>
          <a:p>
            <a:pPr lvl="2"/>
            <a:r>
              <a:rPr lang="hu-HU" dirty="0" smtClean="0"/>
              <a:t>Egyszerűsítés: eredeti modell elemeinek összevonásával.</a:t>
            </a:r>
          </a:p>
          <a:p>
            <a:pPr lvl="2"/>
            <a:r>
              <a:rPr lang="hu-HU" dirty="0" smtClean="0"/>
              <a:t>Struktúra és a jar-ok közötti függőségeket írja le.</a:t>
            </a:r>
          </a:p>
          <a:p>
            <a:pPr lvl="1"/>
            <a:r>
              <a:rPr lang="hu-HU" dirty="0" smtClean="0"/>
              <a:t>Kliens oldalon:</a:t>
            </a:r>
          </a:p>
          <a:p>
            <a:pPr lvl="2"/>
            <a:r>
              <a:rPr lang="hu-HU" dirty="0" smtClean="0"/>
              <a:t>A workspace-be betöltött Java projekteket leíró példánymodell.</a:t>
            </a:r>
          </a:p>
          <a:p>
            <a:pPr lvl="2"/>
            <a:r>
              <a:rPr lang="hu-HU" dirty="0" smtClean="0"/>
              <a:t>Struktúra és függőségek leírása.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hu-HU" dirty="0" smtClean="0"/>
              <a:t>él: a fejlesztőkörnyezet és a szerver oldali elemek összekapcsolása</a:t>
            </a:r>
          </a:p>
          <a:p>
            <a:pPr lvl="1"/>
            <a:r>
              <a:rPr lang="hu-HU" dirty="0" smtClean="0"/>
              <a:t>Mi változott meg a workspace-ben?</a:t>
            </a:r>
            <a:endParaRPr lang="hu-HU" dirty="0"/>
          </a:p>
          <a:p>
            <a:pPr lvl="1"/>
            <a:r>
              <a:rPr lang="hu-HU" dirty="0" smtClean="0"/>
              <a:t>Milyen hatással van a ráépülő projektekre?</a:t>
            </a:r>
          </a:p>
        </p:txBody>
      </p:sp>
    </p:spTree>
    <p:extLst>
      <p:ext uri="{BB962C8B-B14F-4D97-AF65-F5344CB8AC3E}">
        <p14:creationId xmlns:p14="http://schemas.microsoft.com/office/powerpoint/2010/main" val="19549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Inkrementális lekérdezések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Lekérdezések = gráfminták</a:t>
            </a:r>
          </a:p>
          <a:p>
            <a:pPr lvl="1"/>
            <a:r>
              <a:rPr lang="hu-HU" sz="2400" dirty="0" smtClean="0"/>
              <a:t>IncQuery deklaratív lekérdező nyelvén megfogalmazva.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Szerver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SampleProject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ClassA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822067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M1()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990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main()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584067" y="5638800"/>
            <a:ext cx="10829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SampleProject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ClassA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ClassB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936867" y="5420933"/>
            <a:ext cx="82206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M1()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173034" y="4681607"/>
            <a:ext cx="411033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 flipH="1">
            <a:off x="5347901" y="4730440"/>
            <a:ext cx="411033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Kliens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4600" y="3442900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joinProject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70666" y="3946974"/>
            <a:ext cx="6139934" cy="959747"/>
            <a:chOff x="1524000" y="2797934"/>
            <a:chExt cx="6139934" cy="959747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66299" y="3480682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226431" cy="935866"/>
            <a:chOff x="1524000" y="2797934"/>
            <a:chExt cx="6226431" cy="935866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2999167"/>
              <a:ext cx="9906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58934" y="3048000"/>
              <a:ext cx="822067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92632" y="3456801"/>
              <a:ext cx="525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smtClean="0">
                  <a:solidFill>
                    <a:srgbClr val="FF0000"/>
                  </a:solidFill>
                </a:rPr>
                <a:t>incomingMCall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5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Inkrementális lekérdezések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Megjelenítés:</a:t>
            </a:r>
          </a:p>
          <a:p>
            <a:pPr lvl="1"/>
            <a:r>
              <a:rPr lang="hu-HU" dirty="0" smtClean="0"/>
              <a:t>A lekérdezések eredménye Eclipse view-ban.</a:t>
            </a:r>
          </a:p>
          <a:p>
            <a:pPr lvl="1"/>
            <a:r>
              <a:rPr lang="hu-HU" dirty="0" smtClean="0"/>
              <a:t>Eredmény automatikus frissítése, ha változik a forráskód a workspace-ben.</a:t>
            </a:r>
          </a:p>
          <a:p>
            <a:pPr lvl="2"/>
            <a:r>
              <a:rPr lang="hu-HU" dirty="0" smtClean="0"/>
              <a:t>Inkrementális frissítés =&gt; 1milisec alatti válaszidő.</a:t>
            </a:r>
          </a:p>
          <a:p>
            <a:r>
              <a:rPr lang="hu-HU" dirty="0" smtClean="0"/>
              <a:t>Az eredmény:</a:t>
            </a:r>
          </a:p>
          <a:p>
            <a:pPr lvl="1"/>
            <a:r>
              <a:rPr lang="hu-HU" dirty="0" smtClean="0"/>
              <a:t>A projektek összes elemének összes függősége.</a:t>
            </a:r>
          </a:p>
          <a:p>
            <a:pPr lvl="2"/>
            <a:r>
              <a:rPr lang="hu-HU" dirty="0" smtClean="0"/>
              <a:t>Automatikusan </a:t>
            </a:r>
            <a:r>
              <a:rPr lang="hu-HU" dirty="0"/>
              <a:t>karbantartott információ.</a:t>
            </a:r>
          </a:p>
          <a:p>
            <a:pPr lvl="2"/>
            <a:r>
              <a:rPr lang="hu-HU" dirty="0" smtClean="0"/>
              <a:t>Változtatás  =&gt; inkrementális frissítés.</a:t>
            </a:r>
          </a:p>
          <a:p>
            <a:pPr lvl="1"/>
            <a:r>
              <a:rPr lang="hu-HU" dirty="0" smtClean="0"/>
              <a:t>Nem 100%-os precizitás </a:t>
            </a:r>
          </a:p>
          <a:p>
            <a:pPr lvl="2"/>
            <a:r>
              <a:rPr lang="hu-HU" dirty="0" smtClean="0"/>
              <a:t>Szerverről betöltött példánymodell tömörítése miatt.</a:t>
            </a:r>
          </a:p>
          <a:p>
            <a:pPr lvl="1"/>
            <a:r>
              <a:rPr lang="hu-HU" dirty="0" smtClean="0"/>
              <a:t>A módosítások figyelembe vételével.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712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Teljesítmény: függőségek feltérképezése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4267200"/>
            <a:ext cx="7772400" cy="23622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hu-HU" dirty="0"/>
              <a:t>Függőségi viszonyok felderítése: ~0,5sec/jar.</a:t>
            </a:r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r>
              <a:rPr lang="hu-HU" dirty="0" smtClean="0"/>
              <a:t>EMF </a:t>
            </a:r>
            <a:r>
              <a:rPr lang="hu-HU" dirty="0"/>
              <a:t>példánymodell mérete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Teljes </a:t>
            </a:r>
            <a:r>
              <a:rPr lang="hu-HU" dirty="0"/>
              <a:t>~</a:t>
            </a:r>
            <a:r>
              <a:rPr lang="hu-HU" dirty="0" smtClean="0"/>
              <a:t>600MiB.</a:t>
            </a:r>
          </a:p>
          <a:p>
            <a:pPr lvl="1"/>
            <a:r>
              <a:rPr lang="hu-HU" dirty="0" smtClean="0"/>
              <a:t>Tömörített: 88MiB</a:t>
            </a:r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2571672"/>
              </p:ext>
            </p:extLst>
          </p:nvPr>
        </p:nvGraphicFramePr>
        <p:xfrm>
          <a:off x="457200" y="1600200"/>
          <a:ext cx="8153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89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Teljesítmény analízis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1457183"/>
              </p:ext>
            </p:extLst>
          </p:nvPr>
        </p:nvGraphicFramePr>
        <p:xfrm>
          <a:off x="457200" y="1524000"/>
          <a:ext cx="4040188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52841349"/>
              </p:ext>
            </p:extLst>
          </p:nvPr>
        </p:nvGraphicFramePr>
        <p:xfrm>
          <a:off x="4648200" y="1524000"/>
          <a:ext cx="404177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09600" y="472440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1 változtatás esetén: ~1ms az összes elemre</a:t>
            </a:r>
          </a:p>
          <a:p>
            <a:r>
              <a:rPr lang="hu-HU" dirty="0" smtClean="0"/>
              <a:t>Csökkententett méretű modellen.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28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Komplex szoftverrendszerek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smtClean="0"/>
              <a:t>Nagy számú, egymásra épülő szoftverek.</a:t>
            </a:r>
          </a:p>
          <a:p>
            <a:pPr lvl="1"/>
            <a:r>
              <a:rPr lang="hu-HU" dirty="0" smtClean="0"/>
              <a:t>Bonyolult függőségi viszonyok.</a:t>
            </a:r>
          </a:p>
          <a:p>
            <a:r>
              <a:rPr lang="hu-HU" dirty="0" smtClean="0"/>
              <a:t>Egy javítás/változtatás hatással lehet a ráépülő szoftverekre.</a:t>
            </a:r>
          </a:p>
          <a:p>
            <a:pPr lvl="1"/>
            <a:r>
              <a:rPr lang="hu-HU" dirty="0" smtClean="0"/>
              <a:t>Pl. Inkompatibilis API =&gt; fordítási hiba.</a:t>
            </a:r>
          </a:p>
          <a:p>
            <a:pPr lvl="1"/>
            <a:r>
              <a:rPr lang="hu-HU" dirty="0" smtClean="0"/>
              <a:t>Feladat: hogyan tartsuk fent a rendszerek konzisztenciáját</a:t>
            </a:r>
          </a:p>
          <a:p>
            <a:pPr lvl="1"/>
            <a:r>
              <a:rPr lang="hu-HU" i="1" dirty="0" smtClean="0"/>
              <a:t>Smooth upgrades</a:t>
            </a:r>
          </a:p>
          <a:p>
            <a:pPr lvl="2"/>
            <a:r>
              <a:rPr lang="hu-HU" dirty="0" smtClean="0"/>
              <a:t>Változtatás a szoftver API használóinak figyelembe vételével.</a:t>
            </a:r>
          </a:p>
          <a:p>
            <a:pPr lvl="2"/>
            <a:r>
              <a:rPr lang="hu-HU" dirty="0" smtClean="0"/>
              <a:t>Incoming dependencies: ki, mit hogyan használ.</a:t>
            </a:r>
          </a:p>
          <a:p>
            <a:pPr lvl="1"/>
            <a:r>
              <a:rPr lang="hu-HU" dirty="0" smtClean="0"/>
              <a:t>Az elkészített eszköz: </a:t>
            </a:r>
            <a:r>
              <a:rPr lang="hu-HU" i="1" dirty="0" smtClean="0"/>
              <a:t>Dependency Analysis Tool</a:t>
            </a:r>
          </a:p>
          <a:p>
            <a:pPr lvl="2"/>
            <a:r>
              <a:rPr lang="hu-HU" dirty="0" smtClean="0"/>
              <a:t>Lekérdezhető: „Ki és hogyan használja a szoftveremet?”</a:t>
            </a:r>
            <a:endParaRPr lang="hu-HU" dirty="0"/>
          </a:p>
          <a:p>
            <a:pPr lvl="2"/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8602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Eredmények:</a:t>
            </a:r>
          </a:p>
          <a:p>
            <a:pPr lvl="1"/>
            <a:r>
              <a:rPr lang="hu-HU" dirty="0" smtClean="0"/>
              <a:t>Nagy mennyiségű Java szoftver függőségeinek felderítése és tárolása.</a:t>
            </a:r>
          </a:p>
          <a:p>
            <a:pPr lvl="1"/>
            <a:r>
              <a:rPr lang="hu-HU" dirty="0" smtClean="0"/>
              <a:t>Integrált, gyors lekérdezések megvalósítása a fejlesztőkörnyezetből.</a:t>
            </a:r>
          </a:p>
          <a:p>
            <a:r>
              <a:rPr lang="hu-HU" dirty="0" smtClean="0"/>
              <a:t>További tervek</a:t>
            </a:r>
          </a:p>
          <a:p>
            <a:pPr lvl="1"/>
            <a:r>
              <a:rPr lang="hu-HU" dirty="0" smtClean="0"/>
              <a:t>Jobb felhasználói felület integráció,</a:t>
            </a:r>
          </a:p>
          <a:p>
            <a:pPr lvl="1"/>
            <a:r>
              <a:rPr lang="hu-HU" dirty="0" smtClean="0"/>
              <a:t>Kiterjeszés C/C++ szoftverekre,</a:t>
            </a:r>
          </a:p>
          <a:p>
            <a:pPr lvl="1"/>
            <a:r>
              <a:rPr lang="hu-HU" dirty="0" smtClean="0"/>
              <a:t>Lekérdezés-alapú metrikák érvényesítése,</a:t>
            </a:r>
          </a:p>
          <a:p>
            <a:pPr lvl="1"/>
            <a:r>
              <a:rPr lang="hu-HU" dirty="0"/>
              <a:t>Szélesebb körű függőségek </a:t>
            </a:r>
            <a:r>
              <a:rPr lang="hu-HU" dirty="0" smtClean="0"/>
              <a:t>felderítése.</a:t>
            </a:r>
            <a:endParaRPr lang="hu-HU" dirty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384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Motiváció: CERN irányítási rendszerek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smtClean="0"/>
              <a:t>Alapadatok:</a:t>
            </a:r>
          </a:p>
          <a:p>
            <a:pPr lvl="1"/>
            <a:r>
              <a:rPr lang="hu-HU" dirty="0" smtClean="0"/>
              <a:t>Részecskegyorsító(k) kezelése:</a:t>
            </a:r>
          </a:p>
          <a:p>
            <a:pPr lvl="2"/>
            <a:r>
              <a:rPr lang="hu-HU" dirty="0" smtClean="0"/>
              <a:t>Vezérlés, monitorozás, naplózás, megbízató üzenetküldés, stb.</a:t>
            </a:r>
          </a:p>
          <a:p>
            <a:pPr lvl="1"/>
            <a:r>
              <a:rPr lang="hu-HU" dirty="0" smtClean="0"/>
              <a:t>~1300 Java szoftver,</a:t>
            </a:r>
          </a:p>
          <a:p>
            <a:pPr lvl="1"/>
            <a:r>
              <a:rPr lang="hu-HU" dirty="0" smtClean="0"/>
              <a:t> 24/7 üzemidő.</a:t>
            </a:r>
            <a:endParaRPr lang="hu-HU" dirty="0"/>
          </a:p>
          <a:p>
            <a:pPr lvl="2"/>
            <a:r>
              <a:rPr lang="hu-HU" dirty="0" smtClean="0"/>
              <a:t>Csak ütemezett leállítás engedélyezett.</a:t>
            </a:r>
            <a:endParaRPr lang="hu-HU" dirty="0"/>
          </a:p>
          <a:p>
            <a:r>
              <a:rPr lang="hu-HU" dirty="0" smtClean="0"/>
              <a:t>A változtatás elkerülhetelen:</a:t>
            </a:r>
          </a:p>
          <a:p>
            <a:pPr lvl="1"/>
            <a:r>
              <a:rPr lang="hu-HU" dirty="0" smtClean="0"/>
              <a:t>Pl.: hibajavítás.</a:t>
            </a:r>
          </a:p>
          <a:p>
            <a:pPr lvl="1"/>
            <a:r>
              <a:rPr lang="hu-HU" dirty="0" smtClean="0"/>
              <a:t>A módosítás nem </a:t>
            </a:r>
            <a:r>
              <a:rPr lang="hu-HU" dirty="0"/>
              <a:t>lehet hatással a </a:t>
            </a:r>
            <a:r>
              <a:rPr lang="hu-HU" dirty="0" smtClean="0"/>
              <a:t>többi, futó  alkalmazásra.</a:t>
            </a:r>
          </a:p>
          <a:p>
            <a:r>
              <a:rPr lang="hu-HU" dirty="0" smtClean="0"/>
              <a:t>Forráskód nem mindig hozzáférhető.</a:t>
            </a:r>
          </a:p>
        </p:txBody>
      </p:sp>
    </p:spTree>
    <p:extLst>
      <p:ext uri="{BB962C8B-B14F-4D97-AF65-F5344CB8AC3E}">
        <p14:creationId xmlns:p14="http://schemas.microsoft.com/office/powerpoint/2010/main" val="12954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4082142" y="4583699"/>
            <a:ext cx="3243944" cy="918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483428" y="1718893"/>
            <a:ext cx="4441372" cy="17992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1295400" y="435723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4082142" y="2845289"/>
            <a:ext cx="324394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Kliens plugin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066800" y="1570341"/>
            <a:ext cx="73152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66800" y="3990598"/>
            <a:ext cx="73152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7201444" y="2426128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oldal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7154664" y="4845364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Szerver oldal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978776" y="1948365"/>
            <a:ext cx="1632012" cy="1760296"/>
            <a:chOff x="-184672" y="1448842"/>
            <a:chExt cx="1219200" cy="1315035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2819400" y="4916796"/>
            <a:ext cx="1121228" cy="226468"/>
          </a:xfrm>
          <a:prstGeom prst="rightArrow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5589814" y="3440869"/>
            <a:ext cx="228600" cy="1142830"/>
          </a:xfrm>
          <a:prstGeom prst="upDownArrow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247900" y="2485807"/>
            <a:ext cx="1121228" cy="226468"/>
          </a:xfrm>
          <a:prstGeom prst="rightArrow">
            <a:avLst/>
          </a:prstGeom>
          <a:ln>
            <a:headEnd type="arrow"/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ular Callout 55"/>
          <p:cNvSpPr/>
          <p:nvPr/>
        </p:nvSpPr>
        <p:spPr>
          <a:xfrm>
            <a:off x="1794783" y="3518096"/>
            <a:ext cx="2472418" cy="811682"/>
          </a:xfrm>
          <a:prstGeom prst="wedgeRoundRectCallout">
            <a:avLst>
              <a:gd name="adj1" fmla="val -40983"/>
              <a:gd name="adj2" fmla="val 9439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állomány egy központi tárolóban.</a:t>
            </a:r>
          </a:p>
        </p:txBody>
      </p:sp>
      <p:sp>
        <p:nvSpPr>
          <p:cNvPr id="57" name="Rounded Rectangular Callout 56"/>
          <p:cNvSpPr/>
          <p:nvPr/>
        </p:nvSpPr>
        <p:spPr>
          <a:xfrm>
            <a:off x="1483510" y="5542795"/>
            <a:ext cx="3999835" cy="1010406"/>
          </a:xfrm>
          <a:prstGeom prst="wedgeRoundRectCallout">
            <a:avLst>
              <a:gd name="adj1" fmla="val 41740"/>
              <a:gd name="adj2" fmla="val -736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analízis.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Struktúra és függőségek eltárolása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API az adatok eléréséhez.</a:t>
            </a:r>
          </a:p>
        </p:txBody>
      </p:sp>
      <p:sp>
        <p:nvSpPr>
          <p:cNvPr id="58" name="Rounded Rectangular Callout 57"/>
          <p:cNvSpPr/>
          <p:nvPr/>
        </p:nvSpPr>
        <p:spPr>
          <a:xfrm>
            <a:off x="4999780" y="3760347"/>
            <a:ext cx="3056430" cy="596884"/>
          </a:xfrm>
          <a:prstGeom prst="wedgeRoundRectCallout">
            <a:avLst>
              <a:gd name="adj1" fmla="val 4756"/>
              <a:gd name="adj2" fmla="val -14402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Lekérdezések végrehajtása.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 megjelenítése.</a:t>
            </a:r>
          </a:p>
        </p:txBody>
      </p:sp>
      <p:sp>
        <p:nvSpPr>
          <p:cNvPr id="59" name="Rounded Rectangular Callout 58"/>
          <p:cNvSpPr/>
          <p:nvPr/>
        </p:nvSpPr>
        <p:spPr>
          <a:xfrm>
            <a:off x="1832882" y="1359574"/>
            <a:ext cx="1896504" cy="596884"/>
          </a:xfrm>
          <a:prstGeom prst="wedgeRoundRectCallout">
            <a:avLst>
              <a:gd name="adj1" fmla="val -1788"/>
              <a:gd name="adj2" fmla="val 15598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Lekérdezések kezdeményezése.</a:t>
            </a:r>
          </a:p>
        </p:txBody>
      </p:sp>
    </p:spTree>
    <p:extLst>
      <p:ext uri="{BB962C8B-B14F-4D97-AF65-F5344CB8AC3E}">
        <p14:creationId xmlns:p14="http://schemas.microsoft.com/office/powerpoint/2010/main" val="306975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200400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/>
          <p:nvPr/>
        </p:nvCxnSpPr>
        <p:spPr>
          <a:xfrm flipV="1">
            <a:off x="4675909" y="4114800"/>
            <a:ext cx="0" cy="789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43000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43600" y="5573844"/>
            <a:ext cx="838200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200400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555594" y="2057400"/>
            <a:ext cx="1632012" cy="1760296"/>
            <a:chOff x="-184672" y="1448842"/>
            <a:chExt cx="1219200" cy="1315035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/>
          <p:nvPr/>
        </p:nvCxnSpPr>
        <p:spPr>
          <a:xfrm flipV="1">
            <a:off x="4675909" y="4114800"/>
            <a:ext cx="0" cy="789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43000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43600" y="5573844"/>
            <a:ext cx="838200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203567" y="3216882"/>
            <a:ext cx="2835033" cy="1292772"/>
          </a:xfrm>
          <a:prstGeom prst="wedgeRoundRectCallout">
            <a:avLst>
              <a:gd name="adj1" fmla="val -38286"/>
              <a:gd name="adj2" fmla="val 10964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  <a:p>
            <a:r>
              <a:rPr lang="hu-HU" dirty="0" smtClean="0"/>
              <a:t>Forráskód nem mindig elérhető</a:t>
            </a:r>
          </a:p>
        </p:txBody>
      </p:sp>
    </p:spTree>
    <p:extLst>
      <p:ext uri="{BB962C8B-B14F-4D97-AF65-F5344CB8AC3E}">
        <p14:creationId xmlns:p14="http://schemas.microsoft.com/office/powerpoint/2010/main" val="526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200400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555594" y="2057400"/>
            <a:ext cx="1632012" cy="1760296"/>
            <a:chOff x="-184672" y="1448842"/>
            <a:chExt cx="1219200" cy="1315035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/>
          <p:nvPr/>
        </p:nvCxnSpPr>
        <p:spPr>
          <a:xfrm flipV="1">
            <a:off x="4675909" y="4114800"/>
            <a:ext cx="0" cy="789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43000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43600" y="5573844"/>
            <a:ext cx="838200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121860" y="3109829"/>
            <a:ext cx="3566749" cy="1399825"/>
          </a:xfrm>
          <a:prstGeom prst="wedgeRoundRectCallout">
            <a:avLst>
              <a:gd name="adj1" fmla="val 40405"/>
              <a:gd name="adj2" fmla="val 9031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analízis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Interfész az adatok lekérdezéséhez</a:t>
            </a:r>
          </a:p>
        </p:txBody>
      </p:sp>
    </p:spTree>
    <p:extLst>
      <p:ext uri="{BB962C8B-B14F-4D97-AF65-F5344CB8AC3E}">
        <p14:creationId xmlns:p14="http://schemas.microsoft.com/office/powerpoint/2010/main" val="12540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200400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555594" y="2057400"/>
            <a:ext cx="1632012" cy="1760296"/>
            <a:chOff x="-184672" y="1448842"/>
            <a:chExt cx="1219200" cy="1315035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>
            <a:stCxn id="114" idx="0"/>
            <a:endCxn id="124" idx="2"/>
          </p:cNvCxnSpPr>
          <p:nvPr/>
        </p:nvCxnSpPr>
        <p:spPr>
          <a:xfrm flipH="1" flipV="1">
            <a:off x="4544291" y="4038600"/>
            <a:ext cx="27709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43000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43600" y="5573844"/>
            <a:ext cx="838200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555594" y="4150119"/>
            <a:ext cx="3566749" cy="1181100"/>
          </a:xfrm>
          <a:prstGeom prst="wedgeRoundRectCallout">
            <a:avLst>
              <a:gd name="adj1" fmla="val 40583"/>
              <a:gd name="adj2" fmla="val -879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adatok lekérdezése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Eredmény: EMF példánymodell</a:t>
            </a:r>
            <a:endParaRPr lang="hu-HU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Szinkorinzáció: RMI protokoll</a:t>
            </a:r>
          </a:p>
        </p:txBody>
      </p:sp>
    </p:spTree>
    <p:extLst>
      <p:ext uri="{BB962C8B-B14F-4D97-AF65-F5344CB8AC3E}">
        <p14:creationId xmlns:p14="http://schemas.microsoft.com/office/powerpoint/2010/main" val="75210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555594" y="2057400"/>
            <a:ext cx="1632012" cy="1760296"/>
            <a:chOff x="-184672" y="1448842"/>
            <a:chExt cx="1219200" cy="1315035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>
            <a:stCxn id="114" idx="0"/>
            <a:endCxn id="124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801146" y="4274993"/>
            <a:ext cx="3828254" cy="1181100"/>
          </a:xfrm>
          <a:prstGeom prst="wedgeRoundRectCallout">
            <a:avLst>
              <a:gd name="adj1" fmla="val 34860"/>
              <a:gd name="adj2" fmla="val -951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EMF példánymodell generálása az Eclipse-ben található projektekból.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Inkrementális karbantartás </a:t>
            </a:r>
          </a:p>
        </p:txBody>
      </p:sp>
    </p:spTree>
    <p:extLst>
      <p:ext uri="{BB962C8B-B14F-4D97-AF65-F5344CB8AC3E}">
        <p14:creationId xmlns:p14="http://schemas.microsoft.com/office/powerpoint/2010/main" val="29651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9397</TotalTime>
  <Words>849</Words>
  <Application>Microsoft Office PowerPoint</Application>
  <PresentationFormat>On-screen Show (4:3)</PresentationFormat>
  <Paragraphs>291</Paragraphs>
  <Slides>20</Slides>
  <Notes>17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Nagy szoftverinfrastruktúra feletti inkrementális modell-analízis</vt:lpstr>
      <vt:lpstr>Komplex szoftverrendszerek</vt:lpstr>
      <vt:lpstr>Motiváció: CERN irányítási rendszerek</vt:lpstr>
      <vt:lpstr>Az elkészített rendszer architektúrája</vt:lpstr>
      <vt:lpstr>Az elkészített rendszer architektúrája</vt:lpstr>
      <vt:lpstr>Az elkészített rendszer architektúrája</vt:lpstr>
      <vt:lpstr>Az elkészített rendszer architektúrája</vt:lpstr>
      <vt:lpstr>Az elkészített rendszer architektúrája</vt:lpstr>
      <vt:lpstr>Az elkészített rendszer architektúrája</vt:lpstr>
      <vt:lpstr>Az elkészített rendszer architektúrája</vt:lpstr>
      <vt:lpstr>Az elkészített rendszer architektúrája</vt:lpstr>
      <vt:lpstr>Függőségi analízis</vt:lpstr>
      <vt:lpstr>Explicit lekérdezések</vt:lpstr>
      <vt:lpstr>Inkrementális lekérdezések</vt:lpstr>
      <vt:lpstr>Inkrementális lekérdezések 2</vt:lpstr>
      <vt:lpstr>Inkrementális lekérdezések 3</vt:lpstr>
      <vt:lpstr>Inkrementális lekérdezések 4</vt:lpstr>
      <vt:lpstr>Teljesítmény: függőségek feltérképezése</vt:lpstr>
      <vt:lpstr>Teljesítmény analízis</vt:lpstr>
      <vt:lpstr>Összefoglalás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dependency analysis over large software infrastructure</dc:title>
  <dc:creator>Donat Csikos</dc:creator>
  <cp:lastModifiedBy>Donat Csikos</cp:lastModifiedBy>
  <cp:revision>72</cp:revision>
  <dcterms:created xsi:type="dcterms:W3CDTF">2012-10-30T13:59:33Z</dcterms:created>
  <dcterms:modified xsi:type="dcterms:W3CDTF">2012-11-11T23:27:46Z</dcterms:modified>
</cp:coreProperties>
</file>