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2" r:id="rId10"/>
    <p:sldId id="267" r:id="rId11"/>
    <p:sldId id="270" r:id="rId12"/>
    <p:sldId id="275" r:id="rId13"/>
    <p:sldId id="274" r:id="rId14"/>
    <p:sldId id="263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81991" autoAdjust="0"/>
  </p:normalViewPr>
  <p:slideViewPr>
    <p:cSldViewPr>
      <p:cViewPr varScale="1">
        <p:scale>
          <a:sx n="92" d="100"/>
          <a:sy n="92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Függőségi analízis ideje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555328"/>
        <c:axId val="83918848"/>
      </c:lineChart>
      <c:catAx>
        <c:axId val="83555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Feldolgozott</a:t>
                </a:r>
                <a:r>
                  <a:rPr lang="hu-HU" baseline="0" dirty="0" smtClean="0"/>
                  <a:t> projektek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391884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83918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3555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Inicializálási </a:t>
            </a:r>
            <a:r>
              <a:rPr lang="hu-HU" baseline="0" dirty="0" smtClean="0"/>
              <a:t>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36064"/>
        <c:axId val="83925760"/>
      </c:lineChart>
      <c:catAx>
        <c:axId val="46936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3925760"/>
        <c:crosses val="autoZero"/>
        <c:auto val="1"/>
        <c:lblAlgn val="ctr"/>
        <c:lblOffset val="100"/>
        <c:noMultiLvlLbl val="0"/>
      </c:catAx>
      <c:valAx>
        <c:axId val="83925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936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Teljes</a:t>
            </a:r>
            <a:r>
              <a:rPr lang="hu-HU" baseline="0" dirty="0" smtClean="0"/>
              <a:t> memóriafoglalás mérete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36576"/>
        <c:axId val="45228608"/>
      </c:lineChart>
      <c:catAx>
        <c:axId val="46936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228608"/>
        <c:crosses val="autoZero"/>
        <c:auto val="1"/>
        <c:lblAlgn val="ctr"/>
        <c:lblOffset val="100"/>
        <c:noMultiLvlLbl val="0"/>
      </c:catAx>
      <c:valAx>
        <c:axId val="45228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936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Nagy szoftverinfrastruktúra </a:t>
            </a:r>
            <a:r>
              <a:rPr lang="hu-HU" dirty="0" smtClean="0"/>
              <a:t>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Csikós Donát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Kiterjesztés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 implementáció</a:t>
            </a:r>
          </a:p>
          <a:p>
            <a:pPr lvl="1"/>
            <a:r>
              <a:rPr lang="hu-HU" dirty="0" smtClean="0"/>
              <a:t>Csak az adatbázisban tárolt adatok alapján</a:t>
            </a:r>
          </a:p>
          <a:p>
            <a:r>
              <a:rPr lang="hu-HU" dirty="0" smtClean="0"/>
              <a:t>Továbbfejlesztés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2"/>
            <a:r>
              <a:rPr lang="hu-HU" dirty="0" smtClean="0"/>
              <a:t>Mi változott meg a fejlesztőkörnyezetben?</a:t>
            </a:r>
          </a:p>
          <a:p>
            <a:pPr lvl="2"/>
            <a:r>
              <a:rPr lang="hu-HU" dirty="0" smtClean="0"/>
              <a:t>Milyen hatással van a ráépülő projektekre?</a:t>
            </a:r>
          </a:p>
          <a:p>
            <a:pPr lvl="1"/>
            <a:r>
              <a:rPr lang="hu-HU" dirty="0"/>
              <a:t>Valós idejű lekérdezések</a:t>
            </a:r>
          </a:p>
          <a:p>
            <a:pPr marL="457200" lvl="1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>
            <a:stCxn id="11" idx="3"/>
            <a:endCxn id="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>
            <a:stCxn id="1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43200"/>
            <a:ext cx="3279128" cy="761307"/>
          </a:xfrm>
          <a:prstGeom prst="wedgeRoundRectCallout">
            <a:avLst>
              <a:gd name="adj1" fmla="val 40025"/>
              <a:gd name="adj2" fmla="val -2476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=&gt; 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24933" y="3766189"/>
            <a:ext cx="3047757" cy="370076"/>
          </a:xfrm>
          <a:prstGeom prst="wedgeRoundRectCallout">
            <a:avLst>
              <a:gd name="adj1" fmla="val 40580"/>
              <a:gd name="adj2" fmla="val -3466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Explicit lekérdezés megmarad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7628" y="4424254"/>
            <a:ext cx="3047757" cy="833546"/>
          </a:xfrm>
          <a:prstGeom prst="wedgeRoundRectCallout">
            <a:avLst>
              <a:gd name="adj1" fmla="val 25329"/>
              <a:gd name="adj2" fmla="val -2140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 kiértékelés (mentéskor)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</a:t>
            </a:r>
            <a:r>
              <a:rPr lang="hu-HU" dirty="0" smtClean="0"/>
              <a:t>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Elemek 1-1 kapcsolatban  </a:t>
            </a:r>
            <a:endParaRPr lang="hu-HU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Inkrementális </a:t>
            </a:r>
            <a:r>
              <a:rPr lang="hu-HU" dirty="0" smtClean="0"/>
              <a:t>karbantartás</a:t>
            </a:r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szerkezete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Lekérdezések = gráfminták</a:t>
            </a:r>
          </a:p>
          <a:p>
            <a:pPr lvl="1"/>
            <a:r>
              <a:rPr lang="hu-HU" sz="2400" dirty="0" smtClean="0"/>
              <a:t>IncQuery deklaratív lekérdező nyelvén megfogalmazva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Szerver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908565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066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670565" y="5638800"/>
            <a:ext cx="996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Service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9305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serve()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216283" y="4681607"/>
            <a:ext cx="367784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Kliens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4600" y="3442900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joinProject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959747"/>
            <a:chOff x="1524000" y="2797934"/>
            <a:chExt cx="6139934" cy="959747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6299" y="3480682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226431" cy="935866"/>
            <a:chOff x="1524000" y="2797934"/>
            <a:chExt cx="6226431" cy="935866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0668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930533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2632" y="3456801"/>
              <a:ext cx="525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solidFill>
                    <a:srgbClr val="FF0000"/>
                  </a:solidFill>
                </a:rPr>
                <a:t>incomingMCall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Lekérdezés lépései: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Inicializálás (példánymodellek + lekérdezések)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Kiértékelés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Frissítés (forráskód=&gt;modell=&gt;eredmény automatikusan)</a:t>
            </a:r>
          </a:p>
          <a:p>
            <a:pPr marL="514350" indent="-457200"/>
            <a:r>
              <a:rPr lang="hu-HU" dirty="0" smtClean="0"/>
              <a:t>Eredmény:</a:t>
            </a:r>
          </a:p>
          <a:p>
            <a:pPr marL="914400" lvl="1" indent="-457200"/>
            <a:r>
              <a:rPr lang="hu-HU" dirty="0" smtClean="0"/>
              <a:t>Függőségi viszonyok az </a:t>
            </a:r>
            <a:r>
              <a:rPr lang="hu-HU" b="1" dirty="0" smtClean="0"/>
              <a:t>összes objektumra</a:t>
            </a:r>
          </a:p>
          <a:p>
            <a:pPr marL="914400" lvl="1" indent="-457200"/>
            <a:r>
              <a:rPr lang="hu-HU" dirty="0" smtClean="0"/>
              <a:t>Automatikusan és gyorsan frissül</a:t>
            </a:r>
          </a:p>
          <a:p>
            <a:pPr marL="914400" lvl="1" indent="-457200"/>
            <a:r>
              <a:rPr lang="hu-HU" dirty="0" smtClean="0"/>
              <a:t>Nem 100%-os precizitás</a:t>
            </a:r>
          </a:p>
          <a:p>
            <a:pPr marL="914400" lvl="1" indent="-457200"/>
            <a:r>
              <a:rPr lang="hu-HU" dirty="0" smtClean="0"/>
              <a:t>Kimenet: EMF objektumok</a:t>
            </a:r>
          </a:p>
          <a:p>
            <a:pPr marL="914400" lvl="1" indent="-457200"/>
            <a:endParaRPr lang="hu-HU" dirty="0" smtClean="0"/>
          </a:p>
          <a:p>
            <a:pPr marL="514350" indent="-457200"/>
            <a:r>
              <a:rPr lang="hu-HU" dirty="0" smtClean="0"/>
              <a:t>Hátralevő feladat: teljesebb Eclipse integráció</a:t>
            </a:r>
          </a:p>
          <a:p>
            <a:pPr marL="914400" lvl="1" indent="-457200"/>
            <a:r>
              <a:rPr lang="hu-HU" dirty="0" smtClean="0"/>
              <a:t>Eredmények view-kban</a:t>
            </a:r>
          </a:p>
          <a:p>
            <a:pPr marL="914400" lvl="1" indent="-457200"/>
            <a:r>
              <a:rPr lang="hu-HU" dirty="0" smtClean="0"/>
              <a:t>JDT validációk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3175" b="556"/>
          <a:stretch/>
        </p:blipFill>
        <p:spPr bwMode="auto">
          <a:xfrm>
            <a:off x="4667247" y="1600200"/>
            <a:ext cx="40290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38862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5943600" y="2546349"/>
            <a:ext cx="1219200" cy="2330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2370137"/>
            <a:ext cx="889000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6007100" y="2544762"/>
            <a:ext cx="1460500" cy="2789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7772400" cy="23622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Mérések valós projektekkel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r>
              <a:rPr lang="hu-HU" dirty="0" smtClean="0"/>
              <a:t>EMF </a:t>
            </a:r>
            <a:r>
              <a:rPr lang="hu-HU" dirty="0"/>
              <a:t>példánymodell </a:t>
            </a:r>
            <a:r>
              <a:rPr lang="hu-HU" dirty="0" smtClean="0"/>
              <a:t>mérete (1312 projektre):</a:t>
            </a:r>
          </a:p>
          <a:p>
            <a:pPr lvl="1"/>
            <a:r>
              <a:rPr lang="hu-HU" dirty="0" smtClean="0"/>
              <a:t>Teljes: </a:t>
            </a:r>
            <a:r>
              <a:rPr lang="hu-HU" dirty="0"/>
              <a:t>~</a:t>
            </a:r>
            <a:r>
              <a:rPr lang="hu-HU" dirty="0" smtClean="0"/>
              <a:t>600MiB</a:t>
            </a:r>
          </a:p>
          <a:p>
            <a:pPr lvl="1"/>
            <a:r>
              <a:rPr lang="hu-HU" dirty="0" smtClean="0"/>
              <a:t>Tömörített: 88MiB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879372"/>
              </p:ext>
            </p:extLst>
          </p:nvPr>
        </p:nvGraphicFramePr>
        <p:xfrm>
          <a:off x="457200" y="1600200"/>
          <a:ext cx="8153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</a:t>
            </a:r>
            <a:r>
              <a:rPr lang="hu-HU" dirty="0" smtClean="0"/>
              <a:t>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5939238"/>
              </p:ext>
            </p:extLst>
          </p:nvPr>
        </p:nvGraphicFramePr>
        <p:xfrm>
          <a:off x="457200" y="1524000"/>
          <a:ext cx="404018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17174890"/>
              </p:ext>
            </p:extLst>
          </p:nvPr>
        </p:nvGraphicFramePr>
        <p:xfrm>
          <a:off x="4648200" y="1524000"/>
          <a:ext cx="40417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472440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összes elemre</a:t>
            </a:r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Eszköz java szoftverek függőségeinek feltárására</a:t>
            </a:r>
          </a:p>
          <a:p>
            <a:pPr lvl="1"/>
            <a:r>
              <a:rPr lang="hu-HU" dirty="0" smtClean="0"/>
              <a:t>Nagy mennyiségű bináris feldolgozása és lekérdezése</a:t>
            </a:r>
          </a:p>
          <a:p>
            <a:pPr lvl="1"/>
            <a:r>
              <a:rPr lang="hu-HU" dirty="0" smtClean="0"/>
              <a:t>Kiterjesztés: valós idejű függőségek megjelenítése 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  <a:p>
            <a:pPr lvl="2"/>
            <a:r>
              <a:rPr lang="hu-HU" dirty="0" smtClean="0"/>
              <a:t> Adatgyűjtés, monitorozás, alarm system, stb.</a:t>
            </a:r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</a:t>
            </a:r>
            <a:r>
              <a:rPr lang="hu-HU" dirty="0" smtClean="0"/>
              <a:t>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Alapprobléma: </a:t>
            </a:r>
            <a:r>
              <a:rPr lang="hu-HU" dirty="0" smtClean="0"/>
              <a:t>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Nagyszámú Java szoftver (1000+)</a:t>
            </a:r>
          </a:p>
          <a:p>
            <a:r>
              <a:rPr lang="hu-HU" dirty="0" smtClean="0"/>
              <a:t>OO =&gt; </a:t>
            </a:r>
            <a:r>
              <a:rPr lang="hu-HU" dirty="0"/>
              <a:t>s</a:t>
            </a:r>
            <a:r>
              <a:rPr lang="hu-HU" dirty="0" smtClean="0"/>
              <a:t>okféle függőség:</a:t>
            </a:r>
          </a:p>
          <a:p>
            <a:pPr lvl="1"/>
            <a:r>
              <a:rPr lang="hu-HU" dirty="0" smtClean="0"/>
              <a:t>Öröklés, függvény-felüldefiniálás, reflektív hívások, stb.</a:t>
            </a:r>
          </a:p>
          <a:p>
            <a:r>
              <a:rPr lang="hu-HU" dirty="0" smtClean="0"/>
              <a:t>Hibajavítás</a:t>
            </a:r>
            <a:r>
              <a:rPr lang="hu-HU" dirty="0" smtClean="0"/>
              <a:t>, új </a:t>
            </a:r>
            <a:r>
              <a:rPr lang="hu-HU" dirty="0" smtClean="0"/>
              <a:t>funkció</a:t>
            </a:r>
          </a:p>
          <a:p>
            <a:pPr lvl="1"/>
            <a:r>
              <a:rPr lang="hu-HU" dirty="0" smtClean="0"/>
              <a:t>Tároló konzisztenciája, nagy </a:t>
            </a:r>
            <a:r>
              <a:rPr lang="hu-HU" dirty="0"/>
              <a:t>rendelkezésre </a:t>
            </a:r>
            <a:r>
              <a:rPr lang="hu-HU" dirty="0" smtClean="0"/>
              <a:t>állás</a:t>
            </a:r>
            <a:endParaRPr lang="hu-HU" dirty="0" smtClean="0"/>
          </a:p>
          <a:p>
            <a:pPr lvl="1"/>
            <a:r>
              <a:rPr lang="hu-HU" dirty="0" smtClean="0"/>
              <a:t>Elvárás</a:t>
            </a:r>
            <a:r>
              <a:rPr lang="hu-HU" dirty="0" smtClean="0"/>
              <a:t>: ráépülő szoftverekben ne okozzon hibát (smooth upgrades)</a:t>
            </a:r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Mit változtathatunk meg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Elkészített eszköz segítségével lekérdezhető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229100" y="38100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770089" y="3817695"/>
            <a:ext cx="2835033" cy="793908"/>
          </a:xfrm>
          <a:prstGeom prst="wedgeRoundRectCallout">
            <a:avLst>
              <a:gd name="adj1" fmla="val -30458"/>
              <a:gd name="adj2" fmla="val 1126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4821000" y="3837823"/>
            <a:ext cx="2796411" cy="596884"/>
          </a:xfrm>
          <a:prstGeom prst="wedgeRoundRectCallout">
            <a:avLst>
              <a:gd name="adj1" fmla="val -60129"/>
              <a:gd name="adj2" fmla="val -950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Kapcsolat: RMI interfészen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7"/>
            <a:ext cx="3152100" cy="1065996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</a:t>
            </a:r>
            <a:r>
              <a:rPr lang="hu-HU" dirty="0" smtClean="0"/>
              <a:t>elemzés</a:t>
            </a:r>
            <a:endParaRPr lang="hu-HU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  <a:endParaRPr lang="hu-HU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Bemenet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1" grpId="0" animBg="1"/>
      <p:bldP spid="51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/>
              <a:t>Az eredmény</a:t>
            </a:r>
            <a:r>
              <a:rPr lang="hu-HU" dirty="0" smtClean="0"/>
              <a:t>:</a:t>
            </a:r>
          </a:p>
          <a:p>
            <a:pPr marL="1314450" lvl="3" indent="-457200"/>
            <a:r>
              <a:rPr lang="hu-HU" dirty="0" smtClean="0"/>
              <a:t>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eszköz kiegészítése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1110</TotalTime>
  <Words>561</Words>
  <Application>Microsoft Office PowerPoint</Application>
  <PresentationFormat>On-screen Show (4:3)</PresentationFormat>
  <Paragraphs>207</Paragraphs>
  <Slides>19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Nagy szoftverinfrastruktúra feletti inkrementális modell-analízis</vt:lpstr>
      <vt:lpstr>Komplex szoftverrendszerek Fejlesztése</vt:lpstr>
      <vt:lpstr>Alapprobléma: bejövő függőségek</vt:lpstr>
      <vt:lpstr>Komplex szoftverrendszerek fejlesztése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Kiterjesztés</vt:lpstr>
      <vt:lpstr>A kiegészített architektúra</vt:lpstr>
      <vt:lpstr>A lekérdezések szerkezete</vt:lpstr>
      <vt:lpstr>A lekérdezések végrehajtása</vt:lpstr>
      <vt:lpstr>A rendszer teljesítménye</vt:lpstr>
      <vt:lpstr>Függőségi analízis sebessége</vt:lpstr>
      <vt:lpstr>Modell-lekérdezések teljesítménye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82</cp:revision>
  <dcterms:created xsi:type="dcterms:W3CDTF">2012-11-10T12:17:04Z</dcterms:created>
  <dcterms:modified xsi:type="dcterms:W3CDTF">2012-11-12T11:03:52Z</dcterms:modified>
</cp:coreProperties>
</file>