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4" r:id="rId7"/>
    <p:sldId id="266" r:id="rId8"/>
    <p:sldId id="265" r:id="rId9"/>
    <p:sldId id="262" r:id="rId10"/>
    <p:sldId id="267" r:id="rId11"/>
    <p:sldId id="270" r:id="rId12"/>
    <p:sldId id="275" r:id="rId13"/>
    <p:sldId id="274" r:id="rId14"/>
    <p:sldId id="263" r:id="rId15"/>
    <p:sldId id="268" r:id="rId16"/>
    <p:sldId id="269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0" autoAdjust="0"/>
    <p:restoredTop sz="81991" autoAdjust="0"/>
  </p:normalViewPr>
  <p:slideViewPr>
    <p:cSldViewPr>
      <p:cViewPr>
        <p:scale>
          <a:sx n="125" d="100"/>
          <a:sy n="125" d="100"/>
        </p:scale>
        <p:origin x="-6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process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hu-HU" dirty="0" smtClean="0"/>
              <a:t>Függőségi analízis ideje</a:t>
            </a:r>
            <a:endParaRPr 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5.609750170117625E-2"/>
          <c:y val="0.22559774786216238"/>
          <c:w val="0.88817816175755804"/>
          <c:h val="0.63050757768182197"/>
        </c:manualLayout>
      </c:layout>
      <c:lineChart>
        <c:grouping val="standard"/>
        <c:varyColors val="0"/>
        <c:ser>
          <c:idx val="0"/>
          <c:order val="0"/>
          <c:tx>
            <c:strRef>
              <c:f>'Server performance'!$O$1</c:f>
              <c:strCache>
                <c:ptCount val="1"/>
                <c:pt idx="0">
                  <c:v>Execution time</c:v>
                </c:pt>
              </c:strCache>
            </c:strRef>
          </c:tx>
          <c:cat>
            <c:numRef>
              <c:f>'Server performance'!$J$2:$J$15</c:f>
              <c:numCache>
                <c:formatCode>General</c:formatCode>
                <c:ptCount val="14"/>
                <c:pt idx="0">
                  <c:v>97</c:v>
                </c:pt>
                <c:pt idx="1">
                  <c:v>194</c:v>
                </c:pt>
                <c:pt idx="2">
                  <c:v>292</c:v>
                </c:pt>
                <c:pt idx="3">
                  <c:v>389</c:v>
                </c:pt>
                <c:pt idx="4">
                  <c:v>488</c:v>
                </c:pt>
                <c:pt idx="5">
                  <c:v>587</c:v>
                </c:pt>
                <c:pt idx="6">
                  <c:v>683</c:v>
                </c:pt>
                <c:pt idx="7">
                  <c:v>782</c:v>
                </c:pt>
                <c:pt idx="8">
                  <c:v>881</c:v>
                </c:pt>
                <c:pt idx="9">
                  <c:v>967</c:v>
                </c:pt>
                <c:pt idx="10">
                  <c:v>1065</c:v>
                </c:pt>
                <c:pt idx="11">
                  <c:v>1161</c:v>
                </c:pt>
                <c:pt idx="12">
                  <c:v>1260</c:v>
                </c:pt>
                <c:pt idx="13">
                  <c:v>1312</c:v>
                </c:pt>
              </c:numCache>
            </c:numRef>
          </c:cat>
          <c:val>
            <c:numRef>
              <c:f>'Server performance'!$O$2:$O$15</c:f>
              <c:numCache>
                <c:formatCode>General</c:formatCode>
                <c:ptCount val="14"/>
                <c:pt idx="0">
                  <c:v>67</c:v>
                </c:pt>
                <c:pt idx="1">
                  <c:v>109</c:v>
                </c:pt>
                <c:pt idx="2">
                  <c:v>157</c:v>
                </c:pt>
                <c:pt idx="3">
                  <c:v>196</c:v>
                </c:pt>
                <c:pt idx="4">
                  <c:v>240</c:v>
                </c:pt>
                <c:pt idx="5">
                  <c:v>254</c:v>
                </c:pt>
                <c:pt idx="6">
                  <c:v>319</c:v>
                </c:pt>
                <c:pt idx="7">
                  <c:v>364</c:v>
                </c:pt>
                <c:pt idx="8">
                  <c:v>403</c:v>
                </c:pt>
                <c:pt idx="9">
                  <c:v>445</c:v>
                </c:pt>
                <c:pt idx="10">
                  <c:v>474</c:v>
                </c:pt>
                <c:pt idx="11">
                  <c:v>503</c:v>
                </c:pt>
                <c:pt idx="12">
                  <c:v>541</c:v>
                </c:pt>
                <c:pt idx="13">
                  <c:v>575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062400"/>
        <c:axId val="38278784"/>
      </c:lineChart>
      <c:catAx>
        <c:axId val="410624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hu-HU" dirty="0" smtClean="0"/>
                  <a:t>Feldolgozott binárisok száma</a:t>
                </a:r>
                <a:endParaRPr lang="hu-HU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8278784"/>
        <c:crosses val="autoZero"/>
        <c:auto val="0"/>
        <c:lblAlgn val="ctr"/>
        <c:lblOffset val="0"/>
        <c:tickLblSkip val="1"/>
        <c:tickMarkSkip val="10"/>
        <c:noMultiLvlLbl val="0"/>
      </c:catAx>
      <c:valAx>
        <c:axId val="382787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 dirty="0" smtClean="0"/>
                  <a:t>sec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10624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hu-HU" baseline="0" dirty="0" smtClean="0"/>
              <a:t>Inicialiálási </a:t>
            </a:r>
            <a:r>
              <a:rPr lang="hu-HU" baseline="0" dirty="0" smtClean="0"/>
              <a:t>idő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Startup time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Sheet1!$C$5:$F$5</c:f>
              <c:numCache>
                <c:formatCode>General</c:formatCode>
                <c:ptCount val="4"/>
                <c:pt idx="0">
                  <c:v>7</c:v>
                </c:pt>
                <c:pt idx="1">
                  <c:v>13</c:v>
                </c:pt>
                <c:pt idx="2">
                  <c:v>28</c:v>
                </c:pt>
                <c:pt idx="3">
                  <c:v>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144192"/>
        <c:axId val="38280512"/>
      </c:lineChart>
      <c:catAx>
        <c:axId val="431441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hu-HU" dirty="0" smtClean="0"/>
                  <a:t>Betöltött projektek</a:t>
                </a:r>
                <a:r>
                  <a:rPr lang="hu-HU" baseline="0" dirty="0" smtClean="0"/>
                  <a:t> </a:t>
                </a:r>
                <a:r>
                  <a:rPr lang="hu-HU" baseline="0" dirty="0" smtClean="0"/>
                  <a:t>száma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8280512"/>
        <c:crosses val="autoZero"/>
        <c:auto val="1"/>
        <c:lblAlgn val="ctr"/>
        <c:lblOffset val="100"/>
        <c:noMultiLvlLbl val="0"/>
      </c:catAx>
      <c:valAx>
        <c:axId val="382805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 dirty="0"/>
                  <a:t>seconds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31441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hu-HU" dirty="0" smtClean="0"/>
              <a:t>Teljes</a:t>
            </a:r>
            <a:r>
              <a:rPr lang="hu-HU" baseline="0" dirty="0" smtClean="0"/>
              <a:t> memóriafoglalás mérete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Used memory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Sheet1!$C$4:$F$4</c:f>
              <c:numCache>
                <c:formatCode>General</c:formatCode>
                <c:ptCount val="4"/>
                <c:pt idx="0">
                  <c:v>385</c:v>
                </c:pt>
                <c:pt idx="1">
                  <c:v>669</c:v>
                </c:pt>
                <c:pt idx="2">
                  <c:v>819</c:v>
                </c:pt>
                <c:pt idx="3">
                  <c:v>1021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144704"/>
        <c:axId val="84337792"/>
      </c:lineChart>
      <c:catAx>
        <c:axId val="431447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hu-HU" dirty="0" smtClean="0"/>
                  <a:t>Betöltött projektek</a:t>
                </a:r>
                <a:r>
                  <a:rPr lang="hu-HU" baseline="0" dirty="0" smtClean="0"/>
                  <a:t> mérete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4337792"/>
        <c:crosses val="autoZero"/>
        <c:auto val="1"/>
        <c:lblAlgn val="ctr"/>
        <c:lblOffset val="100"/>
        <c:noMultiLvlLbl val="0"/>
      </c:catAx>
      <c:valAx>
        <c:axId val="843377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/>
                  <a:t>MiB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31447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6350-B212-4879-B209-4DF49D0B4F10}" type="datetimeFigureOut">
              <a:rPr lang="en-US" smtClean="0"/>
              <a:t>11/11/2012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A0654-642B-4EC6-9896-06614A015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1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1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57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8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- 9-es fólia: cím legyen inkrementális, hibrid függőségi analízis (hibrid=bináris és forráskód forrású adatokon)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8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0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42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hu-HU" dirty="0" smtClean="0"/>
              <a:t>De:</a:t>
            </a:r>
            <a:r>
              <a:rPr lang="hu-HU" baseline="0" dirty="0" smtClean="0"/>
              <a:t> nincs adatelhagyás!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94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86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8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6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8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7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3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2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6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AB5E4"/>
            </a:gs>
            <a:gs pos="25000">
              <a:schemeClr val="accent1">
                <a:lumMod val="20000"/>
                <a:lumOff val="8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5F745-5CE3-40A0-8E26-13A5C6D55D00}" type="datetimeFigureOut">
              <a:rPr lang="en-US" smtClean="0"/>
              <a:t>11/11/2012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6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Nagy szoftverinfrastruktúra feletti inkrementális modell-analízis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Csikós Donát</a:t>
            </a:r>
          </a:p>
          <a:p>
            <a:r>
              <a:rPr lang="hu-HU" dirty="0" smtClean="0"/>
              <a:t>Konzulens: Horváth Ákos, Ráth István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84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Kiterjesztés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Alap implementáció</a:t>
            </a:r>
          </a:p>
          <a:p>
            <a:pPr lvl="1"/>
            <a:r>
              <a:rPr lang="hu-HU" dirty="0" smtClean="0"/>
              <a:t>Csak az adatbázisban tárolt adatok alapján</a:t>
            </a:r>
          </a:p>
          <a:p>
            <a:pPr lvl="1"/>
            <a:r>
              <a:rPr lang="hu-HU" dirty="0" smtClean="0"/>
              <a:t>Egyetlen elemre</a:t>
            </a:r>
          </a:p>
          <a:p>
            <a:r>
              <a:rPr lang="hu-HU" dirty="0" smtClean="0"/>
              <a:t>Továbbfejlesztés</a:t>
            </a:r>
          </a:p>
          <a:p>
            <a:pPr lvl="1"/>
            <a:r>
              <a:rPr lang="hu-HU" dirty="0" smtClean="0"/>
              <a:t>Forráskód és függőségi </a:t>
            </a:r>
            <a:r>
              <a:rPr lang="hu-HU" dirty="0"/>
              <a:t>adatbázis összekapcsolása</a:t>
            </a:r>
          </a:p>
          <a:p>
            <a:pPr lvl="2"/>
            <a:r>
              <a:rPr lang="hu-HU" dirty="0" smtClean="0"/>
              <a:t>Mi </a:t>
            </a:r>
            <a:r>
              <a:rPr lang="hu-HU" dirty="0" smtClean="0"/>
              <a:t>változott meg </a:t>
            </a:r>
            <a:r>
              <a:rPr lang="hu-HU" dirty="0" smtClean="0"/>
              <a:t>a fejlesztőkörnyezetben?</a:t>
            </a:r>
            <a:endParaRPr lang="hu-HU" dirty="0" smtClean="0"/>
          </a:p>
          <a:p>
            <a:pPr lvl="2"/>
            <a:r>
              <a:rPr lang="hu-HU" dirty="0" smtClean="0"/>
              <a:t>Milyen hatással van a ráépülő projektekre</a:t>
            </a:r>
            <a:r>
              <a:rPr lang="hu-HU" dirty="0" smtClean="0"/>
              <a:t>?</a:t>
            </a:r>
          </a:p>
          <a:p>
            <a:pPr lvl="1"/>
            <a:r>
              <a:rPr lang="hu-HU" dirty="0" smtClean="0"/>
              <a:t>Folyamatos visszajelzés</a:t>
            </a:r>
            <a:endParaRPr lang="hu-HU" dirty="0"/>
          </a:p>
          <a:p>
            <a:pPr marL="457200" lvl="1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6532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architektúra </a:t>
            </a:r>
            <a:r>
              <a:rPr lang="hu-HU" dirty="0" smtClean="0"/>
              <a:t>kiegészítése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15" name="Egyenes összekötő nyíllal 41"/>
          <p:cNvCxnSpPr>
            <a:stCxn id="11" idx="3"/>
            <a:endCxn id="8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nyíllal 41"/>
          <p:cNvCxnSpPr>
            <a:stCxn id="11" idx="3"/>
          </p:cNvCxnSpPr>
          <p:nvPr/>
        </p:nvCxnSpPr>
        <p:spPr>
          <a:xfrm>
            <a:off x="1660768" y="2669755"/>
            <a:ext cx="1539632" cy="88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gyenes összekötő nyíllal 43"/>
          <p:cNvCxnSpPr>
            <a:stCxn id="1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gyenes összekötő nyíllal 43"/>
          <p:cNvCxnSpPr>
            <a:stCxn id="1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Egyenes összekötő nyíllal 43"/>
          <p:cNvCxnSpPr/>
          <p:nvPr/>
        </p:nvCxnSpPr>
        <p:spPr>
          <a:xfrm flipV="1">
            <a:off x="4544291" y="4031673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Egyenes összekötő nyíllal 43"/>
          <p:cNvCxnSpPr>
            <a:stCxn id="7" idx="4"/>
            <a:endCxn id="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43"/>
          <p:cNvCxnSpPr>
            <a:stCxn id="4" idx="3"/>
            <a:endCxn id="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cxnSp>
        <p:nvCxnSpPr>
          <p:cNvPr id="23" name="Egyenes összekötő nyíllal 43"/>
          <p:cNvCxnSpPr/>
          <p:nvPr/>
        </p:nvCxnSpPr>
        <p:spPr>
          <a:xfrm flipV="1">
            <a:off x="4544291" y="2836109"/>
            <a:ext cx="0" cy="2068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81400" y="2240529"/>
            <a:ext cx="4156364" cy="5955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Modell-lekérdezések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2148370" y="4191000"/>
            <a:ext cx="1814030" cy="838200"/>
          </a:xfrm>
          <a:prstGeom prst="wedgeRoundRectCallout">
            <a:avLst>
              <a:gd name="adj1" fmla="val 40948"/>
              <a:gd name="adj2" fmla="val -9194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Tömörített EMF </a:t>
            </a:r>
            <a:r>
              <a:rPr lang="hu-HU" dirty="0" smtClean="0"/>
              <a:t>példánymodell</a:t>
            </a:r>
            <a:endParaRPr lang="hu-HU" dirty="0" smtClean="0"/>
          </a:p>
        </p:txBody>
      </p:sp>
      <p:sp>
        <p:nvSpPr>
          <p:cNvPr id="34" name="Rounded Rectangular Callout 33"/>
          <p:cNvSpPr/>
          <p:nvPr/>
        </p:nvSpPr>
        <p:spPr>
          <a:xfrm>
            <a:off x="2971800" y="4143200"/>
            <a:ext cx="3279128" cy="761307"/>
          </a:xfrm>
          <a:prstGeom prst="wedgeRoundRectCallout">
            <a:avLst>
              <a:gd name="adj1" fmla="val 40025"/>
              <a:gd name="adj2" fmla="val -24767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Modellek =&gt; </a:t>
            </a:r>
            <a:r>
              <a:rPr lang="hu-HU" dirty="0" smtClean="0"/>
              <a:t>EMF-IncQuery </a:t>
            </a:r>
            <a:endParaRPr lang="hu-H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Valós </a:t>
            </a:r>
            <a:r>
              <a:rPr lang="hu-HU" dirty="0" smtClean="0"/>
              <a:t>idejű, inkrementális kiértékelés</a:t>
            </a:r>
            <a:endParaRPr lang="hu-HU" dirty="0" smtClean="0"/>
          </a:p>
        </p:txBody>
      </p:sp>
      <p:sp>
        <p:nvSpPr>
          <p:cNvPr id="35" name="Rounded Rectangular Callout 34"/>
          <p:cNvSpPr/>
          <p:nvPr/>
        </p:nvSpPr>
        <p:spPr>
          <a:xfrm>
            <a:off x="124933" y="3766189"/>
            <a:ext cx="3047757" cy="370076"/>
          </a:xfrm>
          <a:prstGeom prst="wedgeRoundRectCallout">
            <a:avLst>
              <a:gd name="adj1" fmla="val 40580"/>
              <a:gd name="adj2" fmla="val -3466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Explicit lekérdezés </a:t>
            </a:r>
            <a:r>
              <a:rPr lang="hu-HU" dirty="0" smtClean="0"/>
              <a:t>megmarad</a:t>
            </a:r>
            <a:endParaRPr lang="hu-HU" dirty="0" smtClean="0"/>
          </a:p>
        </p:txBody>
      </p:sp>
      <p:sp>
        <p:nvSpPr>
          <p:cNvPr id="36" name="Rounded Rectangular Callout 35"/>
          <p:cNvSpPr/>
          <p:nvPr/>
        </p:nvSpPr>
        <p:spPr>
          <a:xfrm>
            <a:off x="7628" y="4424254"/>
            <a:ext cx="3047757" cy="833546"/>
          </a:xfrm>
          <a:prstGeom prst="wedgeRoundRectCallout">
            <a:avLst>
              <a:gd name="adj1" fmla="val 25329"/>
              <a:gd name="adj2" fmla="val -21404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Automatikus kiértékelés (mentéskor)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Az összes </a:t>
            </a:r>
            <a:r>
              <a:rPr lang="hu-HU" dirty="0" smtClean="0"/>
              <a:t>elemre</a:t>
            </a:r>
            <a:endParaRPr lang="hu-HU" dirty="0" smtClean="0"/>
          </a:p>
        </p:txBody>
      </p:sp>
      <p:sp>
        <p:nvSpPr>
          <p:cNvPr id="32" name="Rounded Rectangular Callout 31"/>
          <p:cNvSpPr/>
          <p:nvPr/>
        </p:nvSpPr>
        <p:spPr>
          <a:xfrm>
            <a:off x="5090676" y="4114800"/>
            <a:ext cx="3382247" cy="1295400"/>
          </a:xfrm>
          <a:prstGeom prst="wedgeRoundRectCallout">
            <a:avLst>
              <a:gd name="adj1" fmla="val 1221"/>
              <a:gd name="adj2" fmla="val -6742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Eclise projekteket leíró EMF </a:t>
            </a:r>
            <a:r>
              <a:rPr lang="hu-HU" dirty="0" smtClean="0"/>
              <a:t>példánymodell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Elemek 1-1 kapcsolatban  az Eclipse-el</a:t>
            </a:r>
            <a:endParaRPr lang="hu-H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Inkrementális </a:t>
            </a:r>
            <a:r>
              <a:rPr lang="hu-HU" dirty="0" smtClean="0"/>
              <a:t>karbantartás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23524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3" grpId="0" animBg="1"/>
      <p:bldP spid="30" grpId="0" animBg="1"/>
      <p:bldP spid="31" grpId="0" animBg="1"/>
      <p:bldP spid="31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2" grpId="0" animBg="1"/>
      <p:bldP spid="3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841867" y="4201733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NewClass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Modell-lekérdezések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Lekérdezések = gráfminták</a:t>
            </a:r>
            <a:endParaRPr lang="hu-HU" dirty="0" smtClean="0"/>
          </a:p>
          <a:p>
            <a:pPr lvl="1"/>
            <a:r>
              <a:rPr lang="hu-HU" sz="2400" dirty="0" smtClean="0"/>
              <a:t>IncQuery deklaratív lekérdező nyelvén </a:t>
            </a:r>
            <a:r>
              <a:rPr lang="hu-HU" sz="2400" dirty="0" smtClean="0"/>
              <a:t>megfogalmazva</a:t>
            </a:r>
            <a:r>
              <a:rPr lang="hu-HU" sz="2400" dirty="0" smtClean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667000"/>
            <a:ext cx="3842266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6107668"/>
            <a:ext cx="384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Függőségi példány</a:t>
            </a:r>
            <a:r>
              <a:rPr lang="en-US" dirty="0" err="1" smtClean="0"/>
              <a:t>modell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0" y="2667000"/>
            <a:ext cx="3810000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08666" y="2944433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ServiceJar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" y="4148207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" y="5372100"/>
            <a:ext cx="908565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serve()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5372100"/>
            <a:ext cx="10668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doWork()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1584067" y="3477833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12" idx="1"/>
            <a:endCxn id="11" idx="3"/>
          </p:cNvCxnSpPr>
          <p:nvPr/>
        </p:nvCxnSpPr>
        <p:spPr>
          <a:xfrm flipH="1">
            <a:off x="1670565" y="5638800"/>
            <a:ext cx="9964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83533" y="2993266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ServiceJar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936867" y="4197040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Service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293667" y="5374332"/>
            <a:ext cx="930533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serve()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2" idx="2"/>
            <a:endCxn id="23" idx="0"/>
          </p:cNvCxnSpPr>
          <p:nvPr/>
        </p:nvCxnSpPr>
        <p:spPr>
          <a:xfrm flipH="1">
            <a:off x="5758934" y="3526666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>
            <a:stCxn id="22" idx="2"/>
            <a:endCxn id="24" idx="0"/>
          </p:cNvCxnSpPr>
          <p:nvPr/>
        </p:nvCxnSpPr>
        <p:spPr>
          <a:xfrm>
            <a:off x="6705600" y="3526666"/>
            <a:ext cx="958334" cy="675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stCxn id="9" idx="2"/>
            <a:endCxn id="11" idx="0"/>
          </p:cNvCxnSpPr>
          <p:nvPr/>
        </p:nvCxnSpPr>
        <p:spPr>
          <a:xfrm flipH="1">
            <a:off x="1216283" y="4681607"/>
            <a:ext cx="367784" cy="690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23" idx="2"/>
            <a:endCxn id="25" idx="0"/>
          </p:cNvCxnSpPr>
          <p:nvPr/>
        </p:nvCxnSpPr>
        <p:spPr>
          <a:xfrm>
            <a:off x="5758934" y="4730440"/>
            <a:ext cx="0" cy="643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4800601" y="610766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Forráskód példány</a:t>
            </a:r>
            <a:r>
              <a:rPr lang="en-US" dirty="0" err="1" smtClean="0"/>
              <a:t>modell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524000" y="2743200"/>
            <a:ext cx="6139934" cy="935866"/>
            <a:chOff x="1524000" y="2797934"/>
            <a:chExt cx="6139934" cy="935866"/>
          </a:xfrm>
        </p:grpSpPr>
        <p:sp>
          <p:nvSpPr>
            <p:cNvPr id="38" name="Rectangle 37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064600" y="3442900"/>
              <a:ext cx="12862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200" dirty="0" smtClean="0">
                  <a:solidFill>
                    <a:srgbClr val="FF0000"/>
                  </a:solidFill>
                </a:rPr>
                <a:t>joinProject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482932" y="3954083"/>
            <a:ext cx="6139934" cy="959747"/>
            <a:chOff x="1524000" y="2797934"/>
            <a:chExt cx="6139934" cy="959747"/>
          </a:xfrm>
        </p:grpSpPr>
        <p:sp>
          <p:nvSpPr>
            <p:cNvPr id="52" name="Rectangle 51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66299" y="3480682"/>
              <a:ext cx="12862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200" dirty="0" smtClean="0">
                  <a:solidFill>
                    <a:srgbClr val="FF0000"/>
                  </a:solidFill>
                </a:rPr>
                <a:t>addedClass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01933" y="5154734"/>
            <a:ext cx="6226431" cy="935866"/>
            <a:chOff x="1524000" y="2797934"/>
            <a:chExt cx="6226431" cy="935866"/>
          </a:xfrm>
        </p:grpSpPr>
        <p:sp>
          <p:nvSpPr>
            <p:cNvPr id="57" name="Rectangle 56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489067" y="3015299"/>
              <a:ext cx="1066800" cy="53340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14275" y="3017532"/>
              <a:ext cx="930533" cy="5311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492632" y="3456801"/>
              <a:ext cx="5257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dirty="0" smtClean="0">
                  <a:solidFill>
                    <a:srgbClr val="FF0000"/>
                  </a:solidFill>
                </a:rPr>
                <a:t>incomingMCall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45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modell-lekérdezések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 smtClean="0"/>
              <a:t>Lekérdezés lépései: 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dirty="0" smtClean="0"/>
              <a:t>Inicializálás (példánymodellek + lekérdezések)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dirty="0" smtClean="0"/>
              <a:t>Kiértékelés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dirty="0" smtClean="0"/>
              <a:t>Frissítés (forráskód=&gt;modell=&gt;eredmény automatikusan)</a:t>
            </a:r>
          </a:p>
          <a:p>
            <a:pPr marL="514350" indent="-457200"/>
            <a:r>
              <a:rPr lang="hu-HU" dirty="0" smtClean="0"/>
              <a:t>Eredmény:</a:t>
            </a:r>
          </a:p>
          <a:p>
            <a:pPr marL="914400" lvl="1" indent="-457200"/>
            <a:r>
              <a:rPr lang="hu-HU" dirty="0" smtClean="0"/>
              <a:t>Függőségi viszonyok az </a:t>
            </a:r>
            <a:r>
              <a:rPr lang="hu-HU" b="1" dirty="0" smtClean="0"/>
              <a:t>összes objektumra</a:t>
            </a:r>
          </a:p>
          <a:p>
            <a:pPr marL="914400" lvl="1" indent="-457200"/>
            <a:r>
              <a:rPr lang="hu-HU" dirty="0" smtClean="0"/>
              <a:t>Automatikusan és gyorsan frissül</a:t>
            </a:r>
          </a:p>
          <a:p>
            <a:pPr marL="914400" lvl="1" indent="-457200"/>
            <a:r>
              <a:rPr lang="hu-HU" dirty="0" smtClean="0"/>
              <a:t>Nem 100%-os precizitás</a:t>
            </a:r>
          </a:p>
          <a:p>
            <a:pPr marL="914400" lvl="1" indent="-457200"/>
            <a:r>
              <a:rPr lang="hu-HU" dirty="0" smtClean="0"/>
              <a:t>Kimenet: EMF objektumok</a:t>
            </a:r>
          </a:p>
          <a:p>
            <a:pPr marL="914400" lvl="1" indent="-457200"/>
            <a:endParaRPr lang="hu-HU" dirty="0" smtClean="0"/>
          </a:p>
          <a:p>
            <a:pPr marL="514350" indent="-457200"/>
            <a:r>
              <a:rPr lang="hu-HU" dirty="0" smtClean="0"/>
              <a:t>Hátralevő feladat: teljesebb Eclipse integráció</a:t>
            </a:r>
          </a:p>
          <a:p>
            <a:pPr marL="914400" lvl="1" indent="-457200"/>
            <a:r>
              <a:rPr lang="hu-HU" dirty="0" smtClean="0"/>
              <a:t>Eredmények View-okban</a:t>
            </a:r>
          </a:p>
          <a:p>
            <a:pPr marL="914400" lvl="1" indent="-457200"/>
            <a:r>
              <a:rPr lang="hu-HU" dirty="0" smtClean="0"/>
              <a:t>JDT validációk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556" r="33175" b="556"/>
          <a:stretch/>
        </p:blipFill>
        <p:spPr bwMode="auto">
          <a:xfrm>
            <a:off x="4667247" y="1600200"/>
            <a:ext cx="40290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451600" y="2371724"/>
            <a:ext cx="949325" cy="174625"/>
          </a:xfrm>
          <a:prstGeom prst="rect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3886200"/>
            <a:ext cx="40290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H="1">
            <a:off x="5943600" y="2546349"/>
            <a:ext cx="1219200" cy="23304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562600" y="2370137"/>
            <a:ext cx="889000" cy="174625"/>
          </a:xfrm>
          <a:prstGeom prst="rect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>
            <a:stCxn id="23" idx="2"/>
          </p:cNvCxnSpPr>
          <p:nvPr/>
        </p:nvCxnSpPr>
        <p:spPr>
          <a:xfrm>
            <a:off x="6007100" y="2544762"/>
            <a:ext cx="1460500" cy="27892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01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rendszer teljesítménye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Teljesítményanalízis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5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függőségek feltérképezése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4267200"/>
            <a:ext cx="7772400" cy="236220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hu-HU" dirty="0" smtClean="0"/>
              <a:t>Bemenet: valós projektek</a:t>
            </a:r>
          </a:p>
          <a:p>
            <a:r>
              <a:rPr lang="hu-HU" dirty="0" smtClean="0"/>
              <a:t>Függőségi </a:t>
            </a:r>
            <a:r>
              <a:rPr lang="hu-HU" dirty="0"/>
              <a:t>viszonyok felderítése: ~</a:t>
            </a:r>
            <a:r>
              <a:rPr lang="hu-HU" dirty="0" smtClean="0"/>
              <a:t>0,5sec/jar</a:t>
            </a:r>
            <a:endParaRPr lang="hu-HU" dirty="0"/>
          </a:p>
          <a:p>
            <a:r>
              <a:rPr lang="hu-HU" dirty="0" smtClean="0"/>
              <a:t>Explicit lekérdezés ideje 1 elemre: </a:t>
            </a:r>
            <a:r>
              <a:rPr lang="hu-HU" dirty="0"/>
              <a:t>~200ms</a:t>
            </a:r>
          </a:p>
          <a:p>
            <a:r>
              <a:rPr lang="hu-HU" dirty="0" smtClean="0"/>
              <a:t>EMF </a:t>
            </a:r>
            <a:r>
              <a:rPr lang="hu-HU" dirty="0"/>
              <a:t>példánymodell mérete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Teljes: </a:t>
            </a:r>
            <a:r>
              <a:rPr lang="hu-HU" dirty="0"/>
              <a:t>~</a:t>
            </a:r>
            <a:r>
              <a:rPr lang="hu-HU" dirty="0" smtClean="0"/>
              <a:t>600MiB</a:t>
            </a:r>
            <a:endParaRPr lang="hu-HU" dirty="0" smtClean="0"/>
          </a:p>
          <a:p>
            <a:pPr lvl="1"/>
            <a:r>
              <a:rPr lang="hu-HU" dirty="0" smtClean="0"/>
              <a:t>Tömörített: </a:t>
            </a:r>
            <a:r>
              <a:rPr lang="hu-HU" dirty="0" smtClean="0"/>
              <a:t>88MiB</a:t>
            </a:r>
            <a:endParaRPr lang="hu-HU" dirty="0"/>
          </a:p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60967379"/>
              </p:ext>
            </p:extLst>
          </p:nvPr>
        </p:nvGraphicFramePr>
        <p:xfrm>
          <a:off x="457200" y="1600200"/>
          <a:ext cx="81534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237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Modell-lekérdezések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3014635"/>
              </p:ext>
            </p:extLst>
          </p:nvPr>
        </p:nvGraphicFramePr>
        <p:xfrm>
          <a:off x="457200" y="1524000"/>
          <a:ext cx="4040188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779444642"/>
              </p:ext>
            </p:extLst>
          </p:nvPr>
        </p:nvGraphicFramePr>
        <p:xfrm>
          <a:off x="4648200" y="1524000"/>
          <a:ext cx="4041775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Content Placeholder 5"/>
          <p:cNvSpPr txBox="1">
            <a:spLocks/>
          </p:cNvSpPr>
          <p:nvPr/>
        </p:nvSpPr>
        <p:spPr>
          <a:xfrm>
            <a:off x="609600" y="4724400"/>
            <a:ext cx="8077200" cy="155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</a:lvl9pPr>
          </a:lstStyle>
          <a:p>
            <a:r>
              <a:rPr lang="hu-HU" dirty="0" smtClean="0"/>
              <a:t>Kiértékelés 1 változtatás esetén: ~1ms az összes elemre.</a:t>
            </a:r>
          </a:p>
        </p:txBody>
      </p:sp>
    </p:spTree>
    <p:extLst>
      <p:ext uri="{BB962C8B-B14F-4D97-AF65-F5344CB8AC3E}">
        <p14:creationId xmlns:p14="http://schemas.microsoft.com/office/powerpoint/2010/main" val="28715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 és távlati célok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 smtClean="0"/>
              <a:t>Eszköz </a:t>
            </a:r>
            <a:r>
              <a:rPr lang="hu-HU" dirty="0" smtClean="0"/>
              <a:t>Java </a:t>
            </a:r>
            <a:r>
              <a:rPr lang="hu-HU" dirty="0" smtClean="0"/>
              <a:t>szoftverek függőségeinek </a:t>
            </a:r>
            <a:r>
              <a:rPr lang="hu-HU" dirty="0" smtClean="0"/>
              <a:t>feltárására</a:t>
            </a:r>
            <a:endParaRPr lang="hu-HU" dirty="0" smtClean="0"/>
          </a:p>
          <a:p>
            <a:pPr lvl="1"/>
            <a:r>
              <a:rPr lang="hu-HU" dirty="0" smtClean="0"/>
              <a:t>Nagy mennyiségű bináris feldolgozása és </a:t>
            </a:r>
            <a:r>
              <a:rPr lang="hu-HU" dirty="0" smtClean="0"/>
              <a:t>lekérdezése</a:t>
            </a:r>
            <a:endParaRPr lang="hu-HU" dirty="0" smtClean="0"/>
          </a:p>
          <a:p>
            <a:pPr lvl="1"/>
            <a:r>
              <a:rPr lang="hu-HU" dirty="0" smtClean="0"/>
              <a:t>Kiterjesztés: valós idejű </a:t>
            </a:r>
            <a:r>
              <a:rPr lang="hu-HU" dirty="0" smtClean="0"/>
              <a:t>függőségi lekérdezések</a:t>
            </a:r>
            <a:endParaRPr lang="hu-HU" dirty="0" smtClean="0"/>
          </a:p>
          <a:p>
            <a:r>
              <a:rPr lang="hu-HU" dirty="0" smtClean="0"/>
              <a:t>A rendszer jelenleg éles használatban </a:t>
            </a:r>
            <a:r>
              <a:rPr lang="hu-HU" dirty="0" smtClean="0"/>
              <a:t>van</a:t>
            </a:r>
            <a:endParaRPr lang="hu-HU" dirty="0" smtClean="0"/>
          </a:p>
          <a:p>
            <a:pPr lvl="1"/>
            <a:r>
              <a:rPr lang="hu-HU" dirty="0" smtClean="0"/>
              <a:t>CERN </a:t>
            </a:r>
            <a:r>
              <a:rPr lang="hu-HU" dirty="0" smtClean="0"/>
              <a:t>Controls Systems:</a:t>
            </a:r>
          </a:p>
          <a:p>
            <a:pPr lvl="2"/>
            <a:r>
              <a:rPr lang="hu-HU" dirty="0" smtClean="0"/>
              <a:t>Svájci kutatólaboratórium; részecskegyorsító irányítási rendszereinek szoftvereihez</a:t>
            </a:r>
            <a:endParaRPr lang="hu-HU" dirty="0" smtClean="0"/>
          </a:p>
          <a:p>
            <a:pPr lvl="2"/>
            <a:r>
              <a:rPr lang="hu-HU" dirty="0"/>
              <a:t>~</a:t>
            </a:r>
            <a:r>
              <a:rPr lang="hu-HU" dirty="0" smtClean="0"/>
              <a:t>1300 Java projekt, 24/7 </a:t>
            </a:r>
            <a:r>
              <a:rPr lang="hu-HU" dirty="0" smtClean="0"/>
              <a:t>üzemidő</a:t>
            </a:r>
            <a:endParaRPr lang="hu-HU" dirty="0" smtClean="0"/>
          </a:p>
          <a:p>
            <a:pPr lvl="2"/>
            <a:r>
              <a:rPr lang="hu-HU" dirty="0" smtClean="0"/>
              <a:t> Adatgyűjtés, monitorozás, alarm system, </a:t>
            </a:r>
            <a:r>
              <a:rPr lang="hu-HU" dirty="0" smtClean="0"/>
              <a:t>stb.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8336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célok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Jobb felhasználói felület </a:t>
            </a:r>
            <a:r>
              <a:rPr lang="hu-HU" dirty="0" smtClean="0"/>
              <a:t>integráció</a:t>
            </a:r>
            <a:endParaRPr lang="hu-HU" dirty="0" smtClean="0"/>
          </a:p>
          <a:p>
            <a:r>
              <a:rPr lang="hu-HU" dirty="0" smtClean="0"/>
              <a:t>Kiterjeszés C/C++ </a:t>
            </a:r>
            <a:r>
              <a:rPr lang="hu-HU" dirty="0" smtClean="0"/>
              <a:t>szoftverekre</a:t>
            </a:r>
            <a:endParaRPr lang="hu-HU" dirty="0" smtClean="0"/>
          </a:p>
          <a:p>
            <a:r>
              <a:rPr lang="hu-HU" dirty="0" smtClean="0"/>
              <a:t>Lekérdezés-alapú metrikák </a:t>
            </a:r>
            <a:r>
              <a:rPr lang="hu-HU" dirty="0" smtClean="0"/>
              <a:t>érvényesítése</a:t>
            </a:r>
            <a:endParaRPr lang="hu-HU" dirty="0" smtClean="0"/>
          </a:p>
          <a:p>
            <a:r>
              <a:rPr lang="hu-HU" dirty="0" smtClean="0"/>
              <a:t>Szélesebb körű függőségek </a:t>
            </a:r>
            <a:r>
              <a:rPr lang="hu-HU" dirty="0" smtClean="0"/>
              <a:t>felderítése</a:t>
            </a:r>
            <a:endParaRPr lang="hu-H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3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Komplex szoftverrendszerek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Motiváció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5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55542" y="1828800"/>
            <a:ext cx="4343400" cy="1828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service.jar</a:t>
            </a:r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 smtClean="0"/>
          </a:p>
        </p:txBody>
      </p:sp>
      <p:grpSp>
        <p:nvGrpSpPr>
          <p:cNvPr id="43" name="Group 42"/>
          <p:cNvGrpSpPr/>
          <p:nvPr/>
        </p:nvGrpSpPr>
        <p:grpSpPr>
          <a:xfrm>
            <a:off x="1524000" y="1505503"/>
            <a:ext cx="6096000" cy="5075070"/>
            <a:chOff x="1524000" y="1505503"/>
            <a:chExt cx="6096000" cy="5075070"/>
          </a:xfrm>
          <a:noFill/>
        </p:grpSpPr>
        <p:sp>
          <p:nvSpPr>
            <p:cNvPr id="38" name="Rectangle 37"/>
            <p:cNvSpPr/>
            <p:nvPr/>
          </p:nvSpPr>
          <p:spPr>
            <a:xfrm>
              <a:off x="1524000" y="1523999"/>
              <a:ext cx="6096000" cy="5056574"/>
            </a:xfrm>
            <a:prstGeom prst="rect">
              <a:avLst/>
            </a:prstGeom>
            <a:grp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7799" y="3858372"/>
              <a:ext cx="507506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/>
                <a:t>Szoftver tároló</a:t>
              </a:r>
              <a:endParaRPr lang="en-US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Kiindulás: bejövő függőségek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55542" y="4169546"/>
            <a:ext cx="4343400" cy="228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client.jar</a:t>
            </a:r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584142" y="4876800"/>
            <a:ext cx="38862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 smtClean="0">
                <a:latin typeface="Lucida Console" pitchFamily="49" charset="0"/>
              </a:rPr>
              <a:t>public class Client {</a:t>
            </a:r>
          </a:p>
          <a:p>
            <a:r>
              <a:rPr lang="hu-HU" sz="1400" dirty="0" smtClean="0">
                <a:latin typeface="Lucida Console" pitchFamily="49" charset="0"/>
              </a:rPr>
              <a:t>    public void doWork() {</a:t>
            </a:r>
          </a:p>
          <a:p>
            <a:r>
              <a:rPr lang="hu-HU" sz="1400" dirty="0" smtClean="0">
                <a:latin typeface="Lucida Console" pitchFamily="49" charset="0"/>
              </a:rPr>
              <a:t>        Service s = getService();</a:t>
            </a:r>
          </a:p>
          <a:p>
            <a:r>
              <a:rPr lang="hu-HU" sz="1400" dirty="0">
                <a:latin typeface="Lucida Console" pitchFamily="49" charset="0"/>
              </a:rPr>
              <a:t> </a:t>
            </a:r>
            <a:r>
              <a:rPr lang="hu-HU" sz="1400" dirty="0" smtClean="0">
                <a:latin typeface="Lucida Console" pitchFamily="49" charset="0"/>
              </a:rPr>
              <a:t>       s.serve(); </a:t>
            </a:r>
          </a:p>
          <a:p>
            <a:r>
              <a:rPr lang="hu-HU" sz="1400" dirty="0">
                <a:latin typeface="Lucida Console" pitchFamily="49" charset="0"/>
              </a:rPr>
              <a:t> </a:t>
            </a:r>
            <a:r>
              <a:rPr lang="hu-HU" sz="1400" dirty="0" smtClean="0">
                <a:latin typeface="Lucida Console" pitchFamily="49" charset="0"/>
              </a:rPr>
              <a:t>   }   </a:t>
            </a: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dirty="0">
              <a:latin typeface="Lucida Console" pitchFamily="49" charset="0"/>
            </a:endParaRPr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458592" y="5562600"/>
            <a:ext cx="1189608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44" name="Rounded Rectangular Callout 43"/>
          <p:cNvSpPr/>
          <p:nvPr/>
        </p:nvSpPr>
        <p:spPr>
          <a:xfrm>
            <a:off x="3199552" y="3530879"/>
            <a:ext cx="2655379" cy="405841"/>
          </a:xfrm>
          <a:prstGeom prst="wedgeRoundRectCallout">
            <a:avLst>
              <a:gd name="adj1" fmla="val -86073"/>
              <a:gd name="adj2" fmla="val 8126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Metódushívás =&gt; függőség.</a:t>
            </a:r>
          </a:p>
        </p:txBody>
      </p:sp>
      <p:sp>
        <p:nvSpPr>
          <p:cNvPr id="53" name="Lightning Bolt 52"/>
          <p:cNvSpPr/>
          <p:nvPr/>
        </p:nvSpPr>
        <p:spPr>
          <a:xfrm rot="4233296">
            <a:off x="4607475" y="5445999"/>
            <a:ext cx="381000" cy="629575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450977" y="2667000"/>
            <a:ext cx="4038600" cy="705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>
                <a:latin typeface="Lucida Console" pitchFamily="49" charset="0"/>
              </a:rPr>
              <a:t>public </a:t>
            </a:r>
            <a:r>
              <a:rPr lang="hu-HU" sz="1400" dirty="0" smtClean="0">
                <a:latin typeface="Lucida Console" pitchFamily="49" charset="0"/>
              </a:rPr>
              <a:t>class Service </a:t>
            </a:r>
            <a:r>
              <a:rPr lang="hu-HU" sz="1400" dirty="0">
                <a:latin typeface="Lucida Console" pitchFamily="49" charset="0"/>
              </a:rPr>
              <a:t>{</a:t>
            </a:r>
          </a:p>
          <a:p>
            <a:r>
              <a:rPr lang="hu-HU" sz="1400" dirty="0">
                <a:latin typeface="Lucida Console" pitchFamily="49" charset="0"/>
              </a:rPr>
              <a:t>    public void serve</a:t>
            </a:r>
            <a:r>
              <a:rPr lang="hu-HU" sz="1400" dirty="0" smtClean="0">
                <a:latin typeface="Lucida Console" pitchFamily="49" charset="0"/>
              </a:rPr>
              <a:t>(){}</a:t>
            </a:r>
            <a:endParaRPr lang="hu-HU" sz="1400" dirty="0">
              <a:latin typeface="Lucida Console" pitchFamily="49" charset="0"/>
            </a:endParaRP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sz="1400" dirty="0">
              <a:latin typeface="Lucida Console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95600" y="2936583"/>
            <a:ext cx="2362200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450977" y="2666999"/>
            <a:ext cx="4038600" cy="705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>
                <a:latin typeface="Lucida Console" pitchFamily="49" charset="0"/>
              </a:rPr>
              <a:t>public </a:t>
            </a:r>
            <a:r>
              <a:rPr lang="hu-HU" sz="1400" dirty="0" smtClean="0">
                <a:latin typeface="Lucida Console" pitchFamily="49" charset="0"/>
              </a:rPr>
              <a:t>class Service </a:t>
            </a:r>
            <a:r>
              <a:rPr lang="hu-HU" sz="1400" dirty="0">
                <a:latin typeface="Lucida Console" pitchFamily="49" charset="0"/>
              </a:rPr>
              <a:t>{</a:t>
            </a:r>
          </a:p>
          <a:p>
            <a:r>
              <a:rPr lang="hu-HU" sz="1400" dirty="0">
                <a:latin typeface="Lucida Console" pitchFamily="49" charset="0"/>
              </a:rPr>
              <a:t>    public void </a:t>
            </a:r>
            <a:r>
              <a:rPr lang="hu-HU" sz="1400" dirty="0" smtClean="0">
                <a:latin typeface="Lucida Console" pitchFamily="49" charset="0"/>
              </a:rPr>
              <a:t>serve(</a:t>
            </a:r>
            <a:r>
              <a:rPr lang="hu-HU" sz="1400" dirty="0" smtClean="0">
                <a:solidFill>
                  <a:srgbClr val="FF0000"/>
                </a:solidFill>
                <a:latin typeface="Lucida Console" pitchFamily="49" charset="0"/>
              </a:rPr>
              <a:t>String in</a:t>
            </a:r>
            <a:r>
              <a:rPr lang="hu-HU" sz="1400" dirty="0" smtClean="0">
                <a:latin typeface="Lucida Console" pitchFamily="49" charset="0"/>
              </a:rPr>
              <a:t>){}</a:t>
            </a:r>
            <a:endParaRPr lang="hu-HU" sz="1400" dirty="0">
              <a:latin typeface="Lucida Console" pitchFamily="49" charset="0"/>
            </a:endParaRP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sz="1400" dirty="0">
              <a:latin typeface="Lucida Console" pitchFamily="49" charset="0"/>
            </a:endParaRPr>
          </a:p>
        </p:txBody>
      </p:sp>
      <p:sp>
        <p:nvSpPr>
          <p:cNvPr id="42" name="U-Turn Arrow 41"/>
          <p:cNvSpPr/>
          <p:nvPr/>
        </p:nvSpPr>
        <p:spPr>
          <a:xfrm rot="16200000">
            <a:off x="1305920" y="3735626"/>
            <a:ext cx="2908363" cy="1185398"/>
          </a:xfrm>
          <a:prstGeom prst="uturnArrow">
            <a:avLst>
              <a:gd name="adj1" fmla="val 11519"/>
              <a:gd name="adj2" fmla="val 14141"/>
              <a:gd name="adj3" fmla="val 25000"/>
              <a:gd name="adj4" fmla="val 36261"/>
              <a:gd name="adj5" fmla="val 5702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5958488" y="2057400"/>
            <a:ext cx="2597674" cy="533400"/>
          </a:xfrm>
          <a:prstGeom prst="wedgeRoundRectCallout">
            <a:avLst>
              <a:gd name="adj1" fmla="val -82433"/>
              <a:gd name="adj2" fmla="val 13790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Nem tudni, kik használják: kit érint a változtatás?</a:t>
            </a:r>
          </a:p>
        </p:txBody>
      </p:sp>
      <p:sp>
        <p:nvSpPr>
          <p:cNvPr id="47" name="Down Arrow 46"/>
          <p:cNvSpPr/>
          <p:nvPr/>
        </p:nvSpPr>
        <p:spPr>
          <a:xfrm rot="1503578">
            <a:off x="4656511" y="3037995"/>
            <a:ext cx="231866" cy="24796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895600" y="2936103"/>
            <a:ext cx="3276600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54" name="Rounded Rectangular Callout 53"/>
          <p:cNvSpPr/>
          <p:nvPr/>
        </p:nvSpPr>
        <p:spPr>
          <a:xfrm>
            <a:off x="5402598" y="3674616"/>
            <a:ext cx="1854727" cy="533400"/>
          </a:xfrm>
          <a:prstGeom prst="wedgeRoundRectCallout">
            <a:avLst>
              <a:gd name="adj1" fmla="val -83943"/>
              <a:gd name="adj2" fmla="val 5135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Az összes „</a:t>
            </a:r>
            <a:r>
              <a:rPr lang="hu-HU" sz="1600" i="1" dirty="0" smtClean="0"/>
              <a:t>bejövő függőséget</a:t>
            </a:r>
            <a:r>
              <a:rPr lang="hu-HU" sz="16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255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8" grpId="0" animBg="1"/>
      <p:bldP spid="41" grpId="0" animBg="1"/>
      <p:bldP spid="44" grpId="0" animBg="1"/>
      <p:bldP spid="44" grpId="1" animBg="1"/>
      <p:bldP spid="53" grpId="0" animBg="1"/>
      <p:bldP spid="17" grpId="0" animBg="1"/>
      <p:bldP spid="40" grpId="0" animBg="1"/>
      <p:bldP spid="46" grpId="0" animBg="1"/>
      <p:bldP spid="42" grpId="0" animBg="1"/>
      <p:bldP spid="45" grpId="0" animBg="1"/>
      <p:bldP spid="45" grpId="1" animBg="1"/>
      <p:bldP spid="47" grpId="0" animBg="1"/>
      <p:bldP spid="56" grpId="0" animBg="1"/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Komplex szoftverrendszerek fejlesztése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Nagyszámú szoftver (1000+)</a:t>
            </a:r>
          </a:p>
          <a:p>
            <a:r>
              <a:rPr lang="hu-HU" dirty="0" smtClean="0"/>
              <a:t>OO szoftverek: sokféle függőség</a:t>
            </a:r>
          </a:p>
          <a:p>
            <a:pPr lvl="1"/>
            <a:r>
              <a:rPr lang="hu-HU" dirty="0" smtClean="0"/>
              <a:t>Öröklés, függvény-felüldefiniálás, reflektív hívások</a:t>
            </a:r>
            <a:endParaRPr lang="hu-HU" dirty="0" smtClean="0"/>
          </a:p>
          <a:p>
            <a:r>
              <a:rPr lang="hu-HU" dirty="0" smtClean="0"/>
              <a:t>Nagy rendelkezésre </a:t>
            </a:r>
            <a:r>
              <a:rPr lang="hu-HU" dirty="0" smtClean="0"/>
              <a:t>állás         hibajavítás</a:t>
            </a:r>
            <a:r>
              <a:rPr lang="hu-HU" dirty="0" smtClean="0"/>
              <a:t>, új </a:t>
            </a:r>
            <a:r>
              <a:rPr lang="hu-HU" dirty="0" smtClean="0"/>
              <a:t>funkció</a:t>
            </a:r>
            <a:endParaRPr lang="hu-HU" dirty="0" smtClean="0"/>
          </a:p>
          <a:p>
            <a:pPr lvl="1"/>
            <a:r>
              <a:rPr lang="hu-HU" dirty="0" smtClean="0"/>
              <a:t>Elvárás: ráépülő szoftverekben ne okozzon hibát (smooth upgrades</a:t>
            </a:r>
            <a:r>
              <a:rPr lang="hu-HU" dirty="0" smtClean="0"/>
              <a:t>)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Szükséges: függőségi viszonyok ismerete</a:t>
            </a:r>
          </a:p>
          <a:p>
            <a:pPr lvl="1"/>
            <a:r>
              <a:rPr lang="hu-HU" dirty="0" smtClean="0"/>
              <a:t>Mit változtathatunk meg</a:t>
            </a:r>
            <a:endParaRPr lang="hu-HU" dirty="0" smtClean="0"/>
          </a:p>
          <a:p>
            <a:pPr lvl="1"/>
            <a:r>
              <a:rPr lang="hu-HU" dirty="0" smtClean="0"/>
              <a:t>Változások potenciális hatása</a:t>
            </a:r>
            <a:endParaRPr lang="hu-HU" dirty="0" smtClean="0"/>
          </a:p>
          <a:p>
            <a:pPr lvl="1"/>
            <a:r>
              <a:rPr lang="hu-HU" dirty="0" smtClean="0"/>
              <a:t>Elkészített eszköz segítségével </a:t>
            </a:r>
            <a:r>
              <a:rPr lang="hu-HU" dirty="0" smtClean="0"/>
              <a:t>lekérdezhető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5400000">
            <a:off x="4295775" y="3629025"/>
            <a:ext cx="6858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-Right Arrow 4"/>
          <p:cNvSpPr/>
          <p:nvPr/>
        </p:nvSpPr>
        <p:spPr>
          <a:xfrm>
            <a:off x="4352925" y="2876550"/>
            <a:ext cx="571500" cy="228600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1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függőségek </a:t>
            </a:r>
            <a:r>
              <a:rPr lang="hu-HU" dirty="0" smtClean="0"/>
              <a:t>explicit </a:t>
            </a:r>
            <a:r>
              <a:rPr lang="hu-HU" dirty="0" smtClean="0"/>
              <a:t>lekérdezése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 elkészült eszköz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2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gyenes összekötő nyíllal 41"/>
          <p:cNvCxnSpPr>
            <a:stCxn id="32" idx="3"/>
            <a:endCxn id="2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5" idx="0"/>
          </p:cNvCxnSpPr>
          <p:nvPr/>
        </p:nvCxnSpPr>
        <p:spPr>
          <a:xfrm flipV="1">
            <a:off x="4544291" y="2836107"/>
            <a:ext cx="0" cy="20684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8" idx="4"/>
            <a:endCxn id="25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3"/>
          <p:cNvCxnSpPr>
            <a:stCxn id="25" idx="3"/>
            <a:endCxn id="26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45" name="Rounded Rectangular Callout 44"/>
          <p:cNvSpPr/>
          <p:nvPr/>
        </p:nvSpPr>
        <p:spPr>
          <a:xfrm>
            <a:off x="770089" y="3817695"/>
            <a:ext cx="2835033" cy="793908"/>
          </a:xfrm>
          <a:prstGeom prst="wedgeRoundRectCallout">
            <a:avLst>
              <a:gd name="adj1" fmla="val -30458"/>
              <a:gd name="adj2" fmla="val 11261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Összes vizsgálandó jar egy központi </a:t>
            </a:r>
            <a:r>
              <a:rPr lang="hu-HU" dirty="0" smtClean="0"/>
              <a:t>tárolóban</a:t>
            </a:r>
            <a:endParaRPr lang="hu-HU" dirty="0" smtClean="0"/>
          </a:p>
        </p:txBody>
      </p:sp>
      <p:sp>
        <p:nvSpPr>
          <p:cNvPr id="47" name="Rounded Rectangular Callout 46"/>
          <p:cNvSpPr/>
          <p:nvPr/>
        </p:nvSpPr>
        <p:spPr>
          <a:xfrm>
            <a:off x="4114800" y="5813195"/>
            <a:ext cx="2585205" cy="565607"/>
          </a:xfrm>
          <a:prstGeom prst="wedgeRoundRectCallout">
            <a:avLst>
              <a:gd name="adj1" fmla="val 59221"/>
              <a:gd name="adj2" fmla="val -9064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Jar állományok struktúrája + függőségei</a:t>
            </a:r>
          </a:p>
        </p:txBody>
      </p:sp>
      <p:sp>
        <p:nvSpPr>
          <p:cNvPr id="48" name="Rounded Rectangular Callout 47"/>
          <p:cNvSpPr/>
          <p:nvPr/>
        </p:nvSpPr>
        <p:spPr>
          <a:xfrm>
            <a:off x="1704179" y="1258633"/>
            <a:ext cx="1896504" cy="798766"/>
          </a:xfrm>
          <a:prstGeom prst="wedgeRoundRectCallout">
            <a:avLst>
              <a:gd name="adj1" fmla="val -3941"/>
              <a:gd name="adj2" fmla="val 11825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Lekérdezés a </a:t>
            </a:r>
            <a:r>
              <a:rPr lang="hu-HU" dirty="0" smtClean="0"/>
              <a:t>forráskód szerkesztőből</a:t>
            </a:r>
            <a:endParaRPr lang="hu-HU" dirty="0" smtClean="0"/>
          </a:p>
        </p:txBody>
      </p:sp>
      <p:sp>
        <p:nvSpPr>
          <p:cNvPr id="49" name="Rounded Rectangular Callout 48"/>
          <p:cNvSpPr/>
          <p:nvPr/>
        </p:nvSpPr>
        <p:spPr>
          <a:xfrm>
            <a:off x="4821000" y="3837823"/>
            <a:ext cx="2796411" cy="596884"/>
          </a:xfrm>
          <a:prstGeom prst="wedgeRoundRectCallout">
            <a:avLst>
              <a:gd name="adj1" fmla="val -60129"/>
              <a:gd name="adj2" fmla="val -9502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Kapcsolat: RMI interfészen</a:t>
            </a:r>
          </a:p>
        </p:txBody>
      </p:sp>
      <p:sp>
        <p:nvSpPr>
          <p:cNvPr id="51" name="Rounded Rectangular Callout 50"/>
          <p:cNvSpPr/>
          <p:nvPr/>
        </p:nvSpPr>
        <p:spPr>
          <a:xfrm>
            <a:off x="4785489" y="2879000"/>
            <a:ext cx="3139311" cy="938695"/>
          </a:xfrm>
          <a:prstGeom prst="wedgeRoundRectCallout">
            <a:avLst>
              <a:gd name="adj1" fmla="val -21221"/>
              <a:gd name="adj2" fmla="val -722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Lekérdezés </a:t>
            </a:r>
            <a:r>
              <a:rPr lang="hu-HU" dirty="0" smtClean="0"/>
              <a:t>kezdeményezése</a:t>
            </a:r>
            <a:endParaRPr lang="hu-H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Eredmények </a:t>
            </a:r>
            <a:r>
              <a:rPr lang="hu-HU" dirty="0" smtClean="0"/>
              <a:t>megjelenítése</a:t>
            </a:r>
            <a:endParaRPr lang="hu-HU" dirty="0" smtClean="0"/>
          </a:p>
        </p:txBody>
      </p:sp>
      <p:sp>
        <p:nvSpPr>
          <p:cNvPr id="46" name="Rounded Rectangular Callout 45"/>
          <p:cNvSpPr/>
          <p:nvPr/>
        </p:nvSpPr>
        <p:spPr>
          <a:xfrm>
            <a:off x="4840307" y="3870307"/>
            <a:ext cx="3152100" cy="1065996"/>
          </a:xfrm>
          <a:prstGeom prst="wedgeRoundRectCallout">
            <a:avLst>
              <a:gd name="adj1" fmla="val -44149"/>
              <a:gd name="adj2" fmla="val 806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Függőségi analízis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hu-HU" dirty="0" smtClean="0"/>
              <a:t>Java binárisokon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hu-HU" dirty="0" smtClean="0"/>
              <a:t>Bemenet méretétől függetlenül</a:t>
            </a:r>
            <a:endParaRPr lang="hu-HU" dirty="0" smtClean="0"/>
          </a:p>
        </p:txBody>
      </p:sp>
      <p:grpSp>
        <p:nvGrpSpPr>
          <p:cNvPr id="57" name="Group 56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450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7" grpId="0" animBg="1"/>
      <p:bldP spid="47" grpId="1" animBg="1"/>
      <p:bldP spid="48" grpId="0" animBg="1"/>
      <p:bldP spid="49" grpId="0" animBg="1"/>
      <p:bldP spid="49" grpId="1" animBg="1"/>
      <p:bldP spid="51" grpId="0" animBg="1"/>
      <p:bldP spid="51" grpId="1" animBg="1"/>
      <p:bldP spid="46" grpId="0" animBg="1"/>
      <p:bldP spid="4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Lekérdezések</a:t>
            </a:r>
            <a:endParaRPr lang="en-US" dirty="0"/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itchFamily="34" charset="0"/>
              <a:buChar char="•"/>
            </a:pPr>
            <a:r>
              <a:rPr lang="hu-HU" dirty="0" smtClean="0"/>
              <a:t>Lekérdezés futtatása: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Elem kiválasztása a </a:t>
            </a:r>
            <a:r>
              <a:rPr lang="hu-HU" dirty="0" smtClean="0"/>
              <a:t>szerkesztőben</a:t>
            </a:r>
            <a:endParaRPr lang="hu-HU" dirty="0" smtClean="0"/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Elem nevének </a:t>
            </a:r>
            <a:r>
              <a:rPr lang="hu-HU" dirty="0" smtClean="0"/>
              <a:t>feloldása</a:t>
            </a:r>
            <a:endParaRPr lang="hu-HU" dirty="0" smtClean="0"/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Lekérdezés </a:t>
            </a:r>
            <a:r>
              <a:rPr lang="hu-HU" dirty="0" smtClean="0"/>
              <a:t>küldése</a:t>
            </a:r>
            <a:endParaRPr lang="hu-HU" dirty="0" smtClean="0"/>
          </a:p>
          <a:p>
            <a:pPr marL="857250" lvl="2" indent="-457200">
              <a:buFont typeface="+mj-lt"/>
              <a:buAutoNum type="arabicPeriod"/>
            </a:pPr>
            <a:r>
              <a:rPr lang="hu-HU" dirty="0"/>
              <a:t>Az eredmény</a:t>
            </a:r>
            <a:r>
              <a:rPr lang="hu-HU" dirty="0" smtClean="0"/>
              <a:t>:</a:t>
            </a:r>
          </a:p>
          <a:p>
            <a:pPr marL="1314450" lvl="3" indent="-457200"/>
            <a:r>
              <a:rPr lang="hu-HU" dirty="0" smtClean="0"/>
              <a:t>A kiválasztott elem </a:t>
            </a:r>
            <a:r>
              <a:rPr lang="hu-HU" dirty="0" smtClean="0"/>
              <a:t>függőségei</a:t>
            </a:r>
            <a:endParaRPr lang="hu-HU" dirty="0" smtClean="0"/>
          </a:p>
          <a:p>
            <a:pPr marL="742950" lvl="2" indent="-342900"/>
            <a:endParaRPr lang="hu-HU" dirty="0" smtClean="0"/>
          </a:p>
          <a:p>
            <a:pPr marL="742950" lvl="2" indent="-342900"/>
            <a:endParaRPr lang="hu-HU" dirty="0"/>
          </a:p>
        </p:txBody>
      </p:sp>
      <p:pic>
        <p:nvPicPr>
          <p:cNvPr id="5" name="Picture 2" descr="C:\opt\github\incquery-deps\incquery-deps-documentation\figures\incdep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0"/>
          <a:stretch/>
        </p:blipFill>
        <p:spPr bwMode="auto">
          <a:xfrm>
            <a:off x="4648200" y="1552800"/>
            <a:ext cx="4031343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opt\github\incquery-deps\incquery-deps-documentation\figures\result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62" b="5448"/>
          <a:stretch/>
        </p:blipFill>
        <p:spPr bwMode="auto">
          <a:xfrm>
            <a:off x="4648200" y="4038600"/>
            <a:ext cx="4031343" cy="199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0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35" name="Egyenes összekötő nyíllal 41"/>
          <p:cNvCxnSpPr>
            <a:stCxn id="31" idx="3"/>
            <a:endCxn id="28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Egyenes összekötő nyíllal 41"/>
          <p:cNvCxnSpPr>
            <a:stCxn id="31" idx="3"/>
          </p:cNvCxnSpPr>
          <p:nvPr/>
        </p:nvCxnSpPr>
        <p:spPr>
          <a:xfrm>
            <a:off x="1660768" y="2669755"/>
            <a:ext cx="1539632" cy="88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gyenes összekötő nyíllal 43"/>
          <p:cNvCxnSpPr>
            <a:stCxn id="3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43"/>
          <p:cNvCxnSpPr>
            <a:stCxn id="3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43"/>
          <p:cNvCxnSpPr>
            <a:stCxn id="24" idx="0"/>
            <a:endCxn id="33" idx="2"/>
          </p:cNvCxnSpPr>
          <p:nvPr/>
        </p:nvCxnSpPr>
        <p:spPr>
          <a:xfrm flipV="1">
            <a:off x="4544291" y="4038600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7" idx="4"/>
            <a:endCxn id="2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4" idx="3"/>
            <a:endCxn id="2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93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4419600"/>
            <a:ext cx="7772400" cy="1362075"/>
          </a:xfrm>
        </p:spPr>
        <p:txBody>
          <a:bodyPr>
            <a:normAutofit/>
          </a:bodyPr>
          <a:lstStyle/>
          <a:p>
            <a:r>
              <a:rPr lang="hu-HU" dirty="0" smtClean="0"/>
              <a:t>Inkrementális </a:t>
            </a:r>
            <a:r>
              <a:rPr lang="hu-HU" dirty="0" smtClean="0"/>
              <a:t>hibrid </a:t>
            </a:r>
            <a:r>
              <a:rPr lang="hu-HU" dirty="0" smtClean="0"/>
              <a:t>Függőségi analízis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 eszköz </a:t>
            </a:r>
            <a:r>
              <a:rPr lang="hu-HU" dirty="0" smtClean="0"/>
              <a:t>kiegészítése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1108</TotalTime>
  <Words>580</Words>
  <Application>Microsoft Office PowerPoint</Application>
  <PresentationFormat>On-screen Show (4:3)</PresentationFormat>
  <Paragraphs>209</Paragraphs>
  <Slides>19</Slides>
  <Notes>11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Nagy szoftverinfrastruktúra feletti inkrementális modell-analízis</vt:lpstr>
      <vt:lpstr>Komplex szoftverrendszerek</vt:lpstr>
      <vt:lpstr>Kiindulás: bejövő függőségek</vt:lpstr>
      <vt:lpstr>Komplex szoftverrendszerek fejlesztése</vt:lpstr>
      <vt:lpstr>függőségek explicit lekérdezése</vt:lpstr>
      <vt:lpstr>Architektúra</vt:lpstr>
      <vt:lpstr>PowerPoint Presentation</vt:lpstr>
      <vt:lpstr>Architektúra</vt:lpstr>
      <vt:lpstr>Inkrementális hibrid Függőségi analízis</vt:lpstr>
      <vt:lpstr>Kiterjesztés</vt:lpstr>
      <vt:lpstr>Az architektúra kiegészítése</vt:lpstr>
      <vt:lpstr>Modell-lekérdezések</vt:lpstr>
      <vt:lpstr>A modell-lekérdezések</vt:lpstr>
      <vt:lpstr>A rendszer teljesítménye</vt:lpstr>
      <vt:lpstr>A függőségek feltérképezése</vt:lpstr>
      <vt:lpstr>Modell-lekérdezések</vt:lpstr>
      <vt:lpstr>Eredmények és távlati célok</vt:lpstr>
      <vt:lpstr>Eredmények</vt:lpstr>
      <vt:lpstr>További célok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Nagy szoftverinfrastruktúra feletti inkrementális modell-analízis</dc:title>
  <dc:creator>Donat Csikos</dc:creator>
  <cp:lastModifiedBy>Donat Csikos</cp:lastModifiedBy>
  <cp:revision>63</cp:revision>
  <dcterms:created xsi:type="dcterms:W3CDTF">2012-11-10T12:17:04Z</dcterms:created>
  <dcterms:modified xsi:type="dcterms:W3CDTF">2012-11-11T23:21:04Z</dcterms:modified>
</cp:coreProperties>
</file>