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61" r:id="rId1"/>
  </p:sldMasterIdLst>
  <p:notesMasterIdLst>
    <p:notesMasterId r:id="rId19"/>
  </p:notesMasterIdLst>
  <p:sldIdLst>
    <p:sldId id="256" r:id="rId2"/>
    <p:sldId id="284" r:id="rId3"/>
    <p:sldId id="285" r:id="rId4"/>
    <p:sldId id="296" r:id="rId5"/>
    <p:sldId id="262" r:id="rId6"/>
    <p:sldId id="264" r:id="rId7"/>
    <p:sldId id="289" r:id="rId8"/>
    <p:sldId id="267" r:id="rId9"/>
    <p:sldId id="270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7" autoAdjust="0"/>
    <p:restoredTop sz="79286" autoAdjust="0"/>
  </p:normalViewPr>
  <p:slideViewPr>
    <p:cSldViewPr>
      <p:cViewPr varScale="1">
        <p:scale>
          <a:sx n="82" d="100"/>
          <a:sy n="82" d="100"/>
        </p:scale>
        <p:origin x="-10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notesViewPr>
    <p:cSldViewPr>
      <p:cViewPr varScale="1">
        <p:scale>
          <a:sx n="73" d="100"/>
          <a:sy n="73" d="100"/>
        </p:scale>
        <p:origin x="-251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Dependency analysis execution time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29491991071209"/>
          <c:y val="0.170042104111986"/>
          <c:w val="0.888178161757558"/>
          <c:h val="0.630507577681823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97.0</c:v>
                </c:pt>
                <c:pt idx="1">
                  <c:v>194.0</c:v>
                </c:pt>
                <c:pt idx="2">
                  <c:v>292.0</c:v>
                </c:pt>
                <c:pt idx="3">
                  <c:v>389.0</c:v>
                </c:pt>
                <c:pt idx="4">
                  <c:v>488.0</c:v>
                </c:pt>
                <c:pt idx="5">
                  <c:v>587.0</c:v>
                </c:pt>
                <c:pt idx="6">
                  <c:v>683.0</c:v>
                </c:pt>
                <c:pt idx="7">
                  <c:v>782.0</c:v>
                </c:pt>
                <c:pt idx="8">
                  <c:v>881.0</c:v>
                </c:pt>
                <c:pt idx="9">
                  <c:v>967.0</c:v>
                </c:pt>
                <c:pt idx="10">
                  <c:v>1065.0</c:v>
                </c:pt>
                <c:pt idx="11">
                  <c:v>1161.0</c:v>
                </c:pt>
                <c:pt idx="12">
                  <c:v>1260.0</c:v>
                </c:pt>
                <c:pt idx="13">
                  <c:v>1312.0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67.0</c:v>
                </c:pt>
                <c:pt idx="1">
                  <c:v>109.0</c:v>
                </c:pt>
                <c:pt idx="2">
                  <c:v>157.0</c:v>
                </c:pt>
                <c:pt idx="3">
                  <c:v>196.0</c:v>
                </c:pt>
                <c:pt idx="4">
                  <c:v>240.0</c:v>
                </c:pt>
                <c:pt idx="5">
                  <c:v>254.0</c:v>
                </c:pt>
                <c:pt idx="6">
                  <c:v>319.0</c:v>
                </c:pt>
                <c:pt idx="7">
                  <c:v>364.0</c:v>
                </c:pt>
                <c:pt idx="8">
                  <c:v>403.0</c:v>
                </c:pt>
                <c:pt idx="9">
                  <c:v>445.0</c:v>
                </c:pt>
                <c:pt idx="10">
                  <c:v>474.0</c:v>
                </c:pt>
                <c:pt idx="11">
                  <c:v>503.0</c:v>
                </c:pt>
                <c:pt idx="12">
                  <c:v>541.0</c:v>
                </c:pt>
                <c:pt idx="13">
                  <c:v>575.0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446744"/>
        <c:axId val="-2113440904"/>
      </c:lineChart>
      <c:catAx>
        <c:axId val="-2113446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Number of software</a:t>
                </a:r>
                <a:r>
                  <a:rPr lang="hu-HU" sz="1600" baseline="0" dirty="0" smtClean="0"/>
                  <a:t> modules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440904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-2113440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446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Warm-up time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7.0</c:v>
                </c:pt>
                <c:pt idx="1">
                  <c:v>13.0</c:v>
                </c:pt>
                <c:pt idx="2">
                  <c:v>28.0</c:v>
                </c:pt>
                <c:pt idx="3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354872"/>
        <c:axId val="-2113349080"/>
      </c:lineChart>
      <c:catAx>
        <c:axId val="-2113354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Local and remote projects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349080"/>
        <c:crosses val="autoZero"/>
        <c:auto val="1"/>
        <c:lblAlgn val="ctr"/>
        <c:lblOffset val="100"/>
        <c:noMultiLvlLbl val="0"/>
      </c:catAx>
      <c:valAx>
        <c:axId val="-2113349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354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Overall heap consumption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385.0</c:v>
                </c:pt>
                <c:pt idx="1">
                  <c:v>669.0</c:v>
                </c:pt>
                <c:pt idx="2">
                  <c:v>819.0</c:v>
                </c:pt>
                <c:pt idx="3">
                  <c:v>1021.0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322392"/>
        <c:axId val="-2113316616"/>
      </c:lineChart>
      <c:catAx>
        <c:axId val="-211332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Local and</a:t>
                </a:r>
                <a:r>
                  <a:rPr lang="hu-HU" sz="1600" baseline="0" dirty="0" smtClean="0"/>
                  <a:t> remote projects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316616"/>
        <c:crosses val="autoZero"/>
        <c:auto val="1"/>
        <c:lblAlgn val="ctr"/>
        <c:lblOffset val="100"/>
        <c:noMultiLvlLbl val="0"/>
      </c:catAx>
      <c:valAx>
        <c:axId val="-2113316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13322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3/28/13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Sokszor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itt</a:t>
            </a:r>
            <a:r>
              <a:rPr lang="en-US" baseline="0" dirty="0" smtClean="0"/>
              <a:t> is)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szereplő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töredékét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mondtam</a:t>
            </a:r>
            <a:r>
              <a:rPr lang="en-US" baseline="0" dirty="0" smtClean="0"/>
              <a:t>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Verziókezeléssel</a:t>
            </a:r>
          </a:p>
          <a:p>
            <a:endParaRPr lang="hu-HU" dirty="0" smtClean="0"/>
          </a:p>
          <a:p>
            <a:r>
              <a:rPr lang="hu-HU" dirty="0" smtClean="0"/>
              <a:t>Szervezeti heterogenitás</a:t>
            </a:r>
            <a:r>
              <a:rPr lang="hu-HU" baseline="0" dirty="0" smtClean="0"/>
              <a:t>:  egységes követelménymenedzsment</a:t>
            </a:r>
          </a:p>
          <a:p>
            <a:r>
              <a:rPr lang="hu-HU" baseline="0" dirty="0" smtClean="0"/>
              <a:t>Technológiai </a:t>
            </a:r>
            <a:r>
              <a:rPr lang="hu-HU" baseline="0" smtClean="0"/>
              <a:t>heterogenitás: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/>
            <a:r>
              <a:rPr lang="hu-HU" sz="1000" b="1" dirty="0" smtClean="0">
                <a:solidFill>
                  <a:schemeClr val="bg1"/>
                </a:solidFill>
                <a:latin typeface="+mn-lt"/>
              </a:rPr>
              <a:t>Budapest University</a:t>
            </a:r>
            <a:r>
              <a:rPr lang="hu-HU" sz="1000" b="1" baseline="0" dirty="0" smtClean="0">
                <a:solidFill>
                  <a:schemeClr val="bg1"/>
                </a:solidFill>
                <a:latin typeface="+mn-lt"/>
              </a:rPr>
              <a:t> of Technology and Economics</a:t>
            </a:r>
            <a:endParaRPr lang="hu-HU" sz="1000" b="1" dirty="0">
              <a:solidFill>
                <a:schemeClr val="bg1"/>
              </a:solidFill>
              <a:latin typeface="+mn-lt"/>
            </a:endParaRPr>
          </a:p>
          <a:p>
            <a:pPr algn="l" defTabSz="762000"/>
            <a:r>
              <a:rPr lang="hu-HU" sz="1000" b="1" dirty="0" smtClean="0">
                <a:solidFill>
                  <a:schemeClr val="bg1"/>
                </a:solidFill>
                <a:latin typeface="+mn-lt"/>
              </a:rPr>
              <a:t>Fault Tolerant Systems</a:t>
            </a:r>
            <a:r>
              <a:rPr lang="hu-HU" sz="1000" b="1" baseline="0" dirty="0" smtClean="0">
                <a:solidFill>
                  <a:schemeClr val="bg1"/>
                </a:solidFill>
                <a:latin typeface="+mn-lt"/>
              </a:rPr>
              <a:t> Research Group</a:t>
            </a:r>
            <a:endParaRPr lang="hu-HU" sz="1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18" descr="muegyetem_logo_bor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6384925"/>
            <a:ext cx="1666875" cy="473075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21" y="4948000"/>
            <a:ext cx="1888860" cy="63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7414" y="142830"/>
            <a:ext cx="1668429" cy="720000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3358A-7423-4A08-AD10-C1AABD3EC89A}" type="datetime1">
              <a:rPr lang="en-US" smtClean="0"/>
              <a:pPr/>
              <a:t>3/28/13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4BFC6-6DC7-44C8-975D-44F36F89785D}" type="datetime1">
              <a:rPr lang="en-US" smtClean="0"/>
              <a:pPr/>
              <a:t>3/28/13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76253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8858312" cy="552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" name="Picture 41" descr="muegyetem_logo_bord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86299"/>
            <a:ext cx="1269711" cy="360000"/>
          </a:xfrm>
          <a:prstGeom prst="rect">
            <a:avLst/>
          </a:prstGeom>
          <a:noFill/>
        </p:spPr>
      </p:pic>
      <p:pic>
        <p:nvPicPr>
          <p:cNvPr id="9" name="Kép 8" descr="ftsrg_logo_new-transparen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40735" y="6498024"/>
            <a:ext cx="1066973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76253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762536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62536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hyperlink" Target="http://eclipse.org/incquery" TargetMode="External"/><Relationship Id="rId6" Type="http://schemas.openxmlformats.org/officeDocument/2006/relationships/hyperlink" Target="http://incquery.net/performance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Incremental dependency analysis over large software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Donát Csikós (CERN Controls Systems)</a:t>
            </a:r>
          </a:p>
          <a:p>
            <a:r>
              <a:rPr lang="hu-HU" dirty="0" smtClean="0"/>
              <a:t>Ákos Horváth, István Ráth (BUTE FTSRG)</a:t>
            </a:r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Instantaneous visualization in the 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Dependency query results in a dedicated view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Instantaneous validation feedback when a dependency management policy is violated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400175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7"/>
          <a:stretch/>
        </p:blipFill>
        <p:spPr bwMode="auto">
          <a:xfrm>
            <a:off x="800099" y="4495800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4495800" y="2362200"/>
            <a:ext cx="4648200" cy="1143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72"/>
              <a:gd name="adj6" fmla="val -3091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Select an element in the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Instantaneously get a list of </a:t>
            </a:r>
            <a:r>
              <a:rPr lang="en-US" sz="2000" b="1" dirty="0" smtClean="0">
                <a:solidFill>
                  <a:schemeClr val="bg1"/>
                </a:solidFill>
              </a:rPr>
              <a:t>local and remote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artefacts</a:t>
            </a:r>
            <a:r>
              <a:rPr lang="en-US" sz="2000" dirty="0" smtClean="0">
                <a:solidFill>
                  <a:schemeClr val="bg1"/>
                </a:solidFill>
              </a:rPr>
              <a:t> that depend on it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4495800" y="4495800"/>
            <a:ext cx="4648200" cy="990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301"/>
              <a:gd name="adj6" fmla="val -1998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Error message indicates that a local change will have </a:t>
            </a:r>
            <a:r>
              <a:rPr lang="en-US" sz="2000" dirty="0" smtClean="0">
                <a:solidFill>
                  <a:schemeClr val="bg1"/>
                </a:solidFill>
              </a:rPr>
              <a:t>uncontrolled effects on remote </a:t>
            </a:r>
            <a:r>
              <a:rPr lang="en-US" sz="2000" dirty="0" err="1" smtClean="0">
                <a:solidFill>
                  <a:schemeClr val="bg1"/>
                </a:solidFill>
              </a:rPr>
              <a:t>artefacts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Scalability of the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Measuring scalability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Evaluation was carried out over a large real life software infrastructure at CERN Controls Systems</a:t>
            </a:r>
            <a:endParaRPr lang="hu-HU" dirty="0" smtClean="0"/>
          </a:p>
          <a:p>
            <a:r>
              <a:rPr lang="hu-HU" dirty="0" smtClean="0"/>
              <a:t>Scalability goals</a:t>
            </a:r>
            <a:endParaRPr lang="hu-HU" dirty="0" smtClean="0"/>
          </a:p>
          <a:p>
            <a:pPr lvl="1"/>
            <a:r>
              <a:rPr lang="hu-HU" dirty="0" smtClean="0"/>
              <a:t>Build </a:t>
            </a:r>
            <a:r>
              <a:rPr lang="hu-HU" dirty="0" smtClean="0"/>
              <a:t>server</a:t>
            </a:r>
            <a:r>
              <a:rPr lang="hu-HU" dirty="0" smtClean="0"/>
              <a:t>:</a:t>
            </a:r>
            <a:endParaRPr lang="hu-HU" dirty="0" smtClean="0"/>
          </a:p>
          <a:p>
            <a:pPr lvl="2"/>
            <a:r>
              <a:rPr lang="hu-HU" dirty="0" smtClean="0"/>
              <a:t>Binary dependency analysis should be fast even with a large (</a:t>
            </a:r>
            <a:r>
              <a:rPr lang="hu-HU" dirty="0" smtClean="0"/>
              <a:t>1300</a:t>
            </a:r>
            <a:r>
              <a:rPr lang="hu-HU" dirty="0" smtClean="0"/>
              <a:t>+) number of software modules</a:t>
            </a:r>
            <a:endParaRPr lang="hu-HU" dirty="0" smtClean="0"/>
          </a:p>
          <a:p>
            <a:pPr lvl="2"/>
            <a:r>
              <a:rPr lang="hu-HU" dirty="0" smtClean="0"/>
              <a:t>Server-side dependency database queries should be fast</a:t>
            </a:r>
            <a:endParaRPr lang="hu-HU" dirty="0" smtClean="0"/>
          </a:p>
          <a:p>
            <a:pPr lvl="1"/>
            <a:r>
              <a:rPr lang="hu-HU" dirty="0" smtClean="0"/>
              <a:t>Developer IDE:</a:t>
            </a:r>
            <a:endParaRPr lang="hu-HU" dirty="0" smtClean="0"/>
          </a:p>
          <a:p>
            <a:pPr lvl="2"/>
            <a:r>
              <a:rPr lang="hu-HU" dirty="0" smtClean="0"/>
              <a:t>Instantaneous dependency query feedback over the entire (local and global) dependency graph</a:t>
            </a:r>
            <a:endParaRPr lang="hu-HU" dirty="0" smtClean="0"/>
          </a:p>
          <a:p>
            <a:pPr lvl="2"/>
            <a:r>
              <a:rPr lang="hu-HU" dirty="0" smtClean="0"/>
              <a:t>(Typical local environment:</a:t>
            </a:r>
            <a:endParaRPr lang="hu-HU" dirty="0" smtClean="0"/>
          </a:p>
          <a:p>
            <a:pPr lvl="3"/>
            <a:r>
              <a:rPr lang="hu-HU" dirty="0" smtClean="0"/>
              <a:t>5-10 </a:t>
            </a:r>
            <a:r>
              <a:rPr lang="hu-HU" dirty="0" smtClean="0"/>
              <a:t>workspace </a:t>
            </a:r>
            <a:r>
              <a:rPr lang="hu-HU" dirty="0" smtClean="0"/>
              <a:t>projects</a:t>
            </a:r>
            <a:endParaRPr lang="hu-HU" dirty="0" smtClean="0"/>
          </a:p>
          <a:p>
            <a:pPr lvl="3"/>
            <a:r>
              <a:rPr lang="hu-HU" dirty="0" smtClean="0"/>
              <a:t>Dependencies to 100</a:t>
            </a:r>
            <a:r>
              <a:rPr lang="hu-HU" dirty="0"/>
              <a:t>+ </a:t>
            </a:r>
            <a:r>
              <a:rPr lang="hu-HU" dirty="0" smtClean="0"/>
              <a:t>remote projects</a:t>
            </a:r>
            <a:endParaRPr lang="hu-HU" dirty="0" smtClean="0"/>
          </a:p>
          <a:p>
            <a:pPr lvl="3"/>
            <a:r>
              <a:rPr lang="hu-HU" dirty="0" smtClean="0"/>
              <a:t>Developer IDEs run in a resource constrained, virtualized environment)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Scalability of dependency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44" y="4300479"/>
            <a:ext cx="8858312" cy="194792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sz="2000" dirty="0" smtClean="0"/>
              <a:t>Entire dependency analysis</a:t>
            </a:r>
            <a:endParaRPr lang="hu-HU" sz="2000" dirty="0"/>
          </a:p>
          <a:p>
            <a:pPr lvl="1"/>
            <a:r>
              <a:rPr lang="hu-HU" sz="1800" dirty="0" smtClean="0"/>
              <a:t>Around </a:t>
            </a:r>
            <a:r>
              <a:rPr lang="hu-HU" sz="1800" dirty="0" smtClean="0"/>
              <a:t>10 </a:t>
            </a:r>
            <a:r>
              <a:rPr lang="hu-HU" sz="1800" dirty="0" smtClean="0"/>
              <a:t>minutes </a:t>
            </a:r>
            <a:r>
              <a:rPr lang="hu-HU" sz="1800" b="1" dirty="0" smtClean="0"/>
              <a:t>(compare with: around 1 day for a complete build from source</a:t>
            </a:r>
            <a:r>
              <a:rPr lang="hu-HU" sz="1800" dirty="0" smtClean="0"/>
              <a:t>)</a:t>
            </a:r>
            <a:endParaRPr lang="hu-HU" sz="1800" dirty="0" smtClean="0"/>
          </a:p>
          <a:p>
            <a:pPr lvl="1"/>
            <a:r>
              <a:rPr lang="hu-HU" sz="1800" dirty="0" smtClean="0"/>
              <a:t>Dependency extraction and update: </a:t>
            </a:r>
            <a:r>
              <a:rPr lang="hu-HU" sz="1800" dirty="0"/>
              <a:t>~0,5sec</a:t>
            </a:r>
            <a:r>
              <a:rPr lang="hu-HU" sz="1800" dirty="0" smtClean="0"/>
              <a:t>/</a:t>
            </a:r>
            <a:r>
              <a:rPr lang="hu-HU" sz="1800" dirty="0" smtClean="0"/>
              <a:t>project 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b="1" dirty="0" smtClean="0"/>
              <a:t>(</a:t>
            </a:r>
            <a:r>
              <a:rPr lang="hu-HU" sz="1800" b="1" dirty="0" smtClean="0"/>
              <a:t>compare with</a:t>
            </a:r>
            <a:r>
              <a:rPr lang="hu-HU" sz="1800" b="1" dirty="0" smtClean="0"/>
              <a:t>: several minutes </a:t>
            </a:r>
            <a:r>
              <a:rPr lang="hu-HU" sz="1800" b="1" dirty="0" smtClean="0"/>
              <a:t>/ </a:t>
            </a:r>
            <a:r>
              <a:rPr lang="hu-HU" sz="1800" b="1" dirty="0" smtClean="0"/>
              <a:t>project when building from source)</a:t>
            </a:r>
            <a:endParaRPr lang="hu-HU" sz="1800" b="1" dirty="0"/>
          </a:p>
          <a:p>
            <a:r>
              <a:rPr lang="en-US" sz="2000" dirty="0" smtClean="0"/>
              <a:t>Execution time for a dependency database query (single dependency relationship)</a:t>
            </a:r>
            <a:r>
              <a:rPr lang="hu-HU" sz="2000" dirty="0" smtClean="0"/>
              <a:t>: </a:t>
            </a:r>
            <a:r>
              <a:rPr lang="hu-HU" sz="2000" dirty="0"/>
              <a:t>~</a:t>
            </a:r>
            <a:r>
              <a:rPr lang="hu-HU" sz="2000" dirty="0" smtClean="0"/>
              <a:t>200ms</a:t>
            </a:r>
          </a:p>
          <a:p>
            <a:pPr lvl="1"/>
            <a:endParaRPr lang="hu-HU" sz="1800" dirty="0"/>
          </a:p>
          <a:p>
            <a:endParaRPr lang="en-US" sz="2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34186875"/>
              </p:ext>
            </p:extLst>
          </p:nvPr>
        </p:nvGraphicFramePr>
        <p:xfrm>
          <a:off x="533400" y="6858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Scalability of client-side dependency graph queries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4834131"/>
              </p:ext>
            </p:extLst>
          </p:nvPr>
        </p:nvGraphicFramePr>
        <p:xfrm>
          <a:off x="7471" y="762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49938537"/>
              </p:ext>
            </p:extLst>
          </p:nvPr>
        </p:nvGraphicFramePr>
        <p:xfrm>
          <a:off x="4613835" y="762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715000" y="3124200"/>
            <a:ext cx="3276600" cy="2819400"/>
            <a:chOff x="56388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6388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Warm-up time: needs to be executed only once per developer working session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Memory: the entire CERN softwar</a:t>
              </a:r>
              <a:r>
                <a:rPr lang="en-US" sz="2000" dirty="0" smtClean="0"/>
                <a:t>e infrastructure fits into workstation RAM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762000" y="5105400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Query (re-)execution after a change: </a:t>
            </a:r>
            <a:r>
              <a:rPr lang="hu-HU" dirty="0" smtClean="0"/>
              <a:t>~1ms </a:t>
            </a:r>
            <a:r>
              <a:rPr lang="hu-HU" dirty="0" smtClean="0"/>
              <a:t>for</a:t>
            </a:r>
            <a:r>
              <a:rPr lang="hu-HU" dirty="0" smtClean="0"/>
              <a:t> </a:t>
            </a:r>
            <a:r>
              <a:rPr lang="hu-HU" b="1" dirty="0" smtClean="0"/>
              <a:t>all dependency relationships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smtClean="0"/>
              <a:t>instantaneous feedback is a reality</a:t>
            </a:r>
          </a:p>
          <a:p>
            <a:r>
              <a:rPr lang="en-US" dirty="0" smtClean="0">
                <a:hlinkClick r:id="rId5"/>
              </a:rPr>
              <a:t>http://eclipse.org/incquery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http://incquery.net/performance</a:t>
            </a:r>
            <a:r>
              <a:rPr lang="en-US" dirty="0" smtClean="0"/>
              <a:t> 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 new approach for incremental hybrid dependency analysis of large software models</a:t>
            </a:r>
            <a:endParaRPr lang="hu-HU" dirty="0" smtClean="0"/>
          </a:p>
          <a:p>
            <a:pPr lvl="1"/>
            <a:r>
              <a:rPr lang="hu-HU" dirty="0" smtClean="0"/>
              <a:t>Based on a uniform graph representation from binary and source analysis</a:t>
            </a:r>
            <a:endParaRPr lang="hu-HU" dirty="0" smtClean="0"/>
          </a:p>
          <a:p>
            <a:pPr lvl="1"/>
            <a:r>
              <a:rPr lang="hu-HU" dirty="0" smtClean="0"/>
              <a:t>Dependency queries supported by </a:t>
            </a:r>
            <a:r>
              <a:rPr lang="hu-HU" dirty="0" smtClean="0"/>
              <a:t>incremental graph pattern matching</a:t>
            </a:r>
          </a:p>
          <a:p>
            <a:pPr lvl="1"/>
            <a:r>
              <a:rPr lang="hu-HU" dirty="0" smtClean="0"/>
              <a:t>Supports impact analysis</a:t>
            </a:r>
            <a:endParaRPr lang="hu-HU" dirty="0" smtClean="0"/>
          </a:p>
          <a:p>
            <a:r>
              <a:rPr lang="hu-HU" dirty="0" smtClean="0"/>
              <a:t>Tool system fully implemented and tested</a:t>
            </a:r>
            <a:endParaRPr lang="hu-HU" dirty="0" smtClean="0"/>
          </a:p>
          <a:p>
            <a:pPr lvl="1"/>
            <a:r>
              <a:rPr lang="hu-HU" dirty="0" smtClean="0"/>
              <a:t>Efficient dependency discovery based on bytecode analysis</a:t>
            </a:r>
            <a:endParaRPr lang="hu-HU" dirty="0" smtClean="0"/>
          </a:p>
          <a:p>
            <a:pPr lvl="1"/>
            <a:r>
              <a:rPr lang="hu-HU" dirty="0" smtClean="0"/>
              <a:t>Incremental source-model sychronization</a:t>
            </a:r>
            <a:endParaRPr lang="hu-HU" dirty="0" smtClean="0"/>
          </a:p>
          <a:p>
            <a:pPr lvl="1"/>
            <a:r>
              <a:rPr lang="hu-HU" dirty="0" smtClean="0"/>
              <a:t>Scalability verified by systematic benchmarking</a:t>
            </a:r>
          </a:p>
          <a:p>
            <a:r>
              <a:rPr lang="hu-HU" dirty="0"/>
              <a:t>Currently used at CERN Controls Systems</a:t>
            </a:r>
          </a:p>
          <a:p>
            <a:pPr lvl="1"/>
            <a:r>
              <a:rPr lang="hu-HU" dirty="0"/>
              <a:t>~1300 Java </a:t>
            </a:r>
            <a:r>
              <a:rPr lang="hu-HU" dirty="0" smtClean="0"/>
              <a:t>projects</a:t>
            </a:r>
            <a:r>
              <a:rPr lang="hu-HU" dirty="0"/>
              <a:t>, </a:t>
            </a:r>
          </a:p>
          <a:p>
            <a:pPr lvl="1"/>
            <a:r>
              <a:rPr lang="hu-HU" dirty="0"/>
              <a:t>on average 15 active versions per project, </a:t>
            </a:r>
          </a:p>
          <a:p>
            <a:pPr lvl="1"/>
            <a:r>
              <a:rPr lang="hu-HU" dirty="0"/>
              <a:t>overall 10 new releases rolled out per </a:t>
            </a:r>
            <a:r>
              <a:rPr lang="hu-HU" dirty="0" smtClean="0"/>
              <a:t>day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and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open source</a:t>
            </a:r>
          </a:p>
          <a:p>
            <a:r>
              <a:rPr lang="en-US" dirty="0" smtClean="0"/>
              <a:t>Extend range of dependency analysis</a:t>
            </a:r>
          </a:p>
          <a:p>
            <a:pPr lvl="1"/>
            <a:r>
              <a:rPr lang="en-US" dirty="0" smtClean="0"/>
              <a:t>More complex static dependencies</a:t>
            </a:r>
          </a:p>
          <a:p>
            <a:pPr lvl="1"/>
            <a:r>
              <a:rPr lang="en-US" dirty="0" smtClean="0"/>
              <a:t>Simple runtime dependencies (reflection, DI)</a:t>
            </a:r>
          </a:p>
          <a:p>
            <a:pPr lvl="1"/>
            <a:r>
              <a:rPr lang="en-US" dirty="0" smtClean="0"/>
              <a:t>Complex runtime dependencies (temporal, dynamic, …)</a:t>
            </a:r>
          </a:p>
          <a:p>
            <a:r>
              <a:rPr lang="en-US" dirty="0" smtClean="0"/>
              <a:t>Use impact analysis along the build processes to</a:t>
            </a:r>
          </a:p>
          <a:p>
            <a:pPr lvl="1"/>
            <a:r>
              <a:rPr lang="en-US" dirty="0" smtClean="0"/>
              <a:t>Reduce (re-)testing execution times</a:t>
            </a:r>
          </a:p>
          <a:p>
            <a:pPr lvl="1"/>
            <a:r>
              <a:rPr lang="en-US" dirty="0" smtClean="0"/>
              <a:t>Reduce static conformance analysis execution times</a:t>
            </a:r>
          </a:p>
          <a:p>
            <a:r>
              <a:rPr lang="en-US" dirty="0" smtClean="0"/>
              <a:t>Extend to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4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Software models and dependencies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Co-operating Java software components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Model (graph) representation of Java software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495300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Structure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and implicit dependencies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Computable from both source and binaries</a:t>
              </a:r>
              <a:endParaRPr lang="hu-HU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Typically: </a:t>
              </a:r>
              <a:r>
                <a:rPr lang="hu-HU" b="1" dirty="0" smtClean="0"/>
                <a:t>dense</a:t>
              </a:r>
              <a:r>
                <a:rPr lang="hu-HU" dirty="0" smtClean="0"/>
                <a:t> dependency graph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Dependency management in practice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028700"/>
          </a:xfrm>
          <a:prstGeom prst="wedgeRectCallout">
            <a:avLst>
              <a:gd name="adj1" fmla="val 61814"/>
              <a:gd name="adj2" fmla="val 521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Software lifecycle: </a:t>
            </a:r>
            <a:r>
              <a:rPr lang="hu-HU" b="1" dirty="0" smtClean="0"/>
              <a:t>frequent</a:t>
            </a:r>
            <a:r>
              <a:rPr lang="hu-HU" dirty="0" smtClean="0"/>
              <a:t> bug fixes and new features</a:t>
            </a:r>
            <a:endParaRPr lang="hu-HU" dirty="0"/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Requirement</a:t>
            </a:r>
            <a:r>
              <a:rPr lang="hu-HU" dirty="0" smtClean="0"/>
              <a:t>: modifications should not introduce errors down the dependency chain </a:t>
            </a:r>
            <a:r>
              <a:rPr lang="hu-HU" dirty="0"/>
              <a:t>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 smtClean="0">
                  <a:solidFill>
                    <a:schemeClr val="dk1"/>
                  </a:solidFill>
                </a:rPr>
                <a:t>Goal: continuously ensure consistency</a:t>
              </a:r>
              <a:endParaRPr lang="hu-HU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 smtClean="0"/>
              <a:t>Necessary</a:t>
            </a:r>
            <a:r>
              <a:rPr lang="hu-HU" sz="2000" dirty="0" smtClean="0"/>
              <a:t>: </a:t>
            </a:r>
          </a:p>
          <a:p>
            <a:r>
              <a:rPr lang="en-US" sz="2000" dirty="0" smtClean="0"/>
              <a:t>K</a:t>
            </a:r>
            <a:r>
              <a:rPr lang="hu-HU" sz="2000" dirty="0" smtClean="0"/>
              <a:t>nowing and managing (static) dependencies over the </a:t>
            </a:r>
            <a:r>
              <a:rPr lang="hu-HU" sz="2000" b="1" dirty="0" smtClean="0"/>
              <a:t>entire</a:t>
            </a:r>
            <a:r>
              <a:rPr lang="hu-HU" sz="2000" dirty="0" smtClean="0"/>
              <a:t> software infrastructure (components x versions), so that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 smtClean="0"/>
              <a:t>The (potential) net effect of modifications can be computed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 smtClean="0"/>
              <a:t>Developers know </a:t>
            </a:r>
            <a:r>
              <a:rPr lang="hu-HU" sz="2000" i="1" dirty="0"/>
              <a:t>w</a:t>
            </a:r>
            <a:r>
              <a:rPr lang="hu-HU" sz="2000" i="1" dirty="0" smtClean="0"/>
              <a:t>hat can (should) be changed and how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Why develop a dedicated tool for this?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„Big model”</a:t>
            </a:r>
          </a:p>
          <a:p>
            <a:pPr lvl="1"/>
            <a:r>
              <a:rPr lang="hu-HU" dirty="0" smtClean="0"/>
              <a:t>Lots of software components</a:t>
            </a:r>
          </a:p>
          <a:p>
            <a:pPr lvl="1"/>
            <a:r>
              <a:rPr lang="hu-HU" dirty="0" smtClean="0"/>
              <a:t>Loading all of them into an IDE workspace is not feasible</a:t>
            </a:r>
          </a:p>
          <a:p>
            <a:r>
              <a:rPr lang="hu-HU" dirty="0" smtClean="0"/>
              <a:t>Heterogenous environment</a:t>
            </a:r>
          </a:p>
          <a:p>
            <a:pPr lvl="1"/>
            <a:r>
              <a:rPr lang="hu-HU" dirty="0" smtClean="0"/>
              <a:t>Organization (many small dev groups, no strong hierarchy and centralization)</a:t>
            </a:r>
          </a:p>
          <a:p>
            <a:pPr lvl="1"/>
            <a:r>
              <a:rPr lang="hu-HU" dirty="0" smtClean="0"/>
              <a:t>Technology (many languages, frameworks, platforms, IDEs, ...)</a:t>
            </a:r>
          </a:p>
          <a:p>
            <a:r>
              <a:rPr lang="hu-HU" dirty="0" smtClean="0"/>
              <a:t>Specific requirements of CERN Controls Systems</a:t>
            </a:r>
          </a:p>
          <a:p>
            <a:pPr lvl="1"/>
            <a:r>
              <a:rPr lang="hu-HU" dirty="0" smtClean="0"/>
              <a:t>Teams largely independent</a:t>
            </a:r>
          </a:p>
          <a:p>
            <a:pPr lvl="1"/>
            <a:r>
              <a:rPr lang="hu-HU" dirty="0" smtClean="0"/>
              <a:t>Continuous delivery a must for a very large system of custom software</a:t>
            </a:r>
          </a:p>
          <a:p>
            <a:pPr lvl="1"/>
            <a:r>
              <a:rPr lang="hu-HU" dirty="0" smtClean="0"/>
              <a:t>No downtime allowed</a:t>
            </a:r>
          </a:p>
        </p:txBody>
      </p:sp>
      <p:sp>
        <p:nvSpPr>
          <p:cNvPr id="5" name="Explosion 1 4"/>
          <p:cNvSpPr/>
          <p:nvPr/>
        </p:nvSpPr>
        <p:spPr>
          <a:xfrm>
            <a:off x="1219200" y="914400"/>
            <a:ext cx="6477000" cy="533400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 off-the-shelf solution was found to be adequate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Incremental hybrid Dependency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Tool </a:t>
            </a:r>
            <a:r>
              <a:rPr lang="hu-HU" dirty="0"/>
              <a:t>s</a:t>
            </a:r>
            <a:r>
              <a:rPr lang="hu-HU" dirty="0" smtClean="0"/>
              <a:t>ystem architecture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dk1"/>
                </a:solidFill>
              </a:rPr>
              <a:t>Server</a:t>
            </a:r>
            <a:endParaRPr lang="hu-HU" dirty="0">
              <a:solidFill>
                <a:schemeClr val="dk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dk1"/>
                </a:solidFill>
              </a:rPr>
              <a:t>Dependency database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Binary repository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Queries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Client plug-in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562600"/>
            <a:ext cx="2585205" cy="816203"/>
          </a:xfrm>
          <a:prstGeom prst="wedgeRoundRectCallout">
            <a:avLst>
              <a:gd name="adj1" fmla="val 59820"/>
              <a:gd name="adj2" fmla="val -1853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Structural and dependency model of code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524000" y="1258633"/>
            <a:ext cx="2438400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Dependency queries directly from the source code editor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648199" y="2879000"/>
            <a:ext cx="327660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Display query results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Bytecode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Efficient execution, independently of bytecode size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399"/>
            <a:ext cx="1632012" cy="1624820"/>
            <a:chOff x="-184672" y="1448843"/>
            <a:chExt cx="1219200" cy="1213828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29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Developer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Client (IDE)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(Build) server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Contains all managed software modules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947" y="1295400"/>
            <a:ext cx="8978853" cy="5012081"/>
            <a:chOff x="57926" y="1517045"/>
            <a:chExt cx="8978853" cy="4999068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Dependency analysis</a:t>
              </a:r>
              <a:r>
                <a:rPr lang="hu-HU" sz="2800" dirty="0" smtClean="0"/>
                <a:t> (build server):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Fast dependency model derivation from bytecode analysis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Incremental dependency model updates on changes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49" y="1517045"/>
              <a:ext cx="8972730" cy="3077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Dependency information display </a:t>
              </a:r>
              <a:r>
                <a:rPr lang="hu-HU" sz="2800" dirty="0" smtClean="0"/>
                <a:t>(developer workstations)</a:t>
              </a:r>
              <a:r>
                <a:rPr lang="hu-HU" sz="2800" dirty="0"/>
                <a:t>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Fast queries over the dependency model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Integrated into the Eclipse framework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integration</a:t>
            </a:r>
            <a:endParaRPr lang="en-US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2129868" y="1139916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2129868" y="3521252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Hybrid dependency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Core idea: also use </a:t>
            </a:r>
            <a:r>
              <a:rPr lang="hu-HU" b="1" dirty="0" smtClean="0"/>
              <a:t>local</a:t>
            </a:r>
            <a:r>
              <a:rPr lang="hu-HU" dirty="0" smtClean="0"/>
              <a:t> information</a:t>
            </a:r>
          </a:p>
          <a:p>
            <a:pPr lvl="1"/>
            <a:r>
              <a:rPr lang="en-US" dirty="0" smtClean="0"/>
              <a:t>C</a:t>
            </a:r>
            <a:r>
              <a:rPr lang="hu-HU" dirty="0" smtClean="0"/>
              <a:t>ontained in source projects in the workspace</a:t>
            </a:r>
          </a:p>
          <a:p>
            <a:pPr lvl="1"/>
            <a:r>
              <a:rPr lang="hu-HU" dirty="0" smtClean="0"/>
              <a:t>To answer questions </a:t>
            </a:r>
            <a:r>
              <a:rPr lang="hu-HU" b="1" dirty="0" smtClean="0"/>
              <a:t>(before committing changes)</a:t>
            </a:r>
            <a:r>
              <a:rPr lang="hu-HU" dirty="0" smtClean="0"/>
              <a:t> like</a:t>
            </a:r>
          </a:p>
          <a:p>
            <a:pPr lvl="2"/>
            <a:r>
              <a:rPr lang="hu-HU" i="1" dirty="0" smtClean="0"/>
              <a:t>What projects (dependencies) have changed locally?</a:t>
            </a:r>
            <a:endParaRPr lang="hu-HU" i="1" dirty="0"/>
          </a:p>
          <a:p>
            <a:pPr lvl="2"/>
            <a:r>
              <a:rPr lang="hu-HU" i="1" dirty="0" smtClean="0"/>
              <a:t>What is the effect of the change down the dependency chain</a:t>
            </a:r>
            <a:r>
              <a:rPr lang="hu-HU" i="1" dirty="0" smtClean="0"/>
              <a:t>? </a:t>
            </a:r>
            <a:r>
              <a:rPr lang="hu-HU" b="1" i="1" dirty="0" smtClean="0"/>
              <a:t>(impact analysis)</a:t>
            </a:r>
            <a:endParaRPr lang="hu-HU" b="1" i="1" dirty="0" smtClean="0"/>
          </a:p>
          <a:p>
            <a:r>
              <a:rPr lang="hu-HU" dirty="0" smtClean="0"/>
              <a:t>Additional goal: instantaneous and automatic dependency visualization</a:t>
            </a:r>
          </a:p>
          <a:p>
            <a:pPr lvl="1"/>
            <a:r>
              <a:rPr lang="en-US" dirty="0" smtClean="0"/>
              <a:t>T</a:t>
            </a:r>
            <a:r>
              <a:rPr lang="hu-HU" dirty="0" smtClean="0"/>
              <a:t>o increase productivity</a:t>
            </a:r>
          </a:p>
          <a:p>
            <a:r>
              <a:rPr lang="hu-HU" dirty="0" smtClean="0"/>
              <a:t>Our approach</a:t>
            </a:r>
          </a:p>
          <a:p>
            <a:pPr lvl="1"/>
            <a:r>
              <a:rPr lang="hu-HU" dirty="0" smtClean="0"/>
              <a:t>Derive a </a:t>
            </a:r>
            <a:r>
              <a:rPr lang="hu-HU" b="1" dirty="0" smtClean="0"/>
              <a:t>graph</a:t>
            </a:r>
            <a:r>
              <a:rPr lang="hu-HU" dirty="0" smtClean="0"/>
              <a:t> model </a:t>
            </a:r>
            <a:r>
              <a:rPr lang="hu-HU" b="1" dirty="0" smtClean="0"/>
              <a:t>representation</a:t>
            </a:r>
            <a:r>
              <a:rPr lang="hu-HU" dirty="0" smtClean="0"/>
              <a:t> </a:t>
            </a:r>
            <a:r>
              <a:rPr lang="hu-HU" b="1" dirty="0" smtClean="0"/>
              <a:t>of local source code </a:t>
            </a:r>
            <a:r>
              <a:rPr lang="hu-HU" dirty="0" smtClean="0"/>
              <a:t>on-the-fly</a:t>
            </a:r>
            <a:endParaRPr lang="hu-HU" b="1" dirty="0" smtClean="0"/>
          </a:p>
          <a:p>
            <a:pPr lvl="1"/>
            <a:r>
              <a:rPr lang="hu-HU" dirty="0" smtClean="0"/>
              <a:t>Connect it with the model graph on the server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b="1" dirty="0" smtClean="0"/>
              <a:t>hybrid</a:t>
            </a:r>
            <a:r>
              <a:rPr lang="hu-HU" dirty="0" smtClean="0"/>
              <a:t> </a:t>
            </a:r>
            <a:r>
              <a:rPr lang="hu-HU" b="1" dirty="0" smtClean="0"/>
              <a:t>analysis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 smtClean="0"/>
              <a:t>Execute fast </a:t>
            </a:r>
            <a:r>
              <a:rPr lang="hu-HU" b="1" dirty="0" smtClean="0"/>
              <a:t>incremental graph queries</a:t>
            </a:r>
            <a:r>
              <a:rPr lang="hu-HU" dirty="0" smtClean="0"/>
              <a:t> over the </a:t>
            </a:r>
            <a:r>
              <a:rPr lang="hu-HU" b="1" dirty="0" smtClean="0"/>
              <a:t>entire</a:t>
            </a:r>
            <a:r>
              <a:rPr lang="hu-HU" dirty="0" smtClean="0"/>
              <a:t> dependency model → provide </a:t>
            </a:r>
            <a:r>
              <a:rPr lang="hu-HU" b="1" dirty="0" smtClean="0"/>
              <a:t>instantaneous feedback and visualization</a:t>
            </a:r>
            <a:r>
              <a:rPr lang="hu-HU" dirty="0" smtClean="0"/>
              <a:t> during source code editing</a:t>
            </a:r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Client IDE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Build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Extended tool 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dk1"/>
                </a:solidFill>
              </a:rPr>
              <a:t>Server</a:t>
            </a:r>
            <a:endParaRPr lang="hu-HU" dirty="0">
              <a:solidFill>
                <a:schemeClr val="dk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dk1"/>
                </a:solidFill>
              </a:rPr>
              <a:t>Dependency database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Binary repository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Queries</a:t>
            </a:r>
            <a:endParaRPr lang="hu-HU" dirty="0" smtClean="0"/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399"/>
            <a:ext cx="1632012" cy="1624820"/>
            <a:chOff x="-184672" y="1448843"/>
            <a:chExt cx="1219200" cy="121382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29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Developer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dk1"/>
                </a:solidFill>
              </a:rPr>
              <a:t>Source code model synchronizer</a:t>
            </a:r>
            <a:endParaRPr lang="hu-HU" dirty="0">
              <a:solidFill>
                <a:schemeClr val="dk1"/>
              </a:solidFill>
            </a:endParaRP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Client plug-in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Server model synchronizer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09800"/>
            <a:ext cx="4156364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Depencency graph queries</a:t>
            </a:r>
            <a:endParaRPr lang="hu-HU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736328" cy="2341926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dirty="0" smtClean="0"/>
              <a:t>Query</a:t>
            </a:r>
            <a:r>
              <a:rPr lang="hu-HU" b="1" dirty="0" smtClean="0"/>
              <a:t> all </a:t>
            </a:r>
            <a:r>
              <a:rPr lang="hu-HU" dirty="0" smtClean="0"/>
              <a:t>dependeocy </a:t>
            </a:r>
            <a:r>
              <a:rPr lang="hu-HU" dirty="0" smtClean="0"/>
              <a:t>relationships with incremental graph pattern matching</a:t>
            </a:r>
          </a:p>
          <a:p>
            <a:pPr marL="285750" indent="-285750">
              <a:buFont typeface="Arial"/>
              <a:buChar char="•"/>
            </a:pPr>
            <a:r>
              <a:rPr lang="hu-HU" b="1" dirty="0" smtClean="0"/>
              <a:t>Efficient</a:t>
            </a:r>
            <a:r>
              <a:rPr lang="hu-HU" dirty="0" smtClean="0"/>
              <a:t> query result updates as the models </a:t>
            </a:r>
            <a:r>
              <a:rPr lang="hu-HU" dirty="0" smtClean="0"/>
              <a:t>change thanks to </a:t>
            </a:r>
            <a:r>
              <a:rPr lang="hu-HU" b="1" dirty="0" smtClean="0"/>
              <a:t>EMF-IncQuery</a:t>
            </a:r>
            <a:endParaRPr lang="hu-HU" b="1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38100" y="1043088"/>
            <a:ext cx="2400300" cy="633312"/>
          </a:xfrm>
          <a:prstGeom prst="wedgeRoundRectCallout">
            <a:avLst>
              <a:gd name="adj1" fmla="val 45174"/>
              <a:gd name="adj2" fmla="val 1730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Source code editing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sz="1400" dirty="0" smtClean="0"/>
              <a:t>Instantaneous 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sz="1400" dirty="0" smtClean="0"/>
              <a:t>Over the </a:t>
            </a:r>
            <a:r>
              <a:rPr lang="hu-HU" sz="1400" b="1" dirty="0" smtClean="0"/>
              <a:t>entire (local and global) </a:t>
            </a:r>
            <a:r>
              <a:rPr lang="hu-HU" sz="1400" dirty="0" smtClean="0"/>
              <a:t>model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181600" y="838200"/>
            <a:ext cx="3748524" cy="1447800"/>
          </a:xfrm>
          <a:prstGeom prst="wedgeRoundRectCallout">
            <a:avLst>
              <a:gd name="adj1" fmla="val 2981"/>
              <a:gd name="adj2" fmla="val 12907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Source code model derived from local projects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On-the-fly synchroniztion </a:t>
            </a:r>
            <a:r>
              <a:rPr lang="hu-HU" dirty="0" smtClean="0"/>
              <a:t>between model and code thanks to </a:t>
            </a:r>
            <a:r>
              <a:rPr lang="hu-HU" b="1" dirty="0" smtClean="0"/>
              <a:t>Eclipse AST parser</a:t>
            </a:r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bme_ftsrg_hun_micskeiz_new_v6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ftsrg-scheme">
        <a:dk1>
          <a:srgbClr val="000000"/>
        </a:dk1>
        <a:lt1>
          <a:srgbClr val="FFFFFF"/>
        </a:lt1>
        <a:dk2>
          <a:srgbClr val="621E0F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007D00"/>
        </a:accent3>
        <a:accent4>
          <a:srgbClr val="762536"/>
        </a:accent4>
        <a:accent5>
          <a:srgbClr val="2B56CF"/>
        </a:accent5>
        <a:accent6>
          <a:srgbClr val="929598"/>
        </a:accent6>
        <a:hlink>
          <a:srgbClr val="0038AE"/>
        </a:hlink>
        <a:folHlink>
          <a:srgbClr val="0038AE"/>
        </a:folHlink>
      </a:clrScheme>
    </a:extraClrScheme>
    <a:extraClrScheme>
      <a:clrScheme name="ftsrg-scheme2">
        <a:dk1>
          <a:srgbClr val="000000"/>
        </a:dk1>
        <a:lt1>
          <a:srgbClr val="FFFFFF"/>
        </a:lt1>
        <a:dk2>
          <a:srgbClr val="0099FF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48662C"/>
        </a:accent3>
        <a:accent4>
          <a:srgbClr val="134C59"/>
        </a:accent4>
        <a:accent5>
          <a:srgbClr val="5A2565"/>
        </a:accent5>
        <a:accent6>
          <a:srgbClr val="5A5A5A"/>
        </a:accent6>
        <a:hlink>
          <a:srgbClr val="002060"/>
        </a:hlink>
        <a:folHlink>
          <a:srgbClr val="002060"/>
        </a:folHlink>
      </a:clrScheme>
    </a:extraClrScheme>
    <a:extraClrScheme>
      <a:clrScheme name="SAF-color-scheme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FFCC00"/>
        </a:accent3>
        <a:accent4>
          <a:srgbClr val="000000"/>
        </a:accent4>
        <a:accent5>
          <a:srgbClr val="FFADAA"/>
        </a:accent5>
        <a:accent6>
          <a:srgbClr val="0098CE"/>
        </a:accent6>
        <a:hlink>
          <a:srgbClr val="0098CE"/>
        </a:hlink>
        <a:folHlink>
          <a:srgbClr val="FFCC0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IncQuery_Benchmark_2013_short.pptx</Template>
  <TotalTime>5131</TotalTime>
  <Words>1092</Words>
  <Application>Microsoft Macintosh PowerPoint</Application>
  <PresentationFormat>On-screen Show (4:3)</PresentationFormat>
  <Paragraphs>224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bme_ftsrg_hun_micskeiz_new_v6</vt:lpstr>
      <vt:lpstr>Incremental dependency analysis over large software models</vt:lpstr>
      <vt:lpstr>Software models and dependencies in Java</vt:lpstr>
      <vt:lpstr>Dependency management in practice</vt:lpstr>
      <vt:lpstr>Why develop a dedicated tool for this?</vt:lpstr>
      <vt:lpstr>Incremental hybrid Dependency analysis</vt:lpstr>
      <vt:lpstr>Tool system architecture</vt:lpstr>
      <vt:lpstr>IDE integration</vt:lpstr>
      <vt:lpstr>Hybrid dependency analysis</vt:lpstr>
      <vt:lpstr>Extended tool system architecture</vt:lpstr>
      <vt:lpstr>Instantaneous visualization in the IDE</vt:lpstr>
      <vt:lpstr>Scalability of the system</vt:lpstr>
      <vt:lpstr>Measuring scalability</vt:lpstr>
      <vt:lpstr>Scalability of dependency analysis</vt:lpstr>
      <vt:lpstr>Scalability of client-side dependency graph queries</vt:lpstr>
      <vt:lpstr>Conclusion</vt:lpstr>
      <vt:lpstr>Results</vt:lpstr>
      <vt:lpstr>Future plans and possibilities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Istvan Rath</cp:lastModifiedBy>
  <cp:revision>359</cp:revision>
  <dcterms:created xsi:type="dcterms:W3CDTF">2012-11-10T12:17:04Z</dcterms:created>
  <dcterms:modified xsi:type="dcterms:W3CDTF">2013-03-28T07:55:01Z</dcterms:modified>
</cp:coreProperties>
</file>