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5" r:id="rId4"/>
    <p:sldId id="262" r:id="rId5"/>
    <p:sldId id="264" r:id="rId6"/>
    <p:sldId id="267" r:id="rId7"/>
    <p:sldId id="270" r:id="rId8"/>
    <p:sldId id="275" r:id="rId9"/>
    <p:sldId id="266" r:id="rId10"/>
    <p:sldId id="263" r:id="rId11"/>
    <p:sldId id="276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84164" autoAdjust="0"/>
  </p:normalViewPr>
  <p:slideViewPr>
    <p:cSldViewPr>
      <p:cViewPr varScale="1">
        <p:scale>
          <a:sx n="61" d="100"/>
          <a:sy n="61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06E-2"/>
          <c:y val="0.225597709377237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755776"/>
        <c:axId val="155618688"/>
      </c:lineChart>
      <c:catAx>
        <c:axId val="16775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1868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55618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7755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879872"/>
        <c:axId val="155622144"/>
      </c:lineChart>
      <c:catAx>
        <c:axId val="19687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22144"/>
        <c:crosses val="autoZero"/>
        <c:auto val="1"/>
        <c:lblAlgn val="ctr"/>
        <c:lblOffset val="100"/>
        <c:noMultiLvlLbl val="0"/>
      </c:catAx>
      <c:valAx>
        <c:axId val="155622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6879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880384"/>
        <c:axId val="155683648"/>
      </c:lineChart>
      <c:catAx>
        <c:axId val="196880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83648"/>
        <c:crosses val="autoZero"/>
        <c:auto val="1"/>
        <c:lblAlgn val="ctr"/>
        <c:lblOffset val="100"/>
        <c:noMultiLvlLbl val="0"/>
      </c:catAx>
      <c:valAx>
        <c:axId val="155683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6880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BME MIT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 / 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Válaszok a bírálók kérdéseire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C/C++ kiterjesztés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Forráskód kezelése:</a:t>
            </a:r>
            <a:br>
              <a:rPr lang="hu-HU" dirty="0" smtClean="0"/>
            </a:br>
            <a:r>
              <a:rPr lang="hu-HU" dirty="0" smtClean="0"/>
              <a:t>Eclipse CDT AST modell alapján</a:t>
            </a:r>
          </a:p>
          <a:p>
            <a:r>
              <a:rPr lang="hu-HU" dirty="0" smtClean="0"/>
              <a:t>Függőségi analízis:</a:t>
            </a:r>
          </a:p>
          <a:p>
            <a:pPr lvl="1"/>
            <a:r>
              <a:rPr lang="hu-HU" dirty="0" smtClean="0"/>
              <a:t>Forráskód esetben fordítóprogrammal</a:t>
            </a:r>
            <a:br>
              <a:rPr lang="hu-HU" dirty="0" smtClean="0"/>
            </a:br>
            <a:r>
              <a:rPr lang="hu-HU" dirty="0" smtClean="0"/>
              <a:t>(a build közben)</a:t>
            </a:r>
          </a:p>
          <a:p>
            <a:pPr lvl="1"/>
            <a:r>
              <a:rPr lang="hu-HU" dirty="0" smtClean="0"/>
              <a:t>Bináris esetben fordítófüggő, nyitott kérdések</a:t>
            </a:r>
          </a:p>
          <a:p>
            <a:pPr lvl="2"/>
            <a:r>
              <a:rPr lang="hu-HU" dirty="0" smtClean="0"/>
              <a:t>Statikusan linkelt binárisok esetén kódinstrumentációval („debug szimbólumok” alapján)</a:t>
            </a:r>
          </a:p>
          <a:p>
            <a:pPr lvl="2"/>
            <a:r>
              <a:rPr lang="hu-HU" dirty="0" smtClean="0"/>
              <a:t>Dinamikusan linkelt esetben hivatkozott könyvtárak szimbólumai alapján</a:t>
            </a:r>
          </a:p>
          <a:p>
            <a:pPr lvl="2"/>
            <a:r>
              <a:rPr lang="hu-HU" dirty="0" smtClean="0"/>
              <a:t>Bináris kód belső struktúrájának felderítése kérdéses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Álpozitív függőségek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Modelltömörítés (fejlesztőkörnyezetbeli memóriakorlát miatt)</a:t>
            </a:r>
          </a:p>
          <a:p>
            <a:pPr lvl="1"/>
            <a:r>
              <a:rPr lang="hu-HU" dirty="0" smtClean="0"/>
              <a:t>Szerver oldalról érkező elemek kvalifikált neve elveszik </a:t>
            </a:r>
            <a:r>
              <a:rPr lang="hu-HU" dirty="0" smtClean="0">
                <a:sym typeface="Wingdings" pitchFamily="2" charset="2"/>
              </a:rPr>
              <a:t> álpozitív függőségek jelenhetnek meg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itchFamily="2" charset="2"/>
              </a:rPr>
              <a:t>= függőségi analízis felülbecslést végez (létező függőséget nem hagyunk figyelmen kívül)</a:t>
            </a:r>
          </a:p>
          <a:p>
            <a:r>
              <a:rPr lang="hu-HU" dirty="0" smtClean="0">
                <a:sym typeface="Wingdings" pitchFamily="2" charset="2"/>
              </a:rPr>
              <a:t>Gyakorlatban ez nem probléma: 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Ilyen esetekben a lekérdezés mindig végrehajtható a szerver oldalon is, ahol precíz eredményeket kapunk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A felhasználó ennek tudatában van</a:t>
            </a:r>
          </a:p>
          <a:p>
            <a:r>
              <a:rPr lang="hu-HU" dirty="0" smtClean="0">
                <a:sym typeface="Wingdings" pitchFamily="2" charset="2"/>
              </a:rPr>
              <a:t>A kliens oldali memóriakorlát feloldása esetén a tömörítés elhagyható</a:t>
            </a:r>
          </a:p>
          <a:p>
            <a:pPr lvl="1"/>
            <a:endParaRPr lang="hu-HU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</a:t>
              </a:r>
              <a:r>
                <a:rPr lang="hu-HU" sz="1100" dirty="0" smtClean="0">
                  <a:latin typeface="Lucida Console" pitchFamily="49" charset="0"/>
                </a:rPr>
                <a:t>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</a:t>
              </a:r>
              <a:r>
                <a:rPr lang="hu-HU" sz="1100" dirty="0" smtClean="0">
                  <a:latin typeface="Lucida Console" pitchFamily="49" charset="0"/>
                </a:rPr>
                <a:t>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47555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>
            <a:off x="6362145" y="2792954"/>
            <a:ext cx="12700" cy="2585045"/>
          </a:xfrm>
          <a:prstGeom prst="bentConnector3">
            <a:avLst>
              <a:gd name="adj1" fmla="val 50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919092" y="5161697"/>
            <a:ext cx="3557642" cy="12518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2515"/>
                <a:gd name="adj2" fmla="val -30763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  <a:endParaRPr lang="hu-HU" dirty="0" smtClean="0"/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3854"/>
                <a:gd name="adj2" fmla="val -9280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  <a:endParaRPr lang="hu-HU" dirty="0" smtClean="0"/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36119"/>
                <a:gd name="adj2" fmla="val -160246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  <a:endParaRPr lang="hu-HU" dirty="0" smtClean="0"/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 flipH="1">
            <a:off x="5069622" y="3140239"/>
            <a:ext cx="19645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Rectangular Callout 52"/>
          <p:cNvSpPr/>
          <p:nvPr/>
        </p:nvSpPr>
        <p:spPr>
          <a:xfrm>
            <a:off x="9982200" y="2399089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hu-HU" sz="2400" dirty="0" smtClean="0"/>
              <a:t>Komponensek között változatos függőségi viszonyok</a:t>
            </a:r>
            <a:r>
              <a:rPr lang="hu-HU" sz="2000" i="1" dirty="0"/>
              <a:t> </a:t>
            </a:r>
            <a:r>
              <a:rPr lang="hu-HU" sz="2000" i="1" dirty="0" smtClean="0">
                <a:sym typeface="Wingdings" pitchFamily="2" charset="2"/>
              </a:rPr>
              <a:t> Összefüggő komponensek </a:t>
            </a:r>
            <a:endParaRPr lang="hu-HU" sz="2400" dirty="0" smtClean="0"/>
          </a:p>
        </p:txBody>
      </p: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Szervezeti kérdések, követelmény-menedzsment eszközök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CERN szervezeti sajátosságok</a:t>
            </a:r>
          </a:p>
          <a:p>
            <a:pPr lvl="1"/>
            <a:r>
              <a:rPr lang="hu-HU" dirty="0" smtClean="0"/>
              <a:t>Cél: üzembiztos működés (konzervatív technológiai fejlődés)</a:t>
            </a:r>
          </a:p>
          <a:p>
            <a:pPr lvl="1"/>
            <a:r>
              <a:rPr lang="hu-HU" dirty="0" smtClean="0"/>
              <a:t>Nagy méretű, elosztott, dinamikusan változó szervezet</a:t>
            </a:r>
          </a:p>
          <a:p>
            <a:pPr lvl="2"/>
            <a:r>
              <a:rPr lang="hu-HU" dirty="0" smtClean="0"/>
              <a:t>Munkatársak gyakran változnak</a:t>
            </a:r>
          </a:p>
          <a:p>
            <a:pPr lvl="2"/>
            <a:r>
              <a:rPr lang="hu-HU" dirty="0" smtClean="0"/>
              <a:t>Csapatok a „függőségeik mentén” kommunikálnak</a:t>
            </a:r>
          </a:p>
          <a:p>
            <a:pPr lvl="2"/>
            <a:r>
              <a:rPr lang="hu-HU" dirty="0" smtClean="0"/>
              <a:t>Kis méretű magasszintű irányító csoport a globális célok meghatározásához</a:t>
            </a:r>
          </a:p>
          <a:p>
            <a:r>
              <a:rPr lang="hu-HU" dirty="0" smtClean="0"/>
              <a:t>A fentiekből következik</a:t>
            </a:r>
          </a:p>
          <a:p>
            <a:pPr lvl="1"/>
            <a:r>
              <a:rPr lang="hu-HU" dirty="0" smtClean="0"/>
              <a:t>Összetett követelménykezelő rendszerek használata túl nagy „overheaddel” járna</a:t>
            </a:r>
          </a:p>
          <a:p>
            <a:pPr lvl="1"/>
            <a:r>
              <a:rPr lang="hu-HU" dirty="0" smtClean="0"/>
              <a:t>CERN szoftverekre a „Unix szemlélet” jellemző:</a:t>
            </a:r>
            <a:br>
              <a:rPr lang="hu-HU" dirty="0" smtClean="0"/>
            </a:br>
            <a:r>
              <a:rPr lang="hu-HU" i="1" dirty="0" smtClean="0"/>
              <a:t>do one thing but do it well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400800" y="4335779"/>
            <a:ext cx="2743200" cy="1698805"/>
          </a:xfrm>
          <a:prstGeom prst="wedgeRectCallout">
            <a:avLst>
              <a:gd name="adj1" fmla="val -77500"/>
              <a:gd name="adj2" fmla="val -15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7543" y="4905004"/>
            <a:ext cx="2318657" cy="1242515"/>
            <a:chOff x="1567543" y="4905004"/>
            <a:chExt cx="2318657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67543" y="4905004"/>
              <a:ext cx="2286000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790700" y="1905000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>
                <a:sym typeface="Wingdings"/>
              </a:rPr>
              <a:t> </a:t>
            </a:r>
            <a:r>
              <a:rPr lang="hu-HU" sz="2000" i="1" dirty="0"/>
              <a:t>Mit 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</a:t>
            </a:r>
            <a:r>
              <a:rPr lang="hu-HU" b="1" dirty="0" smtClean="0"/>
              <a:t>függetlenül</a:t>
            </a:r>
            <a:endParaRPr lang="hu-HU" b="1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926" y="1181762"/>
            <a:ext cx="8972730" cy="5600038"/>
            <a:chOff x="57926" y="1514943"/>
            <a:chExt cx="8972730" cy="5383162"/>
          </a:xfrm>
        </p:grpSpPr>
        <p:sp>
          <p:nvSpPr>
            <p:cNvPr id="6" name="Rectangle 5"/>
            <p:cNvSpPr/>
            <p:nvPr/>
          </p:nvSpPr>
          <p:spPr>
            <a:xfrm>
              <a:off x="57926" y="4592781"/>
              <a:ext cx="8972730" cy="230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analízis (build </a:t>
              </a:r>
              <a:r>
                <a:rPr lang="hu-HU" sz="2800" dirty="0"/>
                <a:t>rendszer): </a:t>
              </a:r>
            </a:p>
            <a:p>
              <a:pPr lvl="2"/>
              <a:r>
                <a:rPr lang="hu-HU" sz="2800" dirty="0"/>
                <a:t>Gyors 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lvl="2"/>
              <a:r>
                <a:rPr lang="hu-HU" sz="2800" dirty="0"/>
                <a:t>Függőségi </a:t>
              </a:r>
              <a:r>
                <a:rPr lang="hu-HU" sz="2800" dirty="0" smtClean="0"/>
                <a:t>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26" y="1514943"/>
              <a:ext cx="8972730" cy="3077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információk megjelenítése</a:t>
              </a:r>
              <a:br>
                <a:rPr lang="hu-HU" sz="2800" dirty="0" smtClean="0"/>
              </a:b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</a:p>
            <a:p>
              <a:pPr lvl="2"/>
              <a:r>
                <a:rPr lang="hu-HU" sz="2800" dirty="0"/>
                <a:t>Gyors 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lvl="2"/>
              <a:r>
                <a:rPr lang="hu-HU" sz="2800" dirty="0"/>
                <a:t>Eclipse 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895600" y="48006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362200"/>
            <a:ext cx="3200400" cy="4267200"/>
            <a:chOff x="228600" y="2362200"/>
            <a:chExt cx="3200400" cy="4267200"/>
          </a:xfrm>
        </p:grpSpPr>
        <p:sp>
          <p:nvSpPr>
            <p:cNvPr id="8" name="Rectangle 7"/>
            <p:cNvSpPr/>
            <p:nvPr/>
          </p:nvSpPr>
          <p:spPr>
            <a:xfrm>
              <a:off x="1905000" y="2362200"/>
              <a:ext cx="1447800" cy="685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28600" y="4495800"/>
              <a:ext cx="3200400" cy="2133600"/>
            </a:xfrm>
            <a:prstGeom prst="wedgeRoundRectCallout">
              <a:avLst>
                <a:gd name="adj1" fmla="val 44938"/>
                <a:gd name="adj2" fmla="val -12224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/>
                <a:t>Lekérdezések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futtatása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Kódmódosítás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közben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igény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szerint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Release </a:t>
              </a:r>
              <a:r>
                <a:rPr lang="en-US" sz="2000" dirty="0" err="1" smtClean="0"/>
                <a:t>előtt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ellenőrzési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céllal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505200"/>
            <a:ext cx="4724400" cy="3200400"/>
            <a:chOff x="4648200" y="3657600"/>
            <a:chExt cx="4724400" cy="3200400"/>
          </a:xfrm>
        </p:grpSpPr>
        <p:sp>
          <p:nvSpPr>
            <p:cNvPr id="14" name="Rectangle 13"/>
            <p:cNvSpPr/>
            <p:nvPr/>
          </p:nvSpPr>
          <p:spPr>
            <a:xfrm>
              <a:off x="4648200" y="3657600"/>
              <a:ext cx="47244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953000" y="3933447"/>
              <a:ext cx="4048581" cy="2617232"/>
              <a:chOff x="4638219" y="3478768"/>
              <a:chExt cx="4048581" cy="2617232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219" y="3848100"/>
                <a:ext cx="4029075" cy="2247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38219" y="3478768"/>
                <a:ext cx="4048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bg1"/>
                    </a:solidFill>
                  </a:rPr>
                  <a:t>Kiterjesztési lehetőség: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2475</TotalTime>
  <Words>829</Words>
  <Application>Microsoft Office PowerPoint</Application>
  <PresentationFormat>On-screen Show (4:3)</PresentationFormat>
  <Paragraphs>262</Paragraphs>
  <Slides>20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Inkrementális, hibrid Függőségi analízis</vt:lpstr>
      <vt:lpstr>Architektúra</vt:lpstr>
      <vt:lpstr>Hibrid függőségi analízis</vt:lpstr>
      <vt:lpstr>Kiterjesztett architektúra</vt:lpstr>
      <vt:lpstr>Inkrementális lekérdezések gráfminták alapján</vt:lpstr>
      <vt:lpstr>PowerPoint Presentation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További célok</vt:lpstr>
      <vt:lpstr>Válaszok a bírálók kérdéseire</vt:lpstr>
      <vt:lpstr>C/C++ kiterjesztés</vt:lpstr>
      <vt:lpstr>Álpozitív függőségek</vt:lpstr>
      <vt:lpstr>Szervezeti kérdések, követelmény-menedzsment eszközök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220</cp:revision>
  <dcterms:created xsi:type="dcterms:W3CDTF">2012-11-10T12:17:04Z</dcterms:created>
  <dcterms:modified xsi:type="dcterms:W3CDTF">2012-11-13T20:59:53Z</dcterms:modified>
</cp:coreProperties>
</file>