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notesSlides/notesSlide3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3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49"/>
  </p:notesMasterIdLst>
  <p:sldIdLst>
    <p:sldId id="256" r:id="rId2"/>
    <p:sldId id="284" r:id="rId3"/>
    <p:sldId id="286" r:id="rId4"/>
    <p:sldId id="287" r:id="rId5"/>
    <p:sldId id="288" r:id="rId6"/>
    <p:sldId id="289" r:id="rId7"/>
    <p:sldId id="285" r:id="rId8"/>
    <p:sldId id="290" r:id="rId9"/>
    <p:sldId id="291" r:id="rId10"/>
    <p:sldId id="292" r:id="rId11"/>
    <p:sldId id="293" r:id="rId12"/>
    <p:sldId id="262" r:id="rId13"/>
    <p:sldId id="264" r:id="rId14"/>
    <p:sldId id="294" r:id="rId15"/>
    <p:sldId id="295" r:id="rId16"/>
    <p:sldId id="296" r:id="rId17"/>
    <p:sldId id="297" r:id="rId18"/>
    <p:sldId id="298" r:id="rId19"/>
    <p:sldId id="299" r:id="rId20"/>
    <p:sldId id="267" r:id="rId21"/>
    <p:sldId id="270" r:id="rId22"/>
    <p:sldId id="300" r:id="rId23"/>
    <p:sldId id="301" r:id="rId24"/>
    <p:sldId id="302" r:id="rId25"/>
    <p:sldId id="303" r:id="rId26"/>
    <p:sldId id="304" r:id="rId27"/>
    <p:sldId id="305" r:id="rId28"/>
    <p:sldId id="275" r:id="rId29"/>
    <p:sldId id="306" r:id="rId30"/>
    <p:sldId id="307" r:id="rId31"/>
    <p:sldId id="308" r:id="rId32"/>
    <p:sldId id="266" r:id="rId33"/>
    <p:sldId id="309" r:id="rId34"/>
    <p:sldId id="310" r:id="rId35"/>
    <p:sldId id="263" r:id="rId36"/>
    <p:sldId id="276" r:id="rId37"/>
    <p:sldId id="268" r:id="rId38"/>
    <p:sldId id="269" r:id="rId39"/>
    <p:sldId id="311" r:id="rId40"/>
    <p:sldId id="312" r:id="rId41"/>
    <p:sldId id="271" r:id="rId42"/>
    <p:sldId id="272" r:id="rId43"/>
    <p:sldId id="273" r:id="rId44"/>
    <p:sldId id="280" r:id="rId45"/>
    <p:sldId id="281" r:id="rId46"/>
    <p:sldId id="282" r:id="rId47"/>
    <p:sldId id="28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2" autoAdjust="0"/>
    <p:restoredTop sz="84164" autoAdjust="0"/>
  </p:normalViewPr>
  <p:slideViewPr>
    <p:cSldViewPr>
      <p:cViewPr>
        <p:scale>
          <a:sx n="100" d="100"/>
          <a:sy n="100" d="100"/>
        </p:scale>
        <p:origin x="-624" y="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2949199107120906E-2"/>
          <c:y val="0.225597709377237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731776"/>
        <c:axId val="47041344"/>
      </c:lineChart>
      <c:catAx>
        <c:axId val="134731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7041344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470413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34731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538048"/>
        <c:axId val="47043648"/>
      </c:lineChart>
      <c:catAx>
        <c:axId val="137538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7043648"/>
        <c:crosses val="autoZero"/>
        <c:auto val="1"/>
        <c:lblAlgn val="ctr"/>
        <c:lblOffset val="100"/>
        <c:noMultiLvlLbl val="0"/>
      </c:catAx>
      <c:valAx>
        <c:axId val="47043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37538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539072"/>
        <c:axId val="47045376"/>
      </c:lineChart>
      <c:catAx>
        <c:axId val="137539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7045376"/>
        <c:crosses val="autoZero"/>
        <c:auto val="1"/>
        <c:lblAlgn val="ctr"/>
        <c:lblOffset val="100"/>
        <c:noMultiLvlLbl val="0"/>
      </c:catAx>
      <c:valAx>
        <c:axId val="47045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37539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830208"/>
        <c:axId val="51029120"/>
      </c:lineChart>
      <c:catAx>
        <c:axId val="84830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1029120"/>
        <c:crosses val="autoZero"/>
        <c:auto val="1"/>
        <c:lblAlgn val="ctr"/>
        <c:lblOffset val="100"/>
        <c:noMultiLvlLbl val="0"/>
      </c:catAx>
      <c:valAx>
        <c:axId val="51029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48302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831232"/>
        <c:axId val="51030848"/>
      </c:lineChart>
      <c:catAx>
        <c:axId val="84831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1030848"/>
        <c:crosses val="autoZero"/>
        <c:auto val="1"/>
        <c:lblAlgn val="ctr"/>
        <c:lblOffset val="100"/>
        <c:noMultiLvlLbl val="0"/>
      </c:catAx>
      <c:valAx>
        <c:axId val="51030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4831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380032"/>
        <c:axId val="51033152"/>
      </c:lineChart>
      <c:catAx>
        <c:axId val="86380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1033152"/>
        <c:crosses val="autoZero"/>
        <c:auto val="1"/>
        <c:lblAlgn val="ctr"/>
        <c:lblOffset val="100"/>
        <c:noMultiLvlLbl val="0"/>
      </c:catAx>
      <c:valAx>
        <c:axId val="51033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6380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377472"/>
        <c:axId val="51034880"/>
      </c:lineChart>
      <c:catAx>
        <c:axId val="86377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1034880"/>
        <c:crosses val="autoZero"/>
        <c:auto val="1"/>
        <c:lblAlgn val="ctr"/>
        <c:lblOffset val="100"/>
        <c:noMultiLvlLbl val="0"/>
      </c:catAx>
      <c:valAx>
        <c:axId val="510348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6377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2012.11.13.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függőségi 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</a:p>
          <a:p>
            <a:r>
              <a:rPr lang="hu-HU" dirty="0" smtClean="0"/>
              <a:t>BME MIT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2012.11.13.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447800"/>
          </a:xfrm>
          <a:prstGeom prst="wedgeRectCallout">
            <a:avLst>
              <a:gd name="adj1" fmla="val 60343"/>
              <a:gd name="adj2" fmla="val 1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hibajavítások,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400800" y="4335779"/>
            <a:ext cx="2743200" cy="1698805"/>
          </a:xfrm>
          <a:prstGeom prst="wedgeRectCallout">
            <a:avLst>
              <a:gd name="adj1" fmla="val -77500"/>
              <a:gd name="adj2" fmla="val -15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67543" y="4905004"/>
            <a:ext cx="2318657" cy="1242515"/>
            <a:chOff x="1567543" y="4905004"/>
            <a:chExt cx="2318657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67543" y="4905004"/>
              <a:ext cx="2286000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9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447800"/>
          </a:xfrm>
          <a:prstGeom prst="wedgeRectCallout">
            <a:avLst>
              <a:gd name="adj1" fmla="val 60343"/>
              <a:gd name="adj2" fmla="val 1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hibajavítások,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400800" y="4335779"/>
            <a:ext cx="2743200" cy="1698805"/>
          </a:xfrm>
          <a:prstGeom prst="wedgeRectCallout">
            <a:avLst>
              <a:gd name="adj1" fmla="val -77500"/>
              <a:gd name="adj2" fmla="val -15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67543" y="4905004"/>
            <a:ext cx="2318657" cy="1242515"/>
            <a:chOff x="1567543" y="4905004"/>
            <a:chExt cx="2318657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67543" y="4905004"/>
              <a:ext cx="2286000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1790700" y="1905000"/>
            <a:ext cx="5562600" cy="3048000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/>
              <a:t>Szükséges</a:t>
            </a:r>
            <a:r>
              <a:rPr lang="hu-HU" sz="2000" dirty="0"/>
              <a:t>: 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hu-HU" sz="2000" dirty="0"/>
              <a:t>statikus) függőségi viszonyok ismerete a </a:t>
            </a:r>
            <a:r>
              <a:rPr lang="hu-HU" sz="2000" b="1" dirty="0"/>
              <a:t>teljes</a:t>
            </a:r>
            <a:r>
              <a:rPr lang="hu-HU" sz="2000" dirty="0"/>
              <a:t> szoftverinfrastruktúrán (komponensek, verziók)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/>
              <a:t>Kiszámítható a változtatások potenciális hatása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>
                <a:sym typeface="Wingdings"/>
              </a:rPr>
              <a:t> </a:t>
            </a:r>
            <a:r>
              <a:rPr lang="hu-HU" sz="2000" i="1" dirty="0"/>
              <a:t>Mit változtathatunk meg és hogyan</a:t>
            </a:r>
          </a:p>
        </p:txBody>
      </p:sp>
    </p:spTree>
    <p:extLst>
      <p:ext uri="{BB962C8B-B14F-4D97-AF65-F5344CB8AC3E}">
        <p14:creationId xmlns:p14="http://schemas.microsoft.com/office/powerpoint/2010/main" val="6409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926" y="1181762"/>
            <a:ext cx="8972730" cy="5600038"/>
            <a:chOff x="57926" y="1514943"/>
            <a:chExt cx="8972730" cy="5383162"/>
          </a:xfrm>
        </p:grpSpPr>
        <p:sp>
          <p:nvSpPr>
            <p:cNvPr id="6" name="Rectangle 5"/>
            <p:cNvSpPr/>
            <p:nvPr/>
          </p:nvSpPr>
          <p:spPr>
            <a:xfrm>
              <a:off x="57926" y="4592781"/>
              <a:ext cx="8972730" cy="2305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hu-HU" sz="2800" dirty="0" smtClean="0"/>
                <a:t>Függőségi analízis (build </a:t>
              </a:r>
              <a:r>
                <a:rPr lang="hu-HU" sz="2800" dirty="0"/>
                <a:t>rendszer): </a:t>
              </a:r>
            </a:p>
            <a:p>
              <a:pPr lvl="2"/>
              <a:r>
                <a:rPr lang="hu-HU" sz="2800" dirty="0"/>
                <a:t>Gyors függőségi </a:t>
              </a:r>
              <a:r>
                <a:rPr lang="hu-HU" sz="2800" dirty="0" smtClean="0"/>
                <a:t>modellépítés </a:t>
              </a:r>
              <a:r>
                <a:rPr lang="hu-HU" sz="2800" dirty="0"/>
                <a:t>a Java </a:t>
              </a:r>
              <a:r>
                <a:rPr lang="hu-HU" sz="2800" dirty="0" smtClean="0"/>
                <a:t>binárisokból</a:t>
              </a:r>
              <a:endParaRPr lang="hu-HU" sz="2800" dirty="0"/>
            </a:p>
            <a:p>
              <a:pPr lvl="2"/>
              <a:r>
                <a:rPr lang="hu-HU" sz="2800" dirty="0"/>
                <a:t>Függőségi </a:t>
              </a:r>
              <a:r>
                <a:rPr lang="hu-HU" sz="2800" dirty="0" smtClean="0"/>
                <a:t> modell karbantartása új verziók esetén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26" y="1514943"/>
              <a:ext cx="8972730" cy="3077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hu-HU" sz="2800" dirty="0" smtClean="0"/>
                <a:t>Függőségi információk megjelenítése</a:t>
              </a:r>
              <a:br>
                <a:rPr lang="hu-HU" sz="2800" dirty="0" smtClean="0"/>
              </a:br>
              <a:r>
                <a:rPr lang="hu-HU" sz="2800" dirty="0" smtClean="0"/>
                <a:t>(fejlesztői </a:t>
              </a:r>
              <a:r>
                <a:rPr lang="hu-HU" sz="2800" dirty="0"/>
                <a:t>munkaállomások): </a:t>
              </a:r>
            </a:p>
            <a:p>
              <a:pPr lvl="2"/>
              <a:r>
                <a:rPr lang="hu-HU" sz="2800" dirty="0"/>
                <a:t>Gyors lekérdezés </a:t>
              </a:r>
              <a:r>
                <a:rPr lang="hu-HU" sz="2800" dirty="0" smtClean="0"/>
                <a:t>a függőségi modellen</a:t>
              </a:r>
              <a:endParaRPr lang="hu-HU" sz="2800" dirty="0"/>
            </a:p>
            <a:p>
              <a:pPr lvl="2"/>
              <a:r>
                <a:rPr lang="hu-HU" sz="2800" dirty="0"/>
                <a:t>Eclipse keretrendszerbe </a:t>
              </a:r>
              <a:r>
                <a:rPr lang="hu-HU" sz="2800" dirty="0" smtClean="0"/>
                <a:t>integrálva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Infrastruktúra méretétől függetlenül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függőségi analízis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Lokális forráskód-projektek felhasználása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 lokális projektjeiben?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Javasolt módszer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b="1" dirty="0" smtClean="0"/>
              <a:t>Inkrementális 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Azonnali visszacsatolás a forráskód szerkesztése közben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895600" y="48006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879725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482932" y="4090608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701933" y="5291259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Integráció a fejlesztői keretrendszerbe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1"/>
            <a:ext cx="4038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Fejlesztési folyamat</a:t>
            </a:r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362200"/>
            <a:ext cx="4254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Integráció a fejlesztői keretrendszerbe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1"/>
            <a:ext cx="4038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Fejlesztési folyamat</a:t>
            </a:r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362200"/>
            <a:ext cx="4254500" cy="33909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8600" y="2362200"/>
            <a:ext cx="3200400" cy="4267200"/>
            <a:chOff x="228600" y="2362200"/>
            <a:chExt cx="3200400" cy="4267200"/>
          </a:xfrm>
        </p:grpSpPr>
        <p:sp>
          <p:nvSpPr>
            <p:cNvPr id="8" name="Rectangle 7"/>
            <p:cNvSpPr/>
            <p:nvPr/>
          </p:nvSpPr>
          <p:spPr>
            <a:xfrm>
              <a:off x="1905000" y="2362200"/>
              <a:ext cx="1447800" cy="685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5715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228600" y="4495800"/>
              <a:ext cx="3200400" cy="2133600"/>
            </a:xfrm>
            <a:prstGeom prst="wedgeRoundRectCallout">
              <a:avLst>
                <a:gd name="adj1" fmla="val 44938"/>
                <a:gd name="adj2" fmla="val -122241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/>
                <a:t>Lekérdezések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futtatása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Kódmódosítás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közben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igény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szerint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smtClean="0"/>
                <a:t>Release </a:t>
              </a:r>
              <a:r>
                <a:rPr lang="en-US" sz="2000" dirty="0" err="1" smtClean="0"/>
                <a:t>előtt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ellenőrzési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céllal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97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Integráció a fejlesztői keretrendszerbe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1"/>
            <a:ext cx="4038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Fejlesztési folyamat</a:t>
            </a:r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362200"/>
            <a:ext cx="4254500" cy="33909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8600" y="2362200"/>
            <a:ext cx="3200400" cy="4267200"/>
            <a:chOff x="228600" y="2362200"/>
            <a:chExt cx="3200400" cy="4267200"/>
          </a:xfrm>
        </p:grpSpPr>
        <p:sp>
          <p:nvSpPr>
            <p:cNvPr id="8" name="Rectangle 7"/>
            <p:cNvSpPr/>
            <p:nvPr/>
          </p:nvSpPr>
          <p:spPr>
            <a:xfrm>
              <a:off x="1905000" y="2362200"/>
              <a:ext cx="1447800" cy="685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5715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228600" y="4495800"/>
              <a:ext cx="3200400" cy="2133600"/>
            </a:xfrm>
            <a:prstGeom prst="wedgeRoundRectCallout">
              <a:avLst>
                <a:gd name="adj1" fmla="val 44938"/>
                <a:gd name="adj2" fmla="val -122241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/>
                <a:t>Lekérdezések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futtatása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Kódmódosítás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közben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igény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szerint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smtClean="0"/>
                <a:t>Release </a:t>
              </a:r>
              <a:r>
                <a:rPr lang="en-US" sz="2000" dirty="0" err="1" smtClean="0"/>
                <a:t>előtt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ellenőrzési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céllal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3505200"/>
            <a:ext cx="4724400" cy="3200400"/>
            <a:chOff x="4648200" y="3657600"/>
            <a:chExt cx="4724400" cy="3200400"/>
          </a:xfrm>
        </p:grpSpPr>
        <p:sp>
          <p:nvSpPr>
            <p:cNvPr id="14" name="Rectangle 13"/>
            <p:cNvSpPr/>
            <p:nvPr/>
          </p:nvSpPr>
          <p:spPr>
            <a:xfrm>
              <a:off x="4648200" y="3657600"/>
              <a:ext cx="47244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953000" y="3933447"/>
              <a:ext cx="4048581" cy="2617232"/>
              <a:chOff x="4638219" y="3478768"/>
              <a:chExt cx="4048581" cy="2617232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219" y="3848100"/>
                <a:ext cx="4029075" cy="2247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38219" y="3478768"/>
                <a:ext cx="4048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 smtClean="0">
                    <a:solidFill>
                      <a:schemeClr val="bg1"/>
                    </a:solidFill>
                  </a:rPr>
                  <a:t>Kiterjesztési lehetőség: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2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eszköz műkődését a CERN Controls Systems fejlesztőivel együttműködve, éles üzemben értékeltük ki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 (1300+ JAR)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br>
              <a:rPr lang="hu-HU" dirty="0" smtClean="0"/>
            </a:br>
            <a:r>
              <a:rPr lang="hu-HU" dirty="0" smtClean="0"/>
              <a:t>(= tipikus lokális munkakörnyezet – 5-10 projekt – és a szoftverinfrastruktúra – 100+ 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hu-HU" dirty="0" smtClean="0"/>
              <a:t>Függőségi 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8015467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40802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84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54572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 flipH="1">
            <a:off x="6368792" y="2799601"/>
            <a:ext cx="6350" cy="2565400"/>
          </a:xfrm>
          <a:prstGeom prst="bentConnector3">
            <a:avLst>
              <a:gd name="adj1" fmla="val -89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>
            <a:off x="5089267" y="3140239"/>
            <a:ext cx="0" cy="405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57531982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9646290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kapcsolatra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495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r>
              <a:rPr lang="hu-HU" dirty="0"/>
              <a:t> </a:t>
            </a:r>
            <a:r>
              <a:rPr lang="hu-HU" dirty="0" smtClean="0"/>
              <a:t>összefoglalása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Új módszer nagyméretű szoftver infrastruktúra hibrid, inkrementális függőségi analízisére</a:t>
            </a:r>
          </a:p>
          <a:p>
            <a:pPr lvl="1"/>
            <a:r>
              <a:rPr lang="hu-HU" dirty="0" smtClean="0"/>
              <a:t>Forráskód és bináris függőségi modellek összekapcsolása alapján</a:t>
            </a:r>
          </a:p>
          <a:p>
            <a:pPr lvl="1"/>
            <a:r>
              <a:rPr lang="hu-HU" dirty="0" smtClean="0"/>
              <a:t>Inkrementális gráfmintaillesztéssel </a:t>
            </a:r>
          </a:p>
          <a:p>
            <a:r>
              <a:rPr lang="hu-HU" dirty="0" smtClean="0"/>
              <a:t>Megvalósított keretrendszer</a:t>
            </a:r>
          </a:p>
          <a:p>
            <a:pPr lvl="1"/>
            <a:r>
              <a:rPr lang="hu-HU" dirty="0" smtClean="0"/>
              <a:t>Nagy mennyiségű bináris komponens hatékony függőségi analízise</a:t>
            </a:r>
          </a:p>
          <a:p>
            <a:pPr lvl="1"/>
            <a:r>
              <a:rPr lang="hu-HU" dirty="0" smtClean="0"/>
              <a:t>Inkrementális modell-forráskód szinkronizáció</a:t>
            </a:r>
          </a:p>
          <a:p>
            <a:pPr lvl="1"/>
            <a:r>
              <a:rPr lang="hu-HU" dirty="0" smtClean="0"/>
              <a:t>A rendszer teljesítőképességét igazoló mérések</a:t>
            </a:r>
          </a:p>
          <a:p>
            <a:r>
              <a:rPr lang="hu-HU" dirty="0" smtClean="0"/>
              <a:t>A 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~1300 Java projekt, projektenként átlag 15 aktív verzió / projekt, átlagosan összesen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elhasználói felület integráció kiterjesztése</a:t>
            </a:r>
          </a:p>
          <a:p>
            <a:pPr lvl="1"/>
            <a:r>
              <a:rPr lang="hu-HU" dirty="0" smtClean="0"/>
              <a:t>Eclipse-be épített függőségi keresés kiváltása</a:t>
            </a:r>
          </a:p>
          <a:p>
            <a:r>
              <a:rPr lang="hu-HU" dirty="0" smtClean="0"/>
              <a:t>Kiterjeszés C/C++ szoftverekre</a:t>
            </a:r>
          </a:p>
          <a:p>
            <a:pPr lvl="1"/>
            <a:r>
              <a:rPr lang="hu-HU" dirty="0" smtClean="0"/>
              <a:t>Eclipse CDT alapján</a:t>
            </a:r>
          </a:p>
          <a:p>
            <a:r>
              <a:rPr lang="hu-HU" dirty="0" smtClean="0"/>
              <a:t>Szoftvermetrikák azonnali ellenőrzése</a:t>
            </a:r>
          </a:p>
          <a:p>
            <a:pPr lvl="1"/>
            <a:r>
              <a:rPr lang="en-US" dirty="0" smtClean="0"/>
              <a:t>G</a:t>
            </a:r>
            <a:r>
              <a:rPr lang="hu-HU" dirty="0" smtClean="0"/>
              <a:t>ráfminták kiterjesztése metrikákra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Válaszok a bírálók kérdéseire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C/C++ kiterjesztés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Forráskód kezelése:</a:t>
            </a:r>
            <a:br>
              <a:rPr lang="hu-HU" dirty="0" smtClean="0"/>
            </a:br>
            <a:r>
              <a:rPr lang="hu-HU" dirty="0" smtClean="0"/>
              <a:t>Eclipse CDT AST modell alapján</a:t>
            </a:r>
          </a:p>
          <a:p>
            <a:r>
              <a:rPr lang="hu-HU" dirty="0" smtClean="0"/>
              <a:t>Függőségi analízis:</a:t>
            </a:r>
          </a:p>
          <a:p>
            <a:pPr lvl="1"/>
            <a:r>
              <a:rPr lang="hu-HU" dirty="0" smtClean="0"/>
              <a:t>Forráskód esetben fordítóprogrammal</a:t>
            </a:r>
            <a:br>
              <a:rPr lang="hu-HU" dirty="0" smtClean="0"/>
            </a:br>
            <a:r>
              <a:rPr lang="hu-HU" dirty="0" smtClean="0"/>
              <a:t>(a build közben)</a:t>
            </a:r>
          </a:p>
          <a:p>
            <a:pPr lvl="1"/>
            <a:r>
              <a:rPr lang="hu-HU" dirty="0" smtClean="0"/>
              <a:t>Bináris esetben fordítófüggő, nyitott kérdések</a:t>
            </a:r>
          </a:p>
          <a:p>
            <a:pPr lvl="2"/>
            <a:r>
              <a:rPr lang="hu-HU" dirty="0" smtClean="0"/>
              <a:t>Statikusan linkelt binárisok esetén kódinstrumentációval („debug szimbólumok” alapján)</a:t>
            </a:r>
          </a:p>
          <a:p>
            <a:pPr lvl="2"/>
            <a:r>
              <a:rPr lang="hu-HU" dirty="0" smtClean="0"/>
              <a:t>Dinamikusan linkelt esetben hivatkozott könyvtárak szimbólumai alapján</a:t>
            </a:r>
          </a:p>
          <a:p>
            <a:pPr lvl="2"/>
            <a:r>
              <a:rPr lang="hu-HU" dirty="0" smtClean="0"/>
              <a:t>Bináris kód belső struktúrájának felderítése kérdéses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Álpozitív függőségek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Modelltömörítés (fejlesztőkörnyezetbeli memóriakorlát miatt)</a:t>
            </a:r>
          </a:p>
          <a:p>
            <a:pPr lvl="1"/>
            <a:r>
              <a:rPr lang="hu-HU" dirty="0" smtClean="0"/>
              <a:t>Szerver oldalról érkező elemek kvalifikált neve elveszik </a:t>
            </a:r>
            <a:r>
              <a:rPr lang="hu-HU" dirty="0" smtClean="0">
                <a:sym typeface="Wingdings" pitchFamily="2" charset="2"/>
              </a:rPr>
              <a:t> álpozitív függőségek jelenhetnek meg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itchFamily="2" charset="2"/>
              </a:rPr>
              <a:t>= függőségi analízis felülbecslést végez (létező függőséget nem hagyunk figyelmen kívül)</a:t>
            </a:r>
          </a:p>
          <a:p>
            <a:r>
              <a:rPr lang="hu-HU" dirty="0" smtClean="0">
                <a:sym typeface="Wingdings" pitchFamily="2" charset="2"/>
              </a:rPr>
              <a:t>Gyakorlatban ez nem probléma: 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Ilyen esetekben a lekérdezés mindig végrehajtható a szerver oldalon is, ahol precíz eredményeket kapunk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A felhasználó ennek tudatában van</a:t>
            </a:r>
          </a:p>
          <a:p>
            <a:r>
              <a:rPr lang="hu-HU" dirty="0" smtClean="0">
                <a:sym typeface="Wingdings" pitchFamily="2" charset="2"/>
              </a:rPr>
              <a:t>A kliens oldali memóriakorlát feloldása esetén a tömörítés elhagyható</a:t>
            </a:r>
          </a:p>
          <a:p>
            <a:pPr lvl="1"/>
            <a:endParaRPr lang="hu-HU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Szervezeti kérdések, követelmény-menedzsment eszközök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CERN szervezeti sajátosságok</a:t>
            </a:r>
          </a:p>
          <a:p>
            <a:pPr lvl="1"/>
            <a:r>
              <a:rPr lang="hu-HU" dirty="0" smtClean="0"/>
              <a:t>Cél: üzembiztos működés (konzervatív technológiai fejlődés)</a:t>
            </a:r>
          </a:p>
          <a:p>
            <a:pPr lvl="1"/>
            <a:r>
              <a:rPr lang="hu-HU" dirty="0" smtClean="0"/>
              <a:t>Nagy méretű, elosztott, dinamikusan változó szervezet</a:t>
            </a:r>
          </a:p>
          <a:p>
            <a:pPr lvl="2"/>
            <a:r>
              <a:rPr lang="hu-HU" dirty="0" smtClean="0"/>
              <a:t>Munkatársak gyakran változnak</a:t>
            </a:r>
          </a:p>
          <a:p>
            <a:pPr lvl="2"/>
            <a:r>
              <a:rPr lang="hu-HU" dirty="0" smtClean="0"/>
              <a:t>Csapatok a „függőségeik mentén” kommunikálnak</a:t>
            </a:r>
          </a:p>
          <a:p>
            <a:pPr lvl="2"/>
            <a:r>
              <a:rPr lang="hu-HU" dirty="0" smtClean="0"/>
              <a:t>Kis méretű magasszintű irányító csoport a globális célok meghatározásához</a:t>
            </a:r>
          </a:p>
          <a:p>
            <a:r>
              <a:rPr lang="hu-HU" dirty="0" smtClean="0"/>
              <a:t>A fentiekből következik</a:t>
            </a:r>
          </a:p>
          <a:p>
            <a:pPr lvl="1"/>
            <a:r>
              <a:rPr lang="hu-HU" dirty="0" smtClean="0"/>
              <a:t>Összetett követelménykezelő rendszerek használata túl nagy „overheaddel” járna</a:t>
            </a:r>
          </a:p>
          <a:p>
            <a:pPr lvl="1"/>
            <a:r>
              <a:rPr lang="hu-HU" dirty="0" smtClean="0"/>
              <a:t>CERN szoftverekre a „Unix szemlélet” jellemző:</a:t>
            </a:r>
            <a:br>
              <a:rPr lang="hu-HU" dirty="0" smtClean="0"/>
            </a:br>
            <a:r>
              <a:rPr lang="hu-HU" i="1" dirty="0" smtClean="0"/>
              <a:t>do one thing but do it well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54572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 flipH="1">
            <a:off x="6368792" y="2799601"/>
            <a:ext cx="6350" cy="2565400"/>
          </a:xfrm>
          <a:prstGeom prst="bentConnector3">
            <a:avLst>
              <a:gd name="adj1" fmla="val -89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051300" y="5140510"/>
            <a:ext cx="4559300" cy="1467703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839"/>
                <a:gd name="adj2" fmla="val -21055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84"/>
                <a:gd name="adj2" fmla="val -8558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29835"/>
                <a:gd name="adj2" fmla="val -13991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b="1" dirty="0" smtClean="0"/>
                <a:t>Forráskódból és binárisból </a:t>
              </a:r>
              <a:r>
                <a:rPr lang="hu-HU" dirty="0" smtClean="0"/>
                <a:t>is előállítható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Komponensen közötti gazdag függőségek</a:t>
              </a:r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>
            <a:off x="5089267" y="3140239"/>
            <a:ext cx="0" cy="405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54572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 flipH="1">
            <a:off x="6368792" y="2799601"/>
            <a:ext cx="6350" cy="2565400"/>
          </a:xfrm>
          <a:prstGeom prst="bentConnector3">
            <a:avLst>
              <a:gd name="adj1" fmla="val -89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051300" y="5140510"/>
            <a:ext cx="4559300" cy="1467703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839"/>
                <a:gd name="adj2" fmla="val -21055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84"/>
                <a:gd name="adj2" fmla="val -8558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29835"/>
                <a:gd name="adj2" fmla="val -13991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b="1" dirty="0" smtClean="0"/>
                <a:t>Forráskódból és binárisból </a:t>
              </a:r>
              <a:r>
                <a:rPr lang="hu-HU" dirty="0" smtClean="0"/>
                <a:t>is előállítható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Komponensen közötti gazdag függőségek</a:t>
              </a:r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>
            <a:off x="5089267" y="3140239"/>
            <a:ext cx="0" cy="405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Rectangular Callout 52"/>
          <p:cNvSpPr/>
          <p:nvPr/>
        </p:nvSpPr>
        <p:spPr>
          <a:xfrm>
            <a:off x="9525000" y="1366775"/>
            <a:ext cx="5562600" cy="3048000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hu-HU" sz="2400" dirty="0" smtClean="0"/>
              <a:t>Komponensek között változatos függőségi viszonyok</a:t>
            </a:r>
            <a:r>
              <a:rPr lang="hu-HU" sz="2000" i="1" dirty="0"/>
              <a:t> </a:t>
            </a:r>
            <a:r>
              <a:rPr lang="hu-HU" sz="2000" i="1" dirty="0" smtClean="0">
                <a:sym typeface="Wingdings" pitchFamily="2" charset="2"/>
              </a:rPr>
              <a:t> Összefüggő komponensek </a:t>
            </a:r>
            <a:endParaRPr lang="hu-HU" sz="2400" dirty="0" smtClean="0"/>
          </a:p>
        </p:txBody>
      </p: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410200" cy="43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447800"/>
          </a:xfrm>
          <a:prstGeom prst="wedgeRectCallout">
            <a:avLst>
              <a:gd name="adj1" fmla="val 60343"/>
              <a:gd name="adj2" fmla="val 1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hibajavítások, új funkciók</a:t>
            </a:r>
          </a:p>
        </p:txBody>
      </p:sp>
    </p:spTree>
    <p:extLst>
      <p:ext uri="{BB962C8B-B14F-4D97-AF65-F5344CB8AC3E}">
        <p14:creationId xmlns:p14="http://schemas.microsoft.com/office/powerpoint/2010/main" val="19631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447800"/>
          </a:xfrm>
          <a:prstGeom prst="wedgeRectCallout">
            <a:avLst>
              <a:gd name="adj1" fmla="val 60343"/>
              <a:gd name="adj2" fmla="val 1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hibajavítások, új funkciók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67543" y="4905004"/>
            <a:ext cx="2318657" cy="1242515"/>
            <a:chOff x="1567543" y="4905004"/>
            <a:chExt cx="2318657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67543" y="4905004"/>
              <a:ext cx="2286000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4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2546</TotalTime>
  <Words>1668</Words>
  <Application>Microsoft Office PowerPoint</Application>
  <PresentationFormat>On-screen Show (4:3)</PresentationFormat>
  <Paragraphs>741</Paragraphs>
  <Slides>47</Slides>
  <Notes>33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Nagy szoftverinfrastruktúra feletti inkrementális függőségi analízis</vt:lpstr>
      <vt:lpstr>Java szoftverek és függőségeik modellezése</vt:lpstr>
      <vt:lpstr>Java szoftverek és függőségeik modellezése</vt:lpstr>
      <vt:lpstr>Java szoftverek és függőségeik modellezése</vt:lpstr>
      <vt:lpstr>Java szoftverek és függőségeik modellezése</vt:lpstr>
      <vt:lpstr>Java szoftverek és függőségeik modellezése</vt:lpstr>
      <vt:lpstr>Függőségmenedzsment a gyakorlatban</vt:lpstr>
      <vt:lpstr>Függőségmenedzsment a gyakorlatban</vt:lpstr>
      <vt:lpstr>Függőségmenedzsment a gyakorlatban</vt:lpstr>
      <vt:lpstr>Függőségmenedzsment a gyakorlatban</vt:lpstr>
      <vt:lpstr>Függőségmenedzsment a gyakorlatban</vt:lpstr>
      <vt:lpstr>Inkrementális, hibrid Függőségi analízis</vt:lpstr>
      <vt:lpstr>Architektúra</vt:lpstr>
      <vt:lpstr>Architektúra</vt:lpstr>
      <vt:lpstr>Architektúra</vt:lpstr>
      <vt:lpstr>Architektúra</vt:lpstr>
      <vt:lpstr>Architektúra</vt:lpstr>
      <vt:lpstr>Architektúra</vt:lpstr>
      <vt:lpstr>Architektúra</vt:lpstr>
      <vt:lpstr>Hibrid függőségi analízis</vt:lpstr>
      <vt:lpstr>Kiterjesztett architektúra</vt:lpstr>
      <vt:lpstr>Kiterjesztett architektúra</vt:lpstr>
      <vt:lpstr>Kiterjesztett architektúra</vt:lpstr>
      <vt:lpstr>Kiterjesztett architektúra</vt:lpstr>
      <vt:lpstr>Kiterjesztett architektúra</vt:lpstr>
      <vt:lpstr>Kiterjesztett architektúra</vt:lpstr>
      <vt:lpstr>Kiterjesztett architektúra</vt:lpstr>
      <vt:lpstr>Inkrementális lekérdezések gráfminták alapján</vt:lpstr>
      <vt:lpstr>Inkrementális lekérdezések gráfminták alapján</vt:lpstr>
      <vt:lpstr>Inkrementális lekérdezések gráfminták alapján</vt:lpstr>
      <vt:lpstr>Inkrementális lekérdezések gráfminták alapján</vt:lpstr>
      <vt:lpstr>PowerPoint Presentation</vt:lpstr>
      <vt:lpstr>PowerPoint Presentation</vt:lpstr>
      <vt:lpstr>PowerPoint Presentation</vt:lpstr>
      <vt:lpstr>A rendszer teljesítménye</vt:lpstr>
      <vt:lpstr>Hatékonyság mérése – miért?</vt:lpstr>
      <vt:lpstr>Függőségi analízis sebessége</vt:lpstr>
      <vt:lpstr>Modell-lekérdezések teljesítménye</vt:lpstr>
      <vt:lpstr>Modell-lekérdezések teljesítménye</vt:lpstr>
      <vt:lpstr>Modell-lekérdezések teljesítménye</vt:lpstr>
      <vt:lpstr>Eredmények összefoglalása</vt:lpstr>
      <vt:lpstr>Eredmények</vt:lpstr>
      <vt:lpstr>További célok</vt:lpstr>
      <vt:lpstr>Válaszok a bírálók kérdéseire</vt:lpstr>
      <vt:lpstr>C/C++ kiterjesztés</vt:lpstr>
      <vt:lpstr>Álpozitív függőségek</vt:lpstr>
      <vt:lpstr>Szervezeti kérdések, követelmény-menedzsment eszközök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224</cp:revision>
  <dcterms:created xsi:type="dcterms:W3CDTF">2012-11-10T12:17:04Z</dcterms:created>
  <dcterms:modified xsi:type="dcterms:W3CDTF">2012-11-13T22:11:44Z</dcterms:modified>
</cp:coreProperties>
</file>