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77" r:id="rId7"/>
    <p:sldId id="261" r:id="rId8"/>
    <p:sldId id="264" r:id="rId9"/>
    <p:sldId id="266" r:id="rId10"/>
    <p:sldId id="265" r:id="rId11"/>
    <p:sldId id="262" r:id="rId12"/>
    <p:sldId id="267" r:id="rId13"/>
    <p:sldId id="270" r:id="rId14"/>
    <p:sldId id="275" r:id="rId15"/>
    <p:sldId id="278" r:id="rId16"/>
    <p:sldId id="263" r:id="rId17"/>
    <p:sldId id="276" r:id="rId18"/>
    <p:sldId id="268" r:id="rId19"/>
    <p:sldId id="269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75801" autoAdjust="0"/>
  </p:normalViewPr>
  <p:slideViewPr>
    <p:cSldViewPr>
      <p:cViewPr>
        <p:scale>
          <a:sx n="66" d="100"/>
          <a:sy n="66" d="100"/>
        </p:scale>
        <p:origin x="-161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61E-2"/>
          <c:y val="0.22559770937723694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23360"/>
        <c:axId val="44030720"/>
      </c:lineChart>
      <c:catAx>
        <c:axId val="99023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4030720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4403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99023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727936"/>
        <c:axId val="67565184"/>
      </c:lineChart>
      <c:catAx>
        <c:axId val="74727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7565184"/>
        <c:crosses val="autoZero"/>
        <c:auto val="1"/>
        <c:lblAlgn val="ctr"/>
        <c:lblOffset val="100"/>
        <c:noMultiLvlLbl val="0"/>
      </c:catAx>
      <c:valAx>
        <c:axId val="67565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47279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729472"/>
        <c:axId val="67567616"/>
      </c:lineChart>
      <c:catAx>
        <c:axId val="74729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7567616"/>
        <c:crosses val="autoZero"/>
        <c:auto val="1"/>
        <c:lblAlgn val="ctr"/>
        <c:lblOffset val="100"/>
        <c:noMultiLvlLbl val="0"/>
      </c:catAx>
      <c:valAx>
        <c:axId val="67567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4729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Hangsúlyozni: Java  alkalmazások.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Példánymodellek és</a:t>
            </a:r>
          </a:p>
          <a:p>
            <a:r>
              <a:rPr lang="hu-HU" baseline="0" dirty="0" smtClean="0"/>
              <a:t>Lekérdezések betöltése</a:t>
            </a:r>
          </a:p>
          <a:p>
            <a:r>
              <a:rPr lang="hu-HU" baseline="0" dirty="0" smtClean="0"/>
              <a:t>Eredmények folyamatos frissítése</a:t>
            </a:r>
          </a:p>
          <a:p>
            <a:r>
              <a:rPr lang="hu-HU" baseline="0" dirty="0" smtClean="0"/>
              <a:t>Forráskód módosításakor0</a:t>
            </a:r>
          </a:p>
          <a:p>
            <a:r>
              <a:rPr lang="hu-HU" baseline="0" dirty="0" smtClean="0"/>
              <a:t>Forráskód modell automatikusan , inkrementálisan frissül</a:t>
            </a:r>
          </a:p>
          <a:p>
            <a:r>
              <a:rPr lang="hu-HU" baseline="0" dirty="0" smtClean="0"/>
              <a:t>Output: </a:t>
            </a:r>
          </a:p>
          <a:p>
            <a:r>
              <a:rPr lang="hu-HU" baseline="0" dirty="0" smtClean="0"/>
              <a:t>Függoségi viszonyok az összes objektumra</a:t>
            </a:r>
          </a:p>
          <a:p>
            <a:r>
              <a:rPr lang="hu-HU" baseline="0" dirty="0" smtClean="0"/>
              <a:t>Automatikusan és gyorsan frissül</a:t>
            </a:r>
          </a:p>
          <a:p>
            <a:r>
              <a:rPr lang="hu-HU" baseline="0" dirty="0" smtClean="0"/>
              <a:t>Eclipse view-ban megjelenítve</a:t>
            </a:r>
          </a:p>
          <a:p>
            <a:endParaRPr lang="hu-H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Szükséges: függőségi viszonyok ismerete</a:t>
            </a:r>
          </a:p>
          <a:p>
            <a:pPr lvl="1"/>
            <a:r>
              <a:rPr lang="hu-HU" dirty="0" smtClean="0"/>
              <a:t>Változások potenciális hatása</a:t>
            </a:r>
          </a:p>
          <a:p>
            <a:pPr lvl="1"/>
            <a:r>
              <a:rPr lang="hu-HU" dirty="0" smtClean="0"/>
              <a:t>Mit változtathatunk meg és hogyan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Szoftver életciklus: gyakori hibajavítások, új funkciók</a:t>
            </a:r>
          </a:p>
          <a:p>
            <a:pPr lvl="1"/>
            <a:r>
              <a:rPr lang="hu-HU" dirty="0" smtClean="0"/>
              <a:t>Szoftververziók konzisztenciáját garantálni kell</a:t>
            </a:r>
          </a:p>
          <a:p>
            <a:pPr lvl="1"/>
            <a:r>
              <a:rPr lang="hu-HU" dirty="0" smtClean="0"/>
              <a:t>Elvárás: egy módosítás az érintett komponensre épülő szoftverekben ne okozzon hibát (</a:t>
            </a:r>
            <a:r>
              <a:rPr lang="hu-HU" b="1" dirty="0" smtClean="0"/>
              <a:t>smooth upgrade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 build.</a:t>
            </a:r>
          </a:p>
          <a:p>
            <a:r>
              <a:rPr lang="hu-HU" baseline="0" dirty="0" smtClean="0"/>
              <a:t>Kihívás: Gyorsabb kell, mintha mindent lebuidelnénk és lefuttatnűnk az összs intergrációs tesztet.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35" name="Egyenes összekötő nyíllal 41"/>
          <p:cNvCxnSpPr>
            <a:stCxn id="31" idx="3"/>
            <a:endCxn id="28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nyíllal 41"/>
          <p:cNvCxnSpPr>
            <a:stCxn id="31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nyíllal 43"/>
          <p:cNvCxnSpPr>
            <a:stCxn id="3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43"/>
          <p:cNvCxnSpPr>
            <a:stCxn id="3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43"/>
          <p:cNvCxnSpPr>
            <a:stCxn id="24" idx="0"/>
            <a:endCxn id="33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7" idx="4"/>
            <a:endCxn id="2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4" idx="3"/>
            <a:endCxn id="2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kiterjesztése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Kiindulási alap: </a:t>
            </a:r>
          </a:p>
          <a:p>
            <a:pPr lvl="1"/>
            <a:r>
              <a:rPr lang="hu-HU" dirty="0" smtClean="0"/>
              <a:t>Csak az adatbázisban tárolt adatok (=éles használatban lévő verziók) alapján</a:t>
            </a:r>
          </a:p>
          <a:p>
            <a:pPr lvl="1"/>
            <a:r>
              <a:rPr lang="hu-HU" dirty="0" smtClean="0"/>
              <a:t>Lekérdezés csak </a:t>
            </a:r>
            <a:r>
              <a:rPr lang="hu-HU" b="1" dirty="0" smtClean="0"/>
              <a:t>egy</a:t>
            </a:r>
            <a:r>
              <a:rPr lang="hu-HU" dirty="0" smtClean="0"/>
              <a:t> elem függőségeire</a:t>
            </a:r>
          </a:p>
          <a:p>
            <a:r>
              <a:rPr lang="hu-HU" dirty="0" smtClean="0"/>
              <a:t>Továbbfejlesztés motivációja</a:t>
            </a:r>
          </a:p>
          <a:p>
            <a:pPr lvl="1"/>
            <a:r>
              <a:rPr lang="hu-HU" dirty="0" smtClean="0"/>
              <a:t>Mi </a:t>
            </a:r>
            <a:r>
              <a:rPr lang="hu-HU" dirty="0"/>
              <a:t>változott meg a </a:t>
            </a:r>
            <a:r>
              <a:rPr lang="hu-HU" dirty="0" smtClean="0"/>
              <a:t>fejlesztőkörnyezetben?</a:t>
            </a:r>
            <a:endParaRPr lang="hu-HU" dirty="0"/>
          </a:p>
          <a:p>
            <a:pPr lvl="1"/>
            <a:r>
              <a:rPr lang="hu-HU" dirty="0"/>
              <a:t>Milyen hatással van </a:t>
            </a:r>
            <a:r>
              <a:rPr lang="hu-HU" dirty="0" smtClean="0"/>
              <a:t>a változás a </a:t>
            </a:r>
            <a:r>
              <a:rPr lang="hu-HU" dirty="0"/>
              <a:t>ráépülő projektekre?</a:t>
            </a:r>
          </a:p>
          <a:p>
            <a:r>
              <a:rPr lang="hu-HU" dirty="0" smtClean="0"/>
              <a:t>Javasolt architektúra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összekapcsolása</a:t>
            </a:r>
          </a:p>
          <a:p>
            <a:pPr lvl="1"/>
            <a:r>
              <a:rPr lang="hu-HU" dirty="0" smtClean="0"/>
              <a:t>Valós </a:t>
            </a:r>
            <a:r>
              <a:rPr lang="hu-HU" dirty="0"/>
              <a:t>idejű </a:t>
            </a:r>
            <a:r>
              <a:rPr lang="hu-HU" dirty="0" smtClean="0"/>
              <a:t>lekérdezések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</a:p>
          <a:p>
            <a:pPr lvl="2"/>
            <a:r>
              <a:rPr lang="hu-HU" dirty="0" smtClean="0"/>
              <a:t>Azonnali visszacsatolás</a:t>
            </a:r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kiegészített </a:t>
            </a:r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148370" y="41910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EMF példánymodell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2971800" y="4125028"/>
            <a:ext cx="3279128" cy="797652"/>
          </a:xfrm>
          <a:prstGeom prst="wedgeRoundRectCallout">
            <a:avLst>
              <a:gd name="adj1" fmla="val 41768"/>
              <a:gd name="adj2" fmla="val -22976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Modellek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/>
              <a:t> EMF-IncQuery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Valós idejű, inkrementális kiértékelés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összes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 EMF példánymodell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szinkornizáció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összekapcsolásával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374332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681607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730440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3954083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lekérdezések végrehajtása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Inicializálás</a:t>
            </a:r>
          </a:p>
          <a:p>
            <a:pPr marL="914400" lvl="1" indent="-514350"/>
            <a:r>
              <a:rPr lang="hu-HU" dirty="0" smtClean="0"/>
              <a:t>Példánymodellek és</a:t>
            </a:r>
          </a:p>
          <a:p>
            <a:pPr marL="914400" lvl="1" indent="-514350"/>
            <a:r>
              <a:rPr lang="hu-HU" dirty="0" smtClean="0"/>
              <a:t>lekérdezések betöltése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Eredmények folyamatos, automatikus frissítése</a:t>
            </a:r>
          </a:p>
          <a:p>
            <a:pPr marL="914400" lvl="1" indent="-514350"/>
            <a:r>
              <a:rPr lang="hu-HU" dirty="0" smtClean="0"/>
              <a:t>Forráskód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u-HU" dirty="0" smtClean="0"/>
              <a:t>Forráskód modell </a:t>
            </a:r>
            <a:r>
              <a:rPr lang="hu-HU" dirty="0" smtClean="0">
                <a:sym typeface="Wingdings" pitchFamily="2" charset="2"/>
              </a:rPr>
              <a:t> eredmény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megjelen</a:t>
            </a:r>
            <a:r>
              <a:rPr lang="hu-HU" dirty="0" smtClean="0">
                <a:sym typeface="Wingdings" pitchFamily="2" charset="2"/>
              </a:rPr>
              <a:t>ítés</a:t>
            </a:r>
          </a:p>
          <a:p>
            <a:pPr marL="914400" lvl="1" indent="-514350"/>
            <a:r>
              <a:rPr lang="hu-HU" dirty="0" smtClean="0"/>
              <a:t>Kimenet: </a:t>
            </a:r>
            <a:r>
              <a:rPr lang="hu-HU" dirty="0"/>
              <a:t>Függőségi viszonyok az </a:t>
            </a:r>
            <a:r>
              <a:rPr lang="hu-HU" b="1" dirty="0" smtClean="0"/>
              <a:t>összes objektumra</a:t>
            </a:r>
            <a:endParaRPr lang="hu-HU" b="1" dirty="0"/>
          </a:p>
          <a:p>
            <a:pPr marL="914400" lvl="1" indent="-514350"/>
            <a:endParaRPr lang="hu-HU" dirty="0" smtClean="0"/>
          </a:p>
          <a:p>
            <a:pPr marL="1314450" lvl="2" indent="-514350">
              <a:buFont typeface="+mj-lt"/>
              <a:buAutoNum type="romanUcPeriod"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pPr marL="857250" lvl="3" indent="0">
              <a:buNone/>
            </a:pPr>
            <a:endParaRPr lang="hu-HU" sz="2600" dirty="0"/>
          </a:p>
          <a:p>
            <a:pPr marL="400050" lvl="2" indent="0">
              <a:buNone/>
            </a:pPr>
            <a:endParaRPr lang="hu-HU" sz="1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556" r="32851" b="556"/>
          <a:stretch/>
        </p:blipFill>
        <p:spPr bwMode="auto">
          <a:xfrm>
            <a:off x="4638219" y="1600200"/>
            <a:ext cx="404858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9" y="3848100"/>
            <a:ext cx="4029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5166983" y="5240565"/>
            <a:ext cx="1233924" cy="855435"/>
          </a:xfrm>
          <a:prstGeom prst="wedgeRoundRectCallout">
            <a:avLst>
              <a:gd name="adj1" fmla="val -82294"/>
              <a:gd name="adj2" fmla="val -8087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Validációs szabályok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6662509" y="4979307"/>
            <a:ext cx="2024292" cy="964293"/>
          </a:xfrm>
          <a:prstGeom prst="wedgeRoundRectCallout">
            <a:avLst>
              <a:gd name="adj1" fmla="val -65188"/>
              <a:gd name="adj2" fmla="val -5667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„Content assist” jellegű visszajelzés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51600" y="2371724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02275" y="2365373"/>
            <a:ext cx="949325" cy="174625"/>
          </a:xfrm>
          <a:prstGeom prst="rect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8219" y="3478768"/>
            <a:ext cx="404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Kiterjesztési lehetőség: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Teljesítményanalízis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Éles alkalmazásba szánt eszköz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Fejlesztőeszköz: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932218"/>
            <a:ext cx="7772400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smtClean="0"/>
              <a:t>Mérések valós projektekkel</a:t>
            </a:r>
          </a:p>
          <a:p>
            <a:r>
              <a:rPr lang="hu-HU" dirty="0" smtClean="0"/>
              <a:t>Függőségi </a:t>
            </a:r>
            <a:r>
              <a:rPr lang="hu-HU" dirty="0"/>
              <a:t>viszonyok felderítése: ~</a:t>
            </a:r>
            <a:r>
              <a:rPr lang="hu-HU" dirty="0" smtClean="0"/>
              <a:t>0,5sec/jar</a:t>
            </a:r>
            <a:endParaRPr lang="hu-HU" dirty="0"/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0703805"/>
              </p:ext>
            </p:extLst>
          </p:nvPr>
        </p:nvGraphicFramePr>
        <p:xfrm>
          <a:off x="457200" y="1219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2150180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223292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összes elemre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Komplex szoftverrendszerek Fejlesztése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távlati célok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Értékelés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Kész eszköz nagyméretű Java szoftver infrastruktúra függőségeinek feltárására</a:t>
            </a:r>
          </a:p>
          <a:p>
            <a:pPr lvl="1"/>
            <a:r>
              <a:rPr lang="hu-HU" dirty="0" smtClean="0"/>
              <a:t>Nagy mennyiségű bináris komponens hatékony feldolgozása és lekérdezése</a:t>
            </a:r>
          </a:p>
          <a:p>
            <a:r>
              <a:rPr lang="hu-HU" dirty="0" smtClean="0"/>
              <a:t>Kiterjesztés valós idejű, hibrid függőségi analízisre</a:t>
            </a:r>
          </a:p>
          <a:p>
            <a:pPr lvl="1"/>
            <a:r>
              <a:rPr lang="hu-HU" dirty="0" smtClean="0"/>
              <a:t>Bináris függőségi modellek és inkrementálisan szinkronizált forráskódmodellek összekapcsolásával</a:t>
            </a:r>
          </a:p>
          <a:p>
            <a:pPr lvl="1"/>
            <a:r>
              <a:rPr lang="hu-HU" dirty="0" smtClean="0"/>
              <a:t>Azonnali visszajelzés inkrementális gráfmintaillesztés alapján</a:t>
            </a:r>
          </a:p>
          <a:p>
            <a:r>
              <a:rPr lang="hu-HU" dirty="0" smtClean="0"/>
              <a:t>A rendszer jelenleg éles használatban van</a:t>
            </a:r>
          </a:p>
          <a:p>
            <a:pPr lvl="1"/>
            <a:r>
              <a:rPr lang="hu-HU" dirty="0" smtClean="0"/>
              <a:t>CERN Controls Systems:</a:t>
            </a:r>
          </a:p>
          <a:p>
            <a:pPr lvl="2"/>
            <a:r>
              <a:rPr lang="hu-HU" dirty="0" smtClean="0"/>
              <a:t>Svájci kutatólaboratórium; részecskegyorsító irányítási rendszereinek szoftvereihez</a:t>
            </a:r>
          </a:p>
          <a:p>
            <a:pPr lvl="2"/>
            <a:r>
              <a:rPr lang="hu-HU" dirty="0"/>
              <a:t>~</a:t>
            </a:r>
            <a:r>
              <a:rPr lang="hu-HU" dirty="0" smtClean="0"/>
              <a:t>1300 Java projekt, 24/7 üzemidő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 felhasználói felület integráció</a:t>
            </a:r>
          </a:p>
          <a:p>
            <a:r>
              <a:rPr lang="hu-HU" dirty="0" smtClean="0"/>
              <a:t>Kiterjeszés C/C++ szoftverekre</a:t>
            </a:r>
          </a:p>
          <a:p>
            <a:r>
              <a:rPr lang="hu-HU" dirty="0" smtClean="0"/>
              <a:t>Lekérdezés-alapú metrikák érvényesítése</a:t>
            </a:r>
          </a:p>
          <a:p>
            <a:r>
              <a:rPr lang="hu-HU" dirty="0" smtClean="0"/>
              <a:t>Szélesebb körű függőségek felderítése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5542" y="1828800"/>
            <a:ext cx="43434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A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1524000" y="1505503"/>
            <a:ext cx="6096000" cy="5075070"/>
            <a:chOff x="1524000" y="1505503"/>
            <a:chExt cx="6096000" cy="5075070"/>
          </a:xfrm>
          <a:noFill/>
        </p:grpSpPr>
        <p:sp>
          <p:nvSpPr>
            <p:cNvPr id="38" name="Rectangle 37"/>
            <p:cNvSpPr/>
            <p:nvPr/>
          </p:nvSpPr>
          <p:spPr>
            <a:xfrm>
              <a:off x="1524000" y="1523999"/>
              <a:ext cx="6096000" cy="5056574"/>
            </a:xfrm>
            <a:prstGeom prst="rect">
              <a:avLst/>
            </a:prstGeom>
            <a:grp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7799" y="3858372"/>
              <a:ext cx="507506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smtClean="0"/>
                <a:t>Java szoftver tároló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Alapprobléma: bejövő függőségek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55542" y="4169546"/>
            <a:ext cx="43434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Projekt B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4142" y="4876800"/>
            <a:ext cx="38862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 smtClean="0">
                <a:latin typeface="Lucida Console" pitchFamily="49" charset="0"/>
              </a:rPr>
              <a:t>public class Client {</a:t>
            </a:r>
          </a:p>
          <a:p>
            <a:r>
              <a:rPr lang="hu-HU" sz="1400" dirty="0" smtClean="0">
                <a:latin typeface="Lucida Console" pitchFamily="49" charset="0"/>
              </a:rPr>
              <a:t>    public void doWork() {</a:t>
            </a:r>
          </a:p>
          <a:p>
            <a:r>
              <a:rPr lang="hu-HU" sz="1400" dirty="0" smtClean="0">
                <a:latin typeface="Lucida Console" pitchFamily="49" charset="0"/>
              </a:rPr>
              <a:t>        Service s = getService();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    s.serve(); </a:t>
            </a:r>
          </a:p>
          <a:p>
            <a:r>
              <a:rPr lang="hu-HU" sz="1400" dirty="0">
                <a:latin typeface="Lucida Console" pitchFamily="49" charset="0"/>
              </a:rPr>
              <a:t> </a:t>
            </a:r>
            <a:r>
              <a:rPr lang="hu-HU" sz="1400" dirty="0" smtClean="0">
                <a:latin typeface="Lucida Console" pitchFamily="49" charset="0"/>
              </a:rPr>
              <a:t>   }   </a:t>
            </a: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dirty="0">
              <a:latin typeface="Lucida Console" pitchFamily="49" charset="0"/>
            </a:endParaRPr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58592" y="5562600"/>
            <a:ext cx="1189608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9552" y="3530879"/>
            <a:ext cx="2655379" cy="405841"/>
          </a:xfrm>
          <a:prstGeom prst="wedgeRoundRectCallout">
            <a:avLst>
              <a:gd name="adj1" fmla="val -86073"/>
              <a:gd name="adj2" fmla="val 812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Metódushívás =&gt; függőség.</a:t>
            </a:r>
          </a:p>
        </p:txBody>
      </p:sp>
      <p:sp>
        <p:nvSpPr>
          <p:cNvPr id="53" name="Lightning Bolt 52"/>
          <p:cNvSpPr/>
          <p:nvPr/>
        </p:nvSpPr>
        <p:spPr>
          <a:xfrm rot="4233296">
            <a:off x="4607475" y="5445999"/>
            <a:ext cx="381000" cy="62957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50977" y="2667000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serve</a:t>
            </a:r>
            <a:r>
              <a:rPr lang="hu-HU" sz="1400" dirty="0" smtClean="0">
                <a:latin typeface="Lucida Console" pitchFamily="49" charset="0"/>
              </a:rPr>
              <a:t>(){}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2936583"/>
            <a:ext cx="23622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0977" y="2666999"/>
            <a:ext cx="4038600" cy="705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hu-HU" sz="1400" dirty="0">
                <a:latin typeface="Lucida Console" pitchFamily="49" charset="0"/>
              </a:rPr>
              <a:t>public </a:t>
            </a:r>
            <a:r>
              <a:rPr lang="hu-HU" sz="1400" dirty="0" smtClean="0">
                <a:latin typeface="Lucida Console" pitchFamily="49" charset="0"/>
              </a:rPr>
              <a:t>class Service </a:t>
            </a:r>
            <a:r>
              <a:rPr lang="hu-HU" sz="1400" dirty="0">
                <a:latin typeface="Lucida Console" pitchFamily="49" charset="0"/>
              </a:rPr>
              <a:t>{</a:t>
            </a:r>
          </a:p>
          <a:p>
            <a:r>
              <a:rPr lang="hu-HU" sz="1400" dirty="0">
                <a:latin typeface="Lucida Console" pitchFamily="49" charset="0"/>
              </a:rPr>
              <a:t>    public void </a:t>
            </a:r>
            <a:r>
              <a:rPr lang="hu-HU" sz="1400" dirty="0" smtClean="0">
                <a:latin typeface="Lucida Console" pitchFamily="49" charset="0"/>
              </a:rPr>
              <a:t>serve(</a:t>
            </a:r>
            <a:r>
              <a:rPr lang="hu-HU" sz="1400" dirty="0" smtClean="0">
                <a:solidFill>
                  <a:srgbClr val="FF0000"/>
                </a:solidFill>
                <a:latin typeface="Lucida Console" pitchFamily="49" charset="0"/>
              </a:rPr>
              <a:t>String in</a:t>
            </a:r>
            <a:r>
              <a:rPr lang="hu-HU" sz="1400" dirty="0" smtClean="0">
                <a:latin typeface="Lucida Console" pitchFamily="49" charset="0"/>
              </a:rPr>
              <a:t>){}</a:t>
            </a:r>
            <a:endParaRPr lang="hu-HU" sz="1400" dirty="0">
              <a:latin typeface="Lucida Console" pitchFamily="49" charset="0"/>
            </a:endParaRPr>
          </a:p>
          <a:p>
            <a:r>
              <a:rPr lang="hu-HU" sz="1400" dirty="0" smtClean="0">
                <a:latin typeface="Lucida Console" pitchFamily="49" charset="0"/>
              </a:rPr>
              <a:t>}</a:t>
            </a:r>
            <a:endParaRPr lang="hu-HU" sz="1400" dirty="0">
              <a:latin typeface="Lucida Console" pitchFamily="49" charset="0"/>
            </a:endParaRPr>
          </a:p>
        </p:txBody>
      </p:sp>
      <p:sp>
        <p:nvSpPr>
          <p:cNvPr id="42" name="U-Turn Arrow 41"/>
          <p:cNvSpPr/>
          <p:nvPr/>
        </p:nvSpPr>
        <p:spPr>
          <a:xfrm rot="16200000">
            <a:off x="1305920" y="3735626"/>
            <a:ext cx="2908363" cy="1185398"/>
          </a:xfrm>
          <a:prstGeom prst="uturnArrow">
            <a:avLst>
              <a:gd name="adj1" fmla="val 11519"/>
              <a:gd name="adj2" fmla="val 14141"/>
              <a:gd name="adj3" fmla="val 25000"/>
              <a:gd name="adj4" fmla="val 36261"/>
              <a:gd name="adj5" fmla="val 570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958488" y="2057400"/>
            <a:ext cx="2597674" cy="533400"/>
          </a:xfrm>
          <a:prstGeom prst="wedgeRoundRectCallout">
            <a:avLst>
              <a:gd name="adj1" fmla="val -82433"/>
              <a:gd name="adj2" fmla="val 1379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Változtatás </a:t>
            </a:r>
            <a:r>
              <a:rPr lang="hu-HU" sz="1600" smtClean="0"/>
              <a:t>=&gt; kit érint?</a:t>
            </a:r>
          </a:p>
        </p:txBody>
      </p:sp>
      <p:sp>
        <p:nvSpPr>
          <p:cNvPr id="47" name="Down Arrow 46"/>
          <p:cNvSpPr/>
          <p:nvPr/>
        </p:nvSpPr>
        <p:spPr>
          <a:xfrm rot="1503578">
            <a:off x="4656511" y="3037995"/>
            <a:ext cx="231866" cy="247961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95600" y="2936103"/>
            <a:ext cx="3276600" cy="2199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hu-HU" sz="1400" dirty="0">
              <a:latin typeface="Lucida Console" pitchFamily="49" charset="0"/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5402598" y="3674616"/>
            <a:ext cx="1854727" cy="533400"/>
          </a:xfrm>
          <a:prstGeom prst="wedgeRoundRectCallout">
            <a:avLst>
              <a:gd name="adj1" fmla="val -83943"/>
              <a:gd name="adj2" fmla="val 51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 smtClean="0"/>
              <a:t>Az összes „</a:t>
            </a:r>
            <a:r>
              <a:rPr lang="hu-HU" sz="1600" i="1" dirty="0" smtClean="0"/>
              <a:t>bejövő függőséget</a:t>
            </a:r>
            <a:r>
              <a:rPr lang="hu-HU" sz="1600" dirty="0" smtClean="0"/>
              <a:t>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 animBg="1"/>
      <p:bldP spid="41" grpId="0" animBg="1"/>
      <p:bldP spid="44" grpId="0" animBg="1"/>
      <p:bldP spid="44" grpId="1" animBg="1"/>
      <p:bldP spid="53" grpId="0" animBg="1"/>
      <p:bldP spid="17" grpId="0" animBg="1"/>
      <p:bldP spid="40" grpId="0" animBg="1"/>
      <p:bldP spid="46" grpId="0" animBg="1"/>
      <p:bldP spid="42" grpId="0" animBg="1"/>
      <p:bldP spid="45" grpId="0" animBg="1"/>
      <p:bldP spid="45" grpId="1" animBg="1"/>
      <p:bldP spid="47" grpId="0" animBg="1"/>
      <p:bldP spid="5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OO </a:t>
            </a:r>
            <a:r>
              <a:rPr lang="hu-HU" dirty="0">
                <a:sym typeface="Wingdings" pitchFamily="2" charset="2"/>
              </a:rPr>
              <a:t></a:t>
            </a:r>
            <a:r>
              <a:rPr lang="hu-HU" dirty="0"/>
              <a:t> sokféle függőség</a:t>
            </a:r>
          </a:p>
          <a:p>
            <a:pPr lvl="1"/>
            <a:r>
              <a:rPr lang="hu-HU" dirty="0"/>
              <a:t>Osztálybetöltés, függvényhívás, öröklés, függvény-felüldefiniálás, tagváltozó-hozzáférés </a:t>
            </a:r>
            <a:endParaRPr lang="hu-HU" dirty="0" smtClean="0"/>
          </a:p>
          <a:p>
            <a:r>
              <a:rPr lang="hu-HU" dirty="0" smtClean="0"/>
              <a:t>Nagyszámú Java szoftver (1000+)</a:t>
            </a:r>
          </a:p>
          <a:p>
            <a:pPr lvl="1"/>
            <a:r>
              <a:rPr lang="hu-HU" dirty="0" smtClean="0"/>
              <a:t>Tisztán forráskód alapú analízis nem működőképes</a:t>
            </a:r>
          </a:p>
          <a:p>
            <a:pPr lvl="2"/>
            <a:r>
              <a:rPr lang="hu-HU" dirty="0" smtClean="0"/>
              <a:t>Fordítás + tesztek lefutattása idő- és erőforrásigényes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Kihívások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dirty="0"/>
              <a:t>Szoftver életciklus: gyakori hibajavítások, új funkciók</a:t>
            </a:r>
          </a:p>
          <a:p>
            <a:pPr lvl="1"/>
            <a:r>
              <a:rPr lang="hu-HU" dirty="0"/>
              <a:t>Szoftververziók konzisztenciáját garantálni kell</a:t>
            </a:r>
          </a:p>
          <a:p>
            <a:pPr lvl="1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</a:t>
            </a:r>
            <a:r>
              <a:rPr lang="hu-HU" b="1" dirty="0" smtClean="0"/>
              <a:t>upgrade</a:t>
            </a:r>
            <a:r>
              <a:rPr lang="hu-HU" dirty="0" smtClean="0"/>
              <a:t>)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Kitűzött cél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Szükséges</a:t>
            </a:r>
            <a:r>
              <a:rPr lang="hu-HU" dirty="0"/>
              <a:t>: függőségi viszonyok ismerete</a:t>
            </a:r>
          </a:p>
          <a:p>
            <a:pPr lvl="1"/>
            <a:r>
              <a:rPr lang="hu-HU" dirty="0"/>
              <a:t>Változások potenciális hatása</a:t>
            </a:r>
          </a:p>
          <a:p>
            <a:pPr lvl="1"/>
            <a:r>
              <a:rPr lang="hu-HU" dirty="0"/>
              <a:t>Mit változtathatunk meg és </a:t>
            </a:r>
            <a:r>
              <a:rPr lang="hu-HU" dirty="0" smtClean="0"/>
              <a:t>hogyan</a:t>
            </a:r>
            <a:endParaRPr lang="hu-HU" dirty="0"/>
          </a:p>
          <a:p>
            <a:pPr marL="285750" indent="-285750"/>
            <a:r>
              <a:rPr lang="hu-HU" dirty="0" smtClean="0"/>
              <a:t>Megvalósítás: szerver-kliens architektúrával</a:t>
            </a:r>
          </a:p>
          <a:p>
            <a:pPr lvl="1">
              <a:buFont typeface="Arial" pitchFamily="34" charset="0"/>
              <a:buChar char="•"/>
            </a:pPr>
            <a:r>
              <a:rPr lang="hu-HU" dirty="0" smtClean="0"/>
              <a:t>Szerver</a:t>
            </a:r>
            <a:r>
              <a:rPr lang="hu-HU" dirty="0"/>
              <a:t>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bináris analízis</a:t>
            </a:r>
          </a:p>
          <a:p>
            <a:pPr lvl="1">
              <a:buFont typeface="Arial" pitchFamily="34" charset="0"/>
              <a:buChar char="•"/>
            </a:pPr>
            <a:r>
              <a:rPr lang="hu-HU" dirty="0"/>
              <a:t>Kliens: </a:t>
            </a:r>
            <a:endParaRPr lang="hu-HU" dirty="0" smtClean="0"/>
          </a:p>
          <a:p>
            <a:pPr lvl="2"/>
            <a:r>
              <a:rPr lang="hu-HU" dirty="0" smtClean="0"/>
              <a:t>Gyors </a:t>
            </a:r>
            <a:r>
              <a:rPr lang="hu-HU" dirty="0"/>
              <a:t>lekérdezés </a:t>
            </a:r>
            <a:endParaRPr lang="hu-HU" dirty="0" smtClean="0"/>
          </a:p>
          <a:p>
            <a:pPr lvl="2"/>
            <a:r>
              <a:rPr lang="hu-HU" dirty="0" smtClean="0"/>
              <a:t>Korlátos erőforrások figyelembe vételével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függőségek explicit lekérdezése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elkészült eszköz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32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Bemenet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Lekérdezések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futtatása: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kiválasztása a szerkesztőben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Elem nevének feloldása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Lekérdezés küldése</a:t>
            </a:r>
          </a:p>
          <a:p>
            <a:pPr marL="857250" lvl="2" indent="-457200">
              <a:buFont typeface="+mj-lt"/>
              <a:buAutoNum type="arabicPeriod"/>
            </a:pPr>
            <a:r>
              <a:rPr lang="hu-HU" dirty="0" smtClean="0"/>
              <a:t>Eredmény: a kiválasztott elem függőségei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2056</TotalTime>
  <Words>856</Words>
  <Application>Microsoft Office PowerPoint</Application>
  <PresentationFormat>On-screen Show (4:3)</PresentationFormat>
  <Paragraphs>288</Paragraphs>
  <Slides>22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Nagy szoftverinfrastruktúra feletti inkrementális modell-analízis</vt:lpstr>
      <vt:lpstr>Komplex szoftverrendszerek Fejlesztése</vt:lpstr>
      <vt:lpstr>Alapprobléma: bejövő függőségek</vt:lpstr>
      <vt:lpstr>Kihívások</vt:lpstr>
      <vt:lpstr>Kihívások 2</vt:lpstr>
      <vt:lpstr>Kitűzött cél</vt:lpstr>
      <vt:lpstr>függőségek explicit lekérdezése</vt:lpstr>
      <vt:lpstr>Architektúra</vt:lpstr>
      <vt:lpstr>PowerPoint Presentation</vt:lpstr>
      <vt:lpstr>Architektúra</vt:lpstr>
      <vt:lpstr>Inkrementális, hibrid Függőségi analízis</vt:lpstr>
      <vt:lpstr>A rendszer kiterjesztése</vt:lpstr>
      <vt:lpstr>A kiegészített architektúra</vt:lpstr>
      <vt:lpstr>Inkrementális lekérdezések gráfminták alapján</vt:lpstr>
      <vt:lpstr>A lekérdezések végrehajtása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és távlati célok</vt:lpstr>
      <vt:lpstr>Eredmények</vt:lpstr>
      <vt:lpstr>További célok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143</cp:revision>
  <dcterms:created xsi:type="dcterms:W3CDTF">2012-11-10T12:17:04Z</dcterms:created>
  <dcterms:modified xsi:type="dcterms:W3CDTF">2012-11-13T11:24:02Z</dcterms:modified>
</cp:coreProperties>
</file>