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672" saveSubsetFonts="1">
  <p:sldMasterIdLst>
    <p:sldMasterId id="2147483648" r:id="rId1"/>
  </p:sldMasterIdLst>
  <p:notesMasterIdLst>
    <p:notesMasterId r:id="rId24"/>
  </p:notesMasterIdLst>
  <p:sldIdLst>
    <p:sldId id="256" r:id="rId2"/>
    <p:sldId id="284" r:id="rId3"/>
    <p:sldId id="285" r:id="rId4"/>
    <p:sldId id="296" r:id="rId5"/>
    <p:sldId id="262" r:id="rId6"/>
    <p:sldId id="264" r:id="rId7"/>
    <p:sldId id="289" r:id="rId8"/>
    <p:sldId id="267" r:id="rId9"/>
    <p:sldId id="270" r:id="rId10"/>
    <p:sldId id="288" r:id="rId11"/>
    <p:sldId id="263" r:id="rId12"/>
    <p:sldId id="276" r:id="rId13"/>
    <p:sldId id="268" r:id="rId14"/>
    <p:sldId id="269" r:id="rId15"/>
    <p:sldId id="271" r:id="rId16"/>
    <p:sldId id="272" r:id="rId17"/>
    <p:sldId id="290" r:id="rId18"/>
    <p:sldId id="291" r:id="rId19"/>
    <p:sldId id="292" r:id="rId20"/>
    <p:sldId id="293" r:id="rId21"/>
    <p:sldId id="294" r:id="rId22"/>
    <p:sldId id="29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7" autoAdjust="0"/>
    <p:restoredTop sz="79286" autoAdjust="0"/>
  </p:normalViewPr>
  <p:slideViewPr>
    <p:cSldViewPr>
      <p:cViewPr varScale="1">
        <p:scale>
          <a:sx n="36" d="100"/>
          <a:sy n="36" d="100"/>
        </p:scale>
        <p:origin x="-85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7650"/>
    </p:cViewPr>
  </p:outlineViewPr>
  <p:notesTextViewPr>
    <p:cViewPr>
      <p:scale>
        <a:sx n="1" d="1"/>
        <a:sy n="1" d="1"/>
      </p:scale>
      <p:origin x="0" y="90"/>
    </p:cViewPr>
  </p:notesTextViewPr>
  <p:sorterViewPr>
    <p:cViewPr>
      <p:scale>
        <a:sx n="66" d="100"/>
        <a:sy n="66" d="100"/>
      </p:scale>
      <p:origin x="0" y="2910"/>
    </p:cViewPr>
  </p:sorterViewPr>
  <p:notesViewPr>
    <p:cSldViewPr>
      <p:cViewPr varScale="1">
        <p:scale>
          <a:sx n="73" d="100"/>
          <a:sy n="73" d="100"/>
        </p:scale>
        <p:origin x="-251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process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dirty="0" smtClean="0"/>
              <a:t>Függőségi analízis ideje</a:t>
            </a:r>
            <a:endParaRPr lang="en-US" sz="200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2949199107120961E-2"/>
          <c:y val="0.17004210411198614"/>
          <c:w val="0.88817816175755759"/>
          <c:h val="0.63050757768182253"/>
        </c:manualLayout>
      </c:layout>
      <c:lineChart>
        <c:grouping val="standard"/>
        <c:varyColors val="0"/>
        <c:ser>
          <c:idx val="0"/>
          <c:order val="0"/>
          <c:tx>
            <c:strRef>
              <c:f>'Server performance'!$O$1</c:f>
              <c:strCache>
                <c:ptCount val="1"/>
                <c:pt idx="0">
                  <c:v>Execution time</c:v>
                </c:pt>
              </c:strCache>
            </c:strRef>
          </c:tx>
          <c:cat>
            <c:numRef>
              <c:f>'Server performance'!$J$2:$J$15</c:f>
              <c:numCache>
                <c:formatCode>General</c:formatCode>
                <c:ptCount val="14"/>
                <c:pt idx="0">
                  <c:v>97</c:v>
                </c:pt>
                <c:pt idx="1">
                  <c:v>194</c:v>
                </c:pt>
                <c:pt idx="2">
                  <c:v>292</c:v>
                </c:pt>
                <c:pt idx="3">
                  <c:v>389</c:v>
                </c:pt>
                <c:pt idx="4">
                  <c:v>488</c:v>
                </c:pt>
                <c:pt idx="5">
                  <c:v>587</c:v>
                </c:pt>
                <c:pt idx="6">
                  <c:v>683</c:v>
                </c:pt>
                <c:pt idx="7">
                  <c:v>782</c:v>
                </c:pt>
                <c:pt idx="8">
                  <c:v>881</c:v>
                </c:pt>
                <c:pt idx="9">
                  <c:v>967</c:v>
                </c:pt>
                <c:pt idx="10">
                  <c:v>1065</c:v>
                </c:pt>
                <c:pt idx="11">
                  <c:v>1161</c:v>
                </c:pt>
                <c:pt idx="12">
                  <c:v>1260</c:v>
                </c:pt>
                <c:pt idx="13">
                  <c:v>1312</c:v>
                </c:pt>
              </c:numCache>
            </c:numRef>
          </c:cat>
          <c:val>
            <c:numRef>
              <c:f>'Server performance'!$O$2:$O$15</c:f>
              <c:numCache>
                <c:formatCode>General</c:formatCode>
                <c:ptCount val="14"/>
                <c:pt idx="0">
                  <c:v>67</c:v>
                </c:pt>
                <c:pt idx="1">
                  <c:v>109</c:v>
                </c:pt>
                <c:pt idx="2">
                  <c:v>157</c:v>
                </c:pt>
                <c:pt idx="3">
                  <c:v>196</c:v>
                </c:pt>
                <c:pt idx="4">
                  <c:v>240</c:v>
                </c:pt>
                <c:pt idx="5">
                  <c:v>254</c:v>
                </c:pt>
                <c:pt idx="6">
                  <c:v>319</c:v>
                </c:pt>
                <c:pt idx="7">
                  <c:v>364</c:v>
                </c:pt>
                <c:pt idx="8">
                  <c:v>403</c:v>
                </c:pt>
                <c:pt idx="9">
                  <c:v>445</c:v>
                </c:pt>
                <c:pt idx="10">
                  <c:v>474</c:v>
                </c:pt>
                <c:pt idx="11">
                  <c:v>503</c:v>
                </c:pt>
                <c:pt idx="12">
                  <c:v>541</c:v>
                </c:pt>
                <c:pt idx="13">
                  <c:v>575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635840"/>
        <c:axId val="51212224"/>
      </c:lineChart>
      <c:catAx>
        <c:axId val="416358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Feldolgozott</a:t>
                </a:r>
                <a:r>
                  <a:rPr lang="hu-HU" sz="1600" baseline="0" dirty="0" smtClean="0"/>
                  <a:t> projektek száma</a:t>
                </a:r>
                <a:endParaRPr lang="hu-HU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51212224"/>
        <c:crosses val="autoZero"/>
        <c:auto val="0"/>
        <c:lblAlgn val="ctr"/>
        <c:lblOffset val="0"/>
        <c:tickLblSkip val="1"/>
        <c:tickMarkSkip val="10"/>
        <c:noMultiLvlLbl val="0"/>
      </c:catAx>
      <c:valAx>
        <c:axId val="512122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416358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Teljes memóriafoglalás</a:t>
            </a:r>
            <a:endParaRPr lang="en-US" sz="20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</c:v>
                </c:pt>
                <c:pt idx="1">
                  <c:v>669</c:v>
                </c:pt>
                <c:pt idx="2">
                  <c:v>819</c:v>
                </c:pt>
                <c:pt idx="3">
                  <c:v>1021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974592"/>
        <c:axId val="39047680"/>
      </c:lineChart>
      <c:catAx>
        <c:axId val="609745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9047680"/>
        <c:crosses val="autoZero"/>
        <c:auto val="1"/>
        <c:lblAlgn val="ctr"/>
        <c:lblOffset val="100"/>
        <c:noMultiLvlLbl val="0"/>
      </c:catAx>
      <c:valAx>
        <c:axId val="390476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/>
                  <a:t>MiB</a:t>
                </a:r>
                <a:endParaRPr 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09745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Inicializálási idő</a:t>
            </a:r>
            <a:endParaRPr lang="en-US" sz="20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28</c:v>
                </c:pt>
                <c:pt idx="3">
                  <c:v>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975104"/>
        <c:axId val="65685184"/>
      </c:lineChart>
      <c:catAx>
        <c:axId val="609751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5685184"/>
        <c:crosses val="autoZero"/>
        <c:auto val="1"/>
        <c:lblAlgn val="ctr"/>
        <c:lblOffset val="100"/>
        <c:noMultiLvlLbl val="0"/>
      </c:catAx>
      <c:valAx>
        <c:axId val="656851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09751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6350-B212-4879-B209-4DF49D0B4F10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A0654-642B-4EC6-9896-06614A0153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1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Sokszor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itt</a:t>
            </a:r>
            <a:r>
              <a:rPr lang="en-US" baseline="0" dirty="0" smtClean="0"/>
              <a:t> is) </a:t>
            </a:r>
            <a:r>
              <a:rPr lang="en-US" baseline="0" dirty="0" err="1" smtClean="0"/>
              <a:t>csak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dián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szereplő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adatok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töredékét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mondtam</a:t>
            </a:r>
            <a:r>
              <a:rPr lang="en-US" baseline="0" dirty="0" smtClean="0"/>
              <a:t> 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Kód/bináris </a:t>
            </a:r>
            <a:r>
              <a:rPr lang="hu-HU" dirty="0" smtClean="0">
                <a:sym typeface="Wingdings" pitchFamily="2" charset="2"/>
              </a:rPr>
              <a:t> </a:t>
            </a:r>
            <a:r>
              <a:rPr lang="hu-HU" dirty="0" smtClean="0"/>
              <a:t>modell absztrakció</a:t>
            </a:r>
          </a:p>
          <a:p>
            <a:r>
              <a:rPr lang="hu-HU" dirty="0" smtClean="0"/>
              <a:t>Sokféle statikus függőség</a:t>
            </a:r>
          </a:p>
          <a:p>
            <a:r>
              <a:rPr lang="hu-HU" dirty="0" smtClean="0"/>
              <a:t>Szoftverkomponensek ÖSSZEFÜGGENEK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3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Verziókezeléssel</a:t>
            </a:r>
          </a:p>
          <a:p>
            <a:endParaRPr lang="hu-HU" dirty="0" smtClean="0"/>
          </a:p>
          <a:p>
            <a:r>
              <a:rPr lang="hu-HU" dirty="0" smtClean="0"/>
              <a:t>Szervezeti heterogenitás</a:t>
            </a:r>
            <a:r>
              <a:rPr lang="hu-HU" baseline="0" dirty="0" smtClean="0"/>
              <a:t>:  egységes követelménymenedzsment</a:t>
            </a:r>
          </a:p>
          <a:p>
            <a:r>
              <a:rPr lang="hu-HU" baseline="0" dirty="0" smtClean="0"/>
              <a:t>Technológiai </a:t>
            </a:r>
            <a:r>
              <a:rPr lang="hu-HU" baseline="0" smtClean="0"/>
              <a:t>heterogenitás: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Ami boldface,</a:t>
            </a:r>
            <a:r>
              <a:rPr lang="hu-HU" baseline="0" dirty="0" smtClean="0"/>
              <a:t> azt hangsúlyozni is!!!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8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638800"/>
            <a:ext cx="2133600" cy="365125"/>
          </a:xfrm>
        </p:spPr>
        <p:txBody>
          <a:bodyPr/>
          <a:lstStyle>
            <a:lvl1pPr algn="ctr">
              <a:defRPr sz="2400"/>
            </a:lvl1pPr>
          </a:lstStyle>
          <a:p>
            <a:fld id="{988E2377-5A2B-4430-898A-9BDF4D4B2C89}" type="datetime1">
              <a:rPr lang="hu-HU" smtClean="0"/>
              <a:pPr/>
              <a:t>2013.01.22.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69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028-9744-478B-88E3-26F084497025}" type="datetime1">
              <a:rPr lang="en-US" smtClean="0"/>
              <a:pPr/>
              <a:t>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852-6F03-4A13-AA91-55B0596808AB}" type="datetime1">
              <a:rPr lang="en-US" smtClean="0"/>
              <a:pPr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224A-B86D-480C-80D3-0B1F736D6B50}" type="datetime1">
              <a:rPr lang="en-US" smtClean="0"/>
              <a:pPr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F6FF-6983-47B6-896B-DFAD3FEC5404}" type="datetime1">
              <a:rPr lang="en-US" smtClean="0"/>
              <a:pPr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_and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63762"/>
          </a:xfrm>
        </p:spPr>
        <p:txBody>
          <a:bodyPr>
            <a:normAutofit/>
          </a:bodyPr>
          <a:lstStyle>
            <a:lvl1pPr>
              <a:defRPr sz="3600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F6FF-6983-47B6-896B-DFAD3FEC5404}" type="datetime1">
              <a:rPr lang="en-US" smtClean="0"/>
              <a:pPr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BFFF-D6A7-404D-B75B-FD402B77D341}" type="datetime1">
              <a:rPr lang="en-US" smtClean="0"/>
              <a:pPr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9F5-84BC-483B-951E-F251080202DB}" type="datetime1">
              <a:rPr lang="en-US" smtClean="0"/>
              <a:pPr/>
              <a:t>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7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FC6-6DC7-44C8-975D-44F36F89785D}" type="datetime1">
              <a:rPr lang="en-US" smtClean="0"/>
              <a:pPr/>
              <a:t>1/22/2013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358A-7423-4A08-AD10-C1AABD3EC89A}" type="datetime1">
              <a:rPr lang="en-US" smtClean="0"/>
              <a:pPr/>
              <a:t>1/22/2013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BF4A-BDC5-4ACC-A8F9-3185B72C1A00}" type="datetime1">
              <a:rPr lang="en-US" smtClean="0"/>
              <a:pPr/>
              <a:t>1/22/2013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60EE-3D79-455C-ACAD-DB08D31B7304}" type="datetime1">
              <a:rPr lang="en-US" smtClean="0"/>
              <a:pPr/>
              <a:t>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AB5E4"/>
            </a:gs>
            <a:gs pos="27000">
              <a:schemeClr val="accent1">
                <a:lumMod val="20000"/>
                <a:lumOff val="8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8280-08C7-4D0C-A667-EBCDF03AF467}" type="datetime1">
              <a:rPr lang="en-US" smtClean="0"/>
              <a:pPr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Nagy szoftverinfrastruktúra feletti inkrementális függőségi analízis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Készítette: Csikós Donát</a:t>
            </a:r>
          </a:p>
          <a:p>
            <a:r>
              <a:rPr lang="hu-HU" dirty="0" smtClean="0"/>
              <a:t>Konzulens: Horváth Ákos, Ráth István</a:t>
            </a:r>
          </a:p>
          <a:p>
            <a:r>
              <a:rPr lang="hu-HU" dirty="0" smtClean="0"/>
              <a:t>Külső konzulens: </a:t>
            </a:r>
            <a:r>
              <a:rPr lang="hu-HU" dirty="0" err="1" smtClean="0"/>
              <a:t>Vito</a:t>
            </a:r>
            <a:r>
              <a:rPr lang="hu-HU" dirty="0" smtClean="0"/>
              <a:t> </a:t>
            </a:r>
            <a:r>
              <a:rPr lang="hu-HU" dirty="0" err="1" smtClean="0"/>
              <a:t>Baggiolini</a:t>
            </a:r>
            <a:endParaRPr lang="hu-HU" dirty="0" smtClean="0"/>
          </a:p>
          <a:p>
            <a:r>
              <a:rPr lang="hu-HU" dirty="0" smtClean="0"/>
              <a:t>BME MIT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05200" y="5943600"/>
            <a:ext cx="2133600" cy="365125"/>
          </a:xfrm>
        </p:spPr>
        <p:txBody>
          <a:bodyPr/>
          <a:lstStyle/>
          <a:p>
            <a:fld id="{69502636-3651-4D64-AD56-5443027FFC3F}" type="datetime1">
              <a:rPr lang="hu-HU" smtClean="0"/>
              <a:pPr/>
              <a:t>2013.01.22.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Modell</a:t>
            </a:r>
            <a:r>
              <a:rPr lang="en-US" dirty="0" smtClean="0"/>
              <a:t>-</a:t>
            </a:r>
            <a:r>
              <a:rPr lang="hu-HU" dirty="0" smtClean="0"/>
              <a:t>lekérdezések IDE integrációja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Eredmények megjelenítése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 smtClean="0"/>
              <a:t>  </a:t>
            </a:r>
            <a:endParaRPr lang="hu-HU" sz="3600" dirty="0" smtClean="0"/>
          </a:p>
          <a:p>
            <a:pPr marL="0" indent="0">
              <a:buNone/>
            </a:pPr>
            <a:r>
              <a:rPr lang="hu-HU" sz="4400" dirty="0" smtClean="0"/>
              <a:t> </a:t>
            </a:r>
            <a:r>
              <a:rPr lang="hu-HU" sz="4000" dirty="0" smtClean="0"/>
              <a:t>    </a:t>
            </a:r>
          </a:p>
          <a:p>
            <a:r>
              <a:rPr lang="hu-HU" dirty="0" smtClean="0"/>
              <a:t>Komplex lekérdezések</a:t>
            </a:r>
            <a:r>
              <a:rPr lang="en-US" dirty="0" smtClean="0"/>
              <a:t> → </a:t>
            </a:r>
            <a:r>
              <a:rPr lang="hu-HU" dirty="0" smtClean="0">
                <a:sym typeface="Wingdings" pitchFamily="2" charset="2"/>
              </a:rPr>
              <a:t>v</a:t>
            </a:r>
            <a:r>
              <a:rPr lang="hu-HU" dirty="0" smtClean="0"/>
              <a:t>alidáció:</a:t>
            </a:r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7" name="Picture 3" descr="C:\opt\workspace\eclipse\incquery-deps\incquery-deps-thesis\figures\modelqueryu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108200"/>
            <a:ext cx="7678737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opt\workspace\eclipse\incquery-deps\incquery-deps-thesis\figures\queryvalidation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27"/>
          <a:stretch/>
        </p:blipFill>
        <p:spPr bwMode="auto">
          <a:xfrm>
            <a:off x="800099" y="4748394"/>
            <a:ext cx="7678737" cy="166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teljesítménye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Hatékonyság </a:t>
            </a:r>
            <a:r>
              <a:rPr lang="hu-HU" dirty="0" smtClean="0"/>
              <a:t>mérése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Az eszköz műkődését a CERN Controls Systems fejlesztőivel együttműködve, éles üzemben értékeltük ki</a:t>
            </a:r>
          </a:p>
          <a:p>
            <a:r>
              <a:rPr lang="hu-HU" dirty="0" smtClean="0"/>
              <a:t>Célok</a:t>
            </a:r>
          </a:p>
          <a:p>
            <a:pPr lvl="1"/>
            <a:r>
              <a:rPr lang="hu-HU" dirty="0" smtClean="0"/>
              <a:t>Build szerver:</a:t>
            </a:r>
          </a:p>
          <a:p>
            <a:pPr lvl="2"/>
            <a:r>
              <a:rPr lang="hu-HU" dirty="0" smtClean="0"/>
              <a:t>Bináris függőségi analízis gyors legyen (1300+ </a:t>
            </a:r>
            <a:r>
              <a:rPr lang="hu-HU" dirty="0" smtClean="0"/>
              <a:t>jar)</a:t>
            </a:r>
            <a:endParaRPr lang="hu-HU" dirty="0" smtClean="0"/>
          </a:p>
          <a:p>
            <a:pPr lvl="2"/>
            <a:r>
              <a:rPr lang="hu-HU" dirty="0" smtClean="0"/>
              <a:t>Függőségek lekérdezése gyors legyen</a:t>
            </a:r>
          </a:p>
          <a:p>
            <a:pPr lvl="1"/>
            <a:r>
              <a:rPr lang="hu-HU" dirty="0" smtClean="0"/>
              <a:t>Fejlesztői környezet:</a:t>
            </a:r>
          </a:p>
          <a:p>
            <a:pPr lvl="2"/>
            <a:r>
              <a:rPr lang="hu-HU" dirty="0" smtClean="0"/>
              <a:t>Azonnali függőségi analízis visszacsatolás a forráskód módosításával a teljes </a:t>
            </a:r>
            <a:r>
              <a:rPr lang="hu-HU" dirty="0" smtClean="0"/>
              <a:t>szoftverinfrastruktúrára!</a:t>
            </a:r>
          </a:p>
          <a:p>
            <a:pPr lvl="2"/>
            <a:r>
              <a:rPr lang="hu-HU" dirty="0" smtClean="0"/>
              <a:t>(Tipikus lokális munkakörnyezet)</a:t>
            </a:r>
          </a:p>
          <a:p>
            <a:pPr lvl="3"/>
            <a:r>
              <a:rPr lang="hu-HU" dirty="0" smtClean="0"/>
              <a:t>5-10 betöltött projekt</a:t>
            </a:r>
          </a:p>
          <a:p>
            <a:pPr lvl="3"/>
            <a:r>
              <a:rPr lang="hu-HU" dirty="0"/>
              <a:t>Kapcsolat 100+ </a:t>
            </a:r>
            <a:r>
              <a:rPr lang="hu-HU" dirty="0" smtClean="0"/>
              <a:t>másik projektel</a:t>
            </a:r>
          </a:p>
          <a:p>
            <a:pPr lvl="3"/>
            <a:r>
              <a:rPr lang="hu-HU" dirty="0" smtClean="0"/>
              <a:t>Virtualizált, erőforráskorlátos fejlesztői gépek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1"/>
            <a:ext cx="8229600" cy="1143000"/>
          </a:xfrm>
        </p:spPr>
        <p:txBody>
          <a:bodyPr>
            <a:normAutofit/>
          </a:bodyPr>
          <a:lstStyle/>
          <a:p>
            <a:r>
              <a:rPr lang="hu-HU" dirty="0" smtClean="0"/>
              <a:t>Függőségi analízis sebessége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4572000"/>
            <a:ext cx="8382000" cy="1905000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hu-HU" dirty="0" smtClean="0"/>
              <a:t>Teljes </a:t>
            </a:r>
            <a:r>
              <a:rPr lang="hu-HU" dirty="0"/>
              <a:t>függőségi analízis:</a:t>
            </a:r>
          </a:p>
          <a:p>
            <a:pPr lvl="1"/>
            <a:r>
              <a:rPr lang="en-US" dirty="0" smtClean="0"/>
              <a:t>K</a:t>
            </a:r>
            <a:r>
              <a:rPr lang="hu-HU" dirty="0" smtClean="0"/>
              <a:t>b. 10 perc </a:t>
            </a:r>
            <a:r>
              <a:rPr lang="hu-HU" b="1" dirty="0" smtClean="0"/>
              <a:t>(vö: kb. 1 napos teljes build</a:t>
            </a:r>
            <a:r>
              <a:rPr lang="hu-HU" dirty="0" smtClean="0"/>
              <a:t>)</a:t>
            </a:r>
          </a:p>
          <a:p>
            <a:pPr lvl="1"/>
            <a:r>
              <a:rPr lang="hu-HU" dirty="0"/>
              <a:t>Függőségi viszonyok </a:t>
            </a:r>
            <a:r>
              <a:rPr lang="hu-HU" dirty="0" smtClean="0"/>
              <a:t>felderítése és karbantartása: </a:t>
            </a:r>
            <a:r>
              <a:rPr lang="hu-HU" dirty="0"/>
              <a:t>~0,5sec</a:t>
            </a:r>
            <a:r>
              <a:rPr lang="hu-HU" dirty="0" smtClean="0"/>
              <a:t>/projekt </a:t>
            </a:r>
            <a:br>
              <a:rPr lang="hu-HU" dirty="0" smtClean="0"/>
            </a:br>
            <a:r>
              <a:rPr lang="hu-HU" b="1" dirty="0" smtClean="0"/>
              <a:t>(vö: néhány perc / projekt build idő)</a:t>
            </a:r>
            <a:endParaRPr lang="hu-HU" b="1" dirty="0"/>
          </a:p>
          <a:p>
            <a:r>
              <a:rPr lang="en-US" dirty="0" smtClean="0"/>
              <a:t>Explicit f</a:t>
            </a:r>
            <a:r>
              <a:rPr lang="hu-HU" dirty="0" err="1" smtClean="0"/>
              <a:t>üggőségi</a:t>
            </a:r>
            <a:r>
              <a:rPr lang="hu-HU" dirty="0" smtClean="0"/>
              <a:t> lekérdezés ideje egyetlen elemre: </a:t>
            </a:r>
            <a:r>
              <a:rPr lang="hu-HU" dirty="0"/>
              <a:t>~</a:t>
            </a:r>
            <a:r>
              <a:rPr lang="hu-HU" dirty="0" smtClean="0"/>
              <a:t>200ms</a:t>
            </a:r>
          </a:p>
          <a:p>
            <a:pPr lvl="1"/>
            <a:endParaRPr lang="hu-HU" dirty="0"/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34798546"/>
              </p:ext>
            </p:extLst>
          </p:nvPr>
        </p:nvGraphicFramePr>
        <p:xfrm>
          <a:off x="457200" y="838200"/>
          <a:ext cx="8153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20975718"/>
              </p:ext>
            </p:extLst>
          </p:nvPr>
        </p:nvGraphicFramePr>
        <p:xfrm>
          <a:off x="4218709" y="1524000"/>
          <a:ext cx="4495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 teljesítménye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2661414"/>
              </p:ext>
            </p:extLst>
          </p:nvPr>
        </p:nvGraphicFramePr>
        <p:xfrm>
          <a:off x="76200" y="1524000"/>
          <a:ext cx="4114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715000" y="3657600"/>
            <a:ext cx="3276600" cy="2819400"/>
            <a:chOff x="5715000" y="3657600"/>
            <a:chExt cx="3276600" cy="2819400"/>
          </a:xfrm>
        </p:grpSpPr>
        <p:sp>
          <p:nvSpPr>
            <p:cNvPr id="4" name="Rounded Rectangular Callout 3"/>
            <p:cNvSpPr/>
            <p:nvPr/>
          </p:nvSpPr>
          <p:spPr>
            <a:xfrm>
              <a:off x="6400800" y="3657600"/>
              <a:ext cx="2514600" cy="2819400"/>
            </a:xfrm>
            <a:prstGeom prst="wedgeRoundRectCallout">
              <a:avLst>
                <a:gd name="adj1" fmla="val 17190"/>
                <a:gd name="adj2" fmla="val -86799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5715000" y="3657600"/>
              <a:ext cx="3276600" cy="2819400"/>
            </a:xfrm>
            <a:prstGeom prst="wedgeRoundRectCallout">
              <a:avLst>
                <a:gd name="adj1" fmla="val -112309"/>
                <a:gd name="adj2" fmla="val -89329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Inicializációs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idő</a:t>
              </a:r>
              <a:r>
                <a:rPr lang="en-US" sz="2000" dirty="0" smtClean="0"/>
                <a:t>: </a:t>
              </a:r>
              <a:r>
                <a:rPr lang="en-US" sz="2000" dirty="0" err="1" smtClean="0"/>
                <a:t>egy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munkamenetben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csak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egyszer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kell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végrehajtani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Memóriafoglalás</a:t>
              </a:r>
              <a:r>
                <a:rPr lang="en-US" sz="2000" dirty="0" smtClean="0"/>
                <a:t>: </a:t>
              </a:r>
              <a:r>
                <a:rPr lang="en-US" sz="2000" dirty="0" err="1" smtClean="0"/>
                <a:t>éles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infrastruktúra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elfér</a:t>
              </a:r>
              <a:r>
                <a:rPr lang="en-US" sz="2000" dirty="0" smtClean="0"/>
                <a:t> 1GB RAM-ban</a:t>
              </a:r>
              <a:endParaRPr lang="en-US" sz="2000" dirty="0"/>
            </a:p>
          </p:txBody>
        </p:sp>
      </p:grpSp>
      <p:sp>
        <p:nvSpPr>
          <p:cNvPr id="12" name="Content Placeholder 5"/>
          <p:cNvSpPr txBox="1">
            <a:spLocks/>
          </p:cNvSpPr>
          <p:nvPr/>
        </p:nvSpPr>
        <p:spPr>
          <a:xfrm>
            <a:off x="637309" y="5529191"/>
            <a:ext cx="8077200" cy="10240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r>
              <a:rPr lang="hu-HU" dirty="0" smtClean="0"/>
              <a:t>Kiértékelés egy változtatás esetén: ~1ms az </a:t>
            </a:r>
            <a:r>
              <a:rPr lang="hu-HU" b="1" dirty="0" smtClean="0"/>
              <a:t>összes</a:t>
            </a:r>
            <a:r>
              <a:rPr lang="hu-HU" dirty="0" smtClean="0"/>
              <a:t> elemre és kapcsolatra</a:t>
            </a:r>
            <a:r>
              <a:rPr lang="en-US" dirty="0" smtClean="0"/>
              <a:t> → </a:t>
            </a:r>
            <a:r>
              <a:rPr lang="hu-HU" dirty="0" smtClean="0">
                <a:sym typeface="Wingdings" pitchFamily="2" charset="2"/>
              </a:rPr>
              <a:t>azonnali visszacsatolás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87153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r>
              <a:rPr lang="hu-HU" dirty="0"/>
              <a:t> </a:t>
            </a:r>
            <a:r>
              <a:rPr lang="hu-HU" dirty="0" smtClean="0"/>
              <a:t>összefoglalása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Új módszer nagyméretű szoftver infrastruktúra hibrid, inkrementális függőségi analízisére</a:t>
            </a:r>
          </a:p>
          <a:p>
            <a:pPr lvl="1"/>
            <a:r>
              <a:rPr lang="hu-HU" dirty="0" smtClean="0"/>
              <a:t>Forráskód és bináris függőségi modellek összekapcsolása alapján</a:t>
            </a:r>
          </a:p>
          <a:p>
            <a:pPr lvl="1"/>
            <a:r>
              <a:rPr lang="hu-HU" dirty="0" smtClean="0"/>
              <a:t>Inkrementális gráfmintaillesztéssel </a:t>
            </a:r>
          </a:p>
          <a:p>
            <a:r>
              <a:rPr lang="hu-HU" dirty="0" smtClean="0"/>
              <a:t>Megvalósított keretrendszer</a:t>
            </a:r>
          </a:p>
          <a:p>
            <a:pPr lvl="1"/>
            <a:r>
              <a:rPr lang="hu-HU" dirty="0" smtClean="0"/>
              <a:t>Nagy mennyiségű bináris komponens hatékony függőségi analízise</a:t>
            </a:r>
          </a:p>
          <a:p>
            <a:pPr lvl="1"/>
            <a:r>
              <a:rPr lang="hu-HU" dirty="0" smtClean="0"/>
              <a:t>Inkrementális modell-forráskód szinkronizáció</a:t>
            </a:r>
          </a:p>
          <a:p>
            <a:pPr lvl="1"/>
            <a:r>
              <a:rPr lang="hu-HU" dirty="0" smtClean="0"/>
              <a:t>A rendszer teljesítőképességét igazoló mérések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Ütemezés: </a:t>
            </a:r>
          </a:p>
          <a:p>
            <a:pPr lvl="1"/>
            <a:r>
              <a:rPr lang="hu-HU" dirty="0" smtClean="0"/>
              <a:t>TDK: Függőségi analízis + UI integráció, inkrementális lekérdezések, mérési eredmények.</a:t>
            </a:r>
          </a:p>
          <a:p>
            <a:pPr lvl="1"/>
            <a:r>
              <a:rPr lang="hu-HU" dirty="0" smtClean="0"/>
              <a:t>Diplomaterv: komplex lekérdezések megvalósítása, </a:t>
            </a:r>
            <a:r>
              <a:rPr lang="en-US" dirty="0" err="1" smtClean="0"/>
              <a:t>modell</a:t>
            </a:r>
            <a:r>
              <a:rPr lang="en-US" dirty="0" smtClean="0"/>
              <a:t>-</a:t>
            </a:r>
            <a:r>
              <a:rPr lang="hu-HU" dirty="0" smtClean="0"/>
              <a:t>lekérdezések UI integrációja</a:t>
            </a:r>
          </a:p>
          <a:p>
            <a:r>
              <a:rPr lang="hu-HU" dirty="0" smtClean="0"/>
              <a:t>A rendszer jelenleg éles használatban van:</a:t>
            </a:r>
            <a:br>
              <a:rPr lang="hu-HU" dirty="0" smtClean="0"/>
            </a:br>
            <a:r>
              <a:rPr lang="hu-HU" dirty="0" smtClean="0"/>
              <a:t>CERN Controls Systems</a:t>
            </a:r>
          </a:p>
          <a:p>
            <a:pPr lvl="1"/>
            <a:r>
              <a:rPr lang="hu-HU" dirty="0" smtClean="0"/>
              <a:t>~1300 Java projekt, projektenként átlag 15 aktív verzió/projekt, átlagosan összesen 10 release / nap</a:t>
            </a:r>
          </a:p>
          <a:p>
            <a:pPr lvl="1"/>
            <a:r>
              <a:rPr lang="en-US" dirty="0" smtClean="0"/>
              <a:t>V</a:t>
            </a:r>
            <a:r>
              <a:rPr lang="hu-HU" dirty="0" smtClean="0"/>
              <a:t>irtualizált fejlesztői munkaállomások (2GB RAM)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Válaszok a </a:t>
            </a:r>
            <a:r>
              <a:rPr lang="hu-HU" dirty="0" smtClean="0"/>
              <a:t>bírálóK </a:t>
            </a:r>
            <a:r>
              <a:rPr lang="hu-HU" dirty="0"/>
              <a:t>kérdéseire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800" i="1" dirty="0" smtClean="0"/>
              <a:t>“Hogyan kezeli a rendszer a </a:t>
            </a:r>
            <a:r>
              <a:rPr lang="hu-HU" sz="2800" i="1" dirty="0" err="1" smtClean="0"/>
              <a:t>product-ok</a:t>
            </a:r>
            <a:r>
              <a:rPr lang="hu-HU" sz="2800" i="1" dirty="0" smtClean="0"/>
              <a:t> különböző verzióit? A régi verzióka</a:t>
            </a:r>
            <a:r>
              <a:rPr lang="hu-HU" sz="2800" dirty="0" smtClean="0"/>
              <a:t>t milyen szabály szerint tünteti el a rendszer?”</a:t>
            </a:r>
            <a:endParaRPr lang="hu-HU" sz="2800" i="1" dirty="0" smtClean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Verziószám-lista minden objektumhoz</a:t>
            </a:r>
          </a:p>
          <a:p>
            <a:pPr lvl="1"/>
            <a:r>
              <a:rPr lang="hu-HU" dirty="0" smtClean="0"/>
              <a:t>Létező </a:t>
            </a:r>
            <a:r>
              <a:rPr lang="hu-HU" dirty="0" smtClean="0"/>
              <a:t>objektum → csak ez a lista frissül</a:t>
            </a:r>
          </a:p>
          <a:p>
            <a:r>
              <a:rPr lang="hu-HU" dirty="0" smtClean="0"/>
              <a:t> Nincs szükség eltávolításra</a:t>
            </a:r>
          </a:p>
          <a:p>
            <a:pPr lvl="1"/>
            <a:r>
              <a:rPr lang="hu-HU" dirty="0" smtClean="0"/>
              <a:t>Szerver folyamat: összes projekt összes verzióját felderíti egy kijelölt időponttól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4114800" y="1544583"/>
            <a:ext cx="4648200" cy="4868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6991" y="1536700"/>
            <a:ext cx="2971800" cy="487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szoftverek és függőségeik modellezése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5523" y="1775592"/>
            <a:ext cx="2582477" cy="3886200"/>
            <a:chOff x="814826" y="1442117"/>
            <a:chExt cx="4343400" cy="4626746"/>
          </a:xfrm>
        </p:grpSpPr>
        <p:sp>
          <p:nvSpPr>
            <p:cNvPr id="8" name="Rectangle 7"/>
            <p:cNvSpPr/>
            <p:nvPr/>
          </p:nvSpPr>
          <p:spPr>
            <a:xfrm>
              <a:off x="814826" y="1442117"/>
              <a:ext cx="4343400" cy="1828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Project A</a:t>
              </a:r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4826" y="3782863"/>
              <a:ext cx="4343400" cy="228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Project B</a:t>
              </a:r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3426" y="4227103"/>
              <a:ext cx="3886199" cy="16346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 smtClean="0">
                  <a:latin typeface="Lucida Console" pitchFamily="49" charset="0"/>
                </a:rPr>
                <a:t>public class Client {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public void doWork(){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    Service s = 	getService();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    s.serve(); </a:t>
              </a:r>
            </a:p>
            <a:p>
              <a:r>
                <a:rPr lang="hu-HU" sz="1100" dirty="0">
                  <a:latin typeface="Lucida Console" pitchFamily="49" charset="0"/>
                </a:rPr>
                <a:t> </a:t>
              </a:r>
              <a:r>
                <a:rPr lang="hu-HU" sz="1100" dirty="0" smtClean="0">
                  <a:latin typeface="Lucida Console" pitchFamily="49" charset="0"/>
                </a:rPr>
                <a:t>   }   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400" dirty="0">
                <a:latin typeface="Lucida Console" pitchFamily="49" charset="0"/>
              </a:endParaRPr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0261" y="2280317"/>
              <a:ext cx="4038600" cy="705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>
                  <a:latin typeface="Lucida Console" pitchFamily="49" charset="0"/>
                </a:rPr>
                <a:t>public </a:t>
              </a:r>
              <a:r>
                <a:rPr lang="hu-HU" sz="1100" dirty="0" smtClean="0">
                  <a:latin typeface="Lucida Console" pitchFamily="49" charset="0"/>
                </a:rPr>
                <a:t>class Service </a:t>
              </a:r>
              <a:r>
                <a:rPr lang="hu-HU" sz="1100" dirty="0">
                  <a:latin typeface="Lucida Console" pitchFamily="49" charset="0"/>
                </a:rPr>
                <a:t>{</a:t>
              </a:r>
            </a:p>
            <a:p>
              <a:r>
                <a:rPr lang="hu-HU" sz="1100" dirty="0">
                  <a:latin typeface="Lucida Console" pitchFamily="49" charset="0"/>
                </a:rPr>
                <a:t>    public void serve</a:t>
              </a:r>
              <a:r>
                <a:rPr lang="hu-HU" sz="1100" dirty="0" smtClean="0">
                  <a:latin typeface="Lucida Console" pitchFamily="49" charset="0"/>
                </a:rPr>
                <a:t>(){}</a:t>
              </a:r>
              <a:endParaRPr lang="hu-HU" sz="1100" dirty="0">
                <a:latin typeface="Lucida Console" pitchFamily="49" charset="0"/>
              </a:endParaRP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100" dirty="0">
                <a:latin typeface="Lucida Console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4884" y="2549900"/>
              <a:ext cx="2362200" cy="219907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lang="hu-HU" sz="1100" dirty="0">
                <a:latin typeface="Lucida Console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0261" y="2280316"/>
              <a:ext cx="4038600" cy="705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>
                  <a:latin typeface="Lucida Console" pitchFamily="49" charset="0"/>
                </a:rPr>
                <a:t>public </a:t>
              </a:r>
              <a:r>
                <a:rPr lang="hu-HU" sz="1100" dirty="0" smtClean="0">
                  <a:latin typeface="Lucida Console" pitchFamily="49" charset="0"/>
                </a:rPr>
                <a:t>class Service </a:t>
              </a:r>
              <a:r>
                <a:rPr lang="hu-HU" sz="1100" dirty="0">
                  <a:latin typeface="Lucida Console" pitchFamily="49" charset="0"/>
                </a:rPr>
                <a:t>{</a:t>
              </a:r>
            </a:p>
            <a:p>
              <a:r>
                <a:rPr lang="hu-HU" sz="1100" dirty="0">
                  <a:latin typeface="Lucida Console" pitchFamily="49" charset="0"/>
                </a:rPr>
                <a:t>    public void </a:t>
              </a:r>
              <a:r>
                <a:rPr lang="hu-HU" sz="1100" dirty="0" smtClean="0">
                  <a:latin typeface="Lucida Console" pitchFamily="49" charset="0"/>
                </a:rPr>
                <a:t>serve(){}</a:t>
              </a:r>
              <a:endParaRPr lang="hu-HU" sz="1100" dirty="0">
                <a:latin typeface="Lucida Console" pitchFamily="49" charset="0"/>
              </a:endParaRP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100" dirty="0">
                <a:latin typeface="Lucida Console" pitchFamily="49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4267200" y="2606839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267200" y="172238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A: 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67200" y="3545726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 </a:t>
            </a:r>
          </a:p>
          <a:p>
            <a:pPr algn="ctr"/>
            <a:r>
              <a:rPr lang="hu-HU" dirty="0" smtClean="0"/>
              <a:t>DMethod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832600" y="2606839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Client: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832600" y="172238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B: 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832600" y="3552076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</a:t>
            </a:r>
          </a:p>
          <a:p>
            <a:pPr algn="ctr"/>
            <a:r>
              <a:rPr lang="hu-HU" dirty="0" smtClean="0"/>
              <a:t>DMethod</a:t>
            </a:r>
            <a:endParaRPr lang="en-US" dirty="0"/>
          </a:p>
        </p:txBody>
      </p:sp>
      <p:cxnSp>
        <p:nvCxnSpPr>
          <p:cNvPr id="30" name="Elbow Connector 29"/>
          <p:cNvCxnSpPr>
            <a:stCxn id="28" idx="2"/>
            <a:endCxn id="25" idx="2"/>
          </p:cNvCxnSpPr>
          <p:nvPr/>
        </p:nvCxnSpPr>
        <p:spPr>
          <a:xfrm rot="5400000" flipH="1">
            <a:off x="6368792" y="2799601"/>
            <a:ext cx="6350" cy="2565400"/>
          </a:xfrm>
          <a:prstGeom prst="bentConnector3">
            <a:avLst>
              <a:gd name="adj1" fmla="val -8900000"/>
            </a:avLst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7" idx="1"/>
            <a:endCxn id="24" idx="3"/>
          </p:cNvCxnSpPr>
          <p:nvPr/>
        </p:nvCxnSpPr>
        <p:spPr>
          <a:xfrm flipH="1">
            <a:off x="5911334" y="1989083"/>
            <a:ext cx="92126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1"/>
            <a:endCxn id="23" idx="3"/>
          </p:cNvCxnSpPr>
          <p:nvPr/>
        </p:nvCxnSpPr>
        <p:spPr>
          <a:xfrm flipH="1">
            <a:off x="5911334" y="2873539"/>
            <a:ext cx="92126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3289300" y="2706066"/>
            <a:ext cx="762000" cy="1925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36991" y="576716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Összefüggő Java szoftverkomponensek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14800" y="6020137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Java komponensek modell reprezentációja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4051300" y="5140510"/>
            <a:ext cx="4559300" cy="1467703"/>
            <a:chOff x="5924034" y="5177619"/>
            <a:chExt cx="3055899" cy="842518"/>
          </a:xfrm>
        </p:grpSpPr>
        <p:sp>
          <p:nvSpPr>
            <p:cNvPr id="46" name="Rounded Rectangular Callout 45"/>
            <p:cNvSpPr/>
            <p:nvPr/>
          </p:nvSpPr>
          <p:spPr>
            <a:xfrm>
              <a:off x="5932176" y="5184891"/>
              <a:ext cx="3047757" cy="833546"/>
            </a:xfrm>
            <a:prstGeom prst="wedgeRoundRectCallout">
              <a:avLst>
                <a:gd name="adj1" fmla="val -839"/>
                <a:gd name="adj2" fmla="val -210551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</a:p>
          </p:txBody>
        </p:sp>
        <p:sp>
          <p:nvSpPr>
            <p:cNvPr id="50" name="Rounded Rectangular Callout 49"/>
            <p:cNvSpPr/>
            <p:nvPr/>
          </p:nvSpPr>
          <p:spPr>
            <a:xfrm>
              <a:off x="5924034" y="5186591"/>
              <a:ext cx="3047757" cy="833546"/>
            </a:xfrm>
            <a:prstGeom prst="wedgeRoundRectCallout">
              <a:avLst>
                <a:gd name="adj1" fmla="val 84"/>
                <a:gd name="adj2" fmla="val -85587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</a:p>
          </p:txBody>
        </p:sp>
        <p:sp>
          <p:nvSpPr>
            <p:cNvPr id="51" name="Rounded Rectangular Callout 50"/>
            <p:cNvSpPr/>
            <p:nvPr/>
          </p:nvSpPr>
          <p:spPr>
            <a:xfrm>
              <a:off x="5924034" y="5177619"/>
              <a:ext cx="3047757" cy="833546"/>
            </a:xfrm>
            <a:prstGeom prst="wedgeRoundRectCallout">
              <a:avLst>
                <a:gd name="adj1" fmla="val 29835"/>
                <a:gd name="adj2" fmla="val -139911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b="1" dirty="0" smtClean="0"/>
                <a:t>Forráskódból és binárisból </a:t>
              </a:r>
              <a:r>
                <a:rPr lang="hu-HU" dirty="0" smtClean="0"/>
                <a:t>is előállítható 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Komponensen közötti gazdag függőségek</a:t>
              </a:r>
            </a:p>
          </p:txBody>
        </p:sp>
      </p:grpSp>
      <p:cxnSp>
        <p:nvCxnSpPr>
          <p:cNvPr id="55" name="Straight Connector 54"/>
          <p:cNvCxnSpPr>
            <a:stCxn id="24" idx="2"/>
            <a:endCxn id="23" idx="0"/>
          </p:cNvCxnSpPr>
          <p:nvPr/>
        </p:nvCxnSpPr>
        <p:spPr>
          <a:xfrm>
            <a:off x="5089267" y="2255783"/>
            <a:ext cx="0" cy="3510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3" idx="2"/>
            <a:endCxn id="25" idx="0"/>
          </p:cNvCxnSpPr>
          <p:nvPr/>
        </p:nvCxnSpPr>
        <p:spPr>
          <a:xfrm>
            <a:off x="5089267" y="3140239"/>
            <a:ext cx="0" cy="40548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26" idx="0"/>
          </p:cNvCxnSpPr>
          <p:nvPr/>
        </p:nvCxnSpPr>
        <p:spPr>
          <a:xfrm flipH="1">
            <a:off x="7654667" y="2255783"/>
            <a:ext cx="6352" cy="3510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6" idx="2"/>
            <a:endCxn id="28" idx="0"/>
          </p:cNvCxnSpPr>
          <p:nvPr/>
        </p:nvCxnSpPr>
        <p:spPr>
          <a:xfrm>
            <a:off x="7654667" y="3140239"/>
            <a:ext cx="0" cy="41183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11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8" grpId="0" animBg="1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800" i="1" dirty="0" smtClean="0"/>
              <a:t>“A projekt tapasztalatai alapján van-e olyan aspektus, amit jobban támogathatna a Java programozási nyelv – statikus elemezhetőség szempontjából</a:t>
            </a:r>
            <a:r>
              <a:rPr lang="hu-HU" sz="2800" dirty="0" smtClean="0"/>
              <a:t>?</a:t>
            </a:r>
            <a:r>
              <a:rPr lang="hu-HU" sz="2800" i="1" dirty="0" smtClean="0"/>
              <a:t>”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Nem létezik a "komponens" fogalma </a:t>
            </a:r>
            <a:r>
              <a:rPr lang="hu-HU" dirty="0" err="1" smtClean="0"/>
              <a:t>Java-ban</a:t>
            </a:r>
            <a:endParaRPr lang="hu-HU" dirty="0" smtClean="0"/>
          </a:p>
          <a:p>
            <a:pPr lvl="1"/>
            <a:r>
              <a:rPr lang="hu-HU" dirty="0" smtClean="0"/>
              <a:t>Csak magasabb szinten van rá implementáció (Pl. </a:t>
            </a:r>
            <a:r>
              <a:rPr lang="hu-HU" dirty="0" err="1" smtClean="0"/>
              <a:t>OSGi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Implementáció kereséssel oldja fel az import deklarációkat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hu-HU" dirty="0" smtClean="0"/>
              <a:t>Megoldás Java 8-ban (Project </a:t>
            </a:r>
            <a:r>
              <a:rPr lang="hu-HU" dirty="0" err="1" smtClean="0"/>
              <a:t>Jigsaw</a:t>
            </a:r>
            <a:r>
              <a:rPr lang="hu-HU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400" i="1" dirty="0" smtClean="0"/>
              <a:t>“</a:t>
            </a:r>
            <a:r>
              <a:rPr lang="hu-HU" sz="2400" i="1" u="sng" dirty="0" smtClean="0"/>
              <a:t>Meg lehetett-e volna oldani</a:t>
            </a:r>
            <a:r>
              <a:rPr lang="hu-HU" sz="2400" dirty="0" smtClean="0"/>
              <a:t>, hogy a </a:t>
            </a:r>
            <a:r>
              <a:rPr lang="hu-HU" sz="2400" dirty="0" err="1" smtClean="0"/>
              <a:t>Workspace</a:t>
            </a:r>
            <a:r>
              <a:rPr lang="hu-HU" sz="2400" dirty="0" smtClean="0"/>
              <a:t> </a:t>
            </a:r>
            <a:r>
              <a:rPr lang="hu-HU" sz="2400" dirty="0" err="1" smtClean="0"/>
              <a:t>model</a:t>
            </a:r>
            <a:r>
              <a:rPr lang="hu-HU" sz="2400" dirty="0" smtClean="0"/>
              <a:t> </a:t>
            </a:r>
            <a:r>
              <a:rPr lang="hu-HU" sz="2400" dirty="0" err="1" smtClean="0"/>
              <a:t>generator</a:t>
            </a:r>
            <a:r>
              <a:rPr lang="hu-HU" sz="2400" dirty="0" smtClean="0"/>
              <a:t> komponens az </a:t>
            </a:r>
            <a:r>
              <a:rPr lang="hu-HU" sz="2400" dirty="0" err="1" smtClean="0"/>
              <a:t>Eclipse</a:t>
            </a:r>
            <a:r>
              <a:rPr lang="hu-HU" sz="2400" dirty="0" smtClean="0"/>
              <a:t> által fordított </a:t>
            </a:r>
            <a:r>
              <a:rPr lang="hu-HU" sz="2400" dirty="0" err="1" smtClean="0"/>
              <a:t>class</a:t>
            </a:r>
            <a:r>
              <a:rPr lang="hu-HU" sz="2400" dirty="0" smtClean="0"/>
              <a:t> fájlokból induljon ki? (Ezáltal </a:t>
            </a:r>
            <a:r>
              <a:rPr lang="hu-HU" sz="2400" u="sng" dirty="0" smtClean="0"/>
              <a:t>ugyanazon komponenst használná a szerver és a kliens oldal a modell építésére</a:t>
            </a:r>
            <a:r>
              <a:rPr lang="hu-HU" sz="2400" dirty="0" smtClean="0"/>
              <a:t>. Így nem kellett volna két különböző komponenst írni.) Mitől jobb a JDT megközelítés, mint az </a:t>
            </a:r>
            <a:r>
              <a:rPr lang="hu-HU" sz="2400" dirty="0" err="1" smtClean="0"/>
              <a:t>Apache</a:t>
            </a:r>
            <a:r>
              <a:rPr lang="hu-HU" sz="2400" dirty="0" smtClean="0"/>
              <a:t> BCEL?</a:t>
            </a:r>
            <a:r>
              <a:rPr lang="hu-HU" sz="2400" i="1" dirty="0" smtClean="0"/>
              <a:t>”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Megoldható, de</a:t>
            </a:r>
          </a:p>
          <a:p>
            <a:pPr lvl="1"/>
            <a:r>
              <a:rPr lang="hu-HU" dirty="0" smtClean="0"/>
              <a:t>BCEL: egész </a:t>
            </a:r>
            <a:r>
              <a:rPr lang="hu-HU" dirty="0" err="1" smtClean="0"/>
              <a:t>class</a:t>
            </a:r>
            <a:r>
              <a:rPr lang="hu-HU" dirty="0" smtClean="0"/>
              <a:t> állományok feldolgozása</a:t>
            </a:r>
          </a:p>
          <a:p>
            <a:pPr lvl="2"/>
            <a:r>
              <a:rPr lang="hu-HU" dirty="0" smtClean="0"/>
              <a:t>Számítás-intenzív</a:t>
            </a:r>
          </a:p>
          <a:p>
            <a:pPr lvl="2"/>
            <a:r>
              <a:rPr lang="hu-HU" dirty="0" smtClean="0"/>
              <a:t>Bináris → forráskód konverzió</a:t>
            </a:r>
          </a:p>
          <a:p>
            <a:pPr lvl="2"/>
            <a:r>
              <a:rPr lang="hu-HU" dirty="0" smtClean="0"/>
              <a:t>Méretfüggő</a:t>
            </a:r>
          </a:p>
          <a:p>
            <a:pPr lvl="1"/>
            <a:r>
              <a:rPr lang="hu-HU" dirty="0" smtClean="0"/>
              <a:t>JDT ezzel szemben</a:t>
            </a:r>
          </a:p>
          <a:p>
            <a:pPr lvl="2"/>
            <a:r>
              <a:rPr lang="hu-HU" dirty="0" smtClean="0"/>
              <a:t>Gazdag, </a:t>
            </a:r>
            <a:r>
              <a:rPr lang="hu-HU" dirty="0" err="1" smtClean="0"/>
              <a:t>in-memory</a:t>
            </a:r>
            <a:r>
              <a:rPr lang="hu-HU" dirty="0" smtClean="0"/>
              <a:t> modell </a:t>
            </a:r>
          </a:p>
          <a:p>
            <a:pPr lvl="2"/>
            <a:r>
              <a:rPr lang="hu-HU" dirty="0" smtClean="0"/>
              <a:t>Függőségek lekérdezése elérhető</a:t>
            </a:r>
          </a:p>
          <a:p>
            <a:pPr lvl="2"/>
            <a:r>
              <a:rPr lang="hu-HU" dirty="0" smtClean="0"/>
              <a:t>Forráskód–UI kötés: egyszerű integráció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800" i="1" dirty="0" smtClean="0"/>
              <a:t>“…  A nagyméretű</a:t>
            </a:r>
            <a:r>
              <a:rPr lang="hu-HU" sz="2800" dirty="0" smtClean="0"/>
              <a:t>, automatikusan </a:t>
            </a:r>
            <a:r>
              <a:rPr lang="hu-HU" sz="2800" i="1" dirty="0" smtClean="0"/>
              <a:t>generált forráskód valóban kizárja a forráskód alapján történő analízist?”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Nem, ha a forráskód elérhető</a:t>
            </a:r>
          </a:p>
          <a:p>
            <a:r>
              <a:rPr lang="hu-HU" dirty="0" err="1" smtClean="0"/>
              <a:t>CERN-specifikus</a:t>
            </a:r>
            <a:r>
              <a:rPr lang="hu-HU" dirty="0" smtClean="0"/>
              <a:t> követelmény</a:t>
            </a:r>
          </a:p>
          <a:p>
            <a:pPr lvl="1"/>
            <a:r>
              <a:rPr lang="hu-HU" dirty="0" smtClean="0"/>
              <a:t>Egyedi esetek, sokféle szoftver a tárolókban</a:t>
            </a:r>
          </a:p>
          <a:p>
            <a:pPr lvl="2"/>
            <a:r>
              <a:rPr lang="hu-HU" dirty="0" smtClean="0"/>
              <a:t>Nem garantált, hogy minden elem az </a:t>
            </a:r>
            <a:r>
              <a:rPr lang="hu-HU" dirty="0" err="1" smtClean="0"/>
              <a:t>SVN-ben</a:t>
            </a:r>
            <a:endParaRPr lang="hu-HU" dirty="0" smtClean="0"/>
          </a:p>
          <a:p>
            <a:pPr lvl="1"/>
            <a:r>
              <a:rPr lang="hu-HU" dirty="0" smtClean="0"/>
              <a:t>Közös pont: egységes bináris tároló</a:t>
            </a:r>
          </a:p>
          <a:p>
            <a:pPr lvl="2"/>
            <a:r>
              <a:rPr lang="hu-HU" dirty="0" smtClean="0"/>
              <a:t>Minden szoftvert tartalmaz</a:t>
            </a:r>
          </a:p>
          <a:p>
            <a:pPr lvl="2"/>
            <a:r>
              <a:rPr lang="hu-HU" dirty="0" smtClean="0"/>
              <a:t>Konzisztens + metainformációk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Függőségmenedzsment a gyakorlatban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1181100"/>
            <a:ext cx="5410200" cy="431201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04800" y="1181100"/>
            <a:ext cx="2590800" cy="1028700"/>
          </a:xfrm>
          <a:prstGeom prst="wedgeRectCallout">
            <a:avLst>
              <a:gd name="adj1" fmla="val 61814"/>
              <a:gd name="adj2" fmla="val 5216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/>
              <a:t>Szoftver életciklus: </a:t>
            </a:r>
            <a:br>
              <a:rPr lang="hu-HU" dirty="0"/>
            </a:br>
            <a:r>
              <a:rPr lang="hu-HU" b="1" dirty="0"/>
              <a:t>gyakori</a:t>
            </a:r>
            <a:r>
              <a:rPr lang="hu-HU" dirty="0"/>
              <a:t> </a:t>
            </a:r>
            <a:r>
              <a:rPr lang="hu-HU" dirty="0" smtClean="0"/>
              <a:t>hibajavítások</a:t>
            </a:r>
            <a:r>
              <a:rPr lang="hu-HU" dirty="0"/>
              <a:t>, új funkciók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629400" y="3189197"/>
            <a:ext cx="2286000" cy="1698805"/>
          </a:xfrm>
          <a:prstGeom prst="wedgeRectCallout">
            <a:avLst>
              <a:gd name="adj1" fmla="val -95617"/>
              <a:gd name="adj2" fmla="val -9152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Elvárás: egy módosítás az érintett komponensre épülő szoftverekben ne okozzon hibát (</a:t>
            </a:r>
            <a:r>
              <a:rPr lang="hu-HU" b="1" dirty="0"/>
              <a:t>smooth upgrade</a:t>
            </a:r>
            <a:r>
              <a:rPr lang="hu-HU" dirty="0"/>
              <a:t>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703614" y="4038600"/>
            <a:ext cx="2351314" cy="1242515"/>
            <a:chOff x="1534886" y="4905004"/>
            <a:chExt cx="2351314" cy="1242515"/>
          </a:xfrm>
        </p:grpSpPr>
        <p:sp>
          <p:nvSpPr>
            <p:cNvPr id="7" name="Rectangular Callout 6"/>
            <p:cNvSpPr/>
            <p:nvPr/>
          </p:nvSpPr>
          <p:spPr>
            <a:xfrm>
              <a:off x="1600200" y="4905004"/>
              <a:ext cx="2286000" cy="1242515"/>
            </a:xfrm>
            <a:prstGeom prst="wedgeRectCallout">
              <a:avLst>
                <a:gd name="adj1" fmla="val 107167"/>
                <a:gd name="adj2" fmla="val 15892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hu-HU" dirty="0">
                  <a:solidFill>
                    <a:schemeClr val="dk1"/>
                  </a:solidFill>
                </a:rPr>
                <a:t>Cél: konzisztencia mindenkori biztosítása</a:t>
              </a:r>
            </a:p>
          </p:txBody>
        </p:sp>
        <p:sp>
          <p:nvSpPr>
            <p:cNvPr id="10" name="Rectangular Callout 9"/>
            <p:cNvSpPr/>
            <p:nvPr/>
          </p:nvSpPr>
          <p:spPr>
            <a:xfrm>
              <a:off x="1534886" y="4905004"/>
              <a:ext cx="2351314" cy="1242515"/>
            </a:xfrm>
            <a:prstGeom prst="wedgeRectCallout">
              <a:avLst>
                <a:gd name="adj1" fmla="val -2166"/>
                <a:gd name="adj2" fmla="val -89591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hu-HU" dirty="0">
                  <a:solidFill>
                    <a:schemeClr val="dk1"/>
                  </a:solidFill>
                </a:rPr>
                <a:t>Cél: konzisztencia mindenkori biztosítása</a:t>
              </a:r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222738" y="5105400"/>
            <a:ext cx="8692662" cy="1641362"/>
          </a:xfrm>
          <a:prstGeom prst="wedgeRectCallout">
            <a:avLst>
              <a:gd name="adj1" fmla="val 7660"/>
              <a:gd name="adj2" fmla="val 495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2400" b="1" dirty="0"/>
              <a:t>Szükséges</a:t>
            </a:r>
            <a:r>
              <a:rPr lang="hu-HU" sz="2000" dirty="0"/>
              <a:t>: </a:t>
            </a:r>
            <a:endParaRPr lang="hu-HU" sz="2000" dirty="0" smtClean="0"/>
          </a:p>
          <a:p>
            <a:r>
              <a:rPr lang="hu-HU" sz="2000" dirty="0" smtClean="0"/>
              <a:t>(</a:t>
            </a:r>
            <a:r>
              <a:rPr lang="hu-HU" sz="2000" dirty="0"/>
              <a:t>statikus) függőségi viszonyok ismerete a </a:t>
            </a:r>
            <a:r>
              <a:rPr lang="hu-HU" sz="2000" b="1" dirty="0"/>
              <a:t>teljes</a:t>
            </a:r>
            <a:r>
              <a:rPr lang="hu-HU" sz="2000" dirty="0"/>
              <a:t> szoftverinfrastruktúrán (komponensek, </a:t>
            </a:r>
            <a:r>
              <a:rPr lang="hu-HU" sz="2000" dirty="0" smtClean="0"/>
              <a:t>verziók)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000" dirty="0" smtClean="0"/>
              <a:t>Kiszámítható a változtatások potenciális hatása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000" i="1" dirty="0" smtClean="0"/>
              <a:t>→Mit </a:t>
            </a:r>
            <a:r>
              <a:rPr lang="hu-HU" sz="2000" i="1" dirty="0"/>
              <a:t>változtathatunk meg és hogyan</a:t>
            </a:r>
          </a:p>
        </p:txBody>
      </p:sp>
    </p:spTree>
    <p:extLst>
      <p:ext uri="{BB962C8B-B14F-4D97-AF65-F5344CB8AC3E}">
        <p14:creationId xmlns:p14="http://schemas.microsoft.com/office/powerpoint/2010/main" val="267030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Kell ehhez külön eszköz?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Nagyszámú komponens</a:t>
            </a:r>
          </a:p>
          <a:p>
            <a:pPr lvl="1"/>
            <a:r>
              <a:rPr lang="hu-HU" dirty="0" smtClean="0"/>
              <a:t>Nem tölthető be minden az Eclipse-be</a:t>
            </a:r>
          </a:p>
          <a:p>
            <a:pPr lvl="1"/>
            <a:r>
              <a:rPr lang="hu-HU" dirty="0" smtClean="0"/>
              <a:t>Fejlesztés és üzemeltetés</a:t>
            </a:r>
            <a:endParaRPr lang="hu-HU" dirty="0" smtClean="0"/>
          </a:p>
          <a:p>
            <a:r>
              <a:rPr lang="hu-HU" dirty="0" smtClean="0"/>
              <a:t>Heterogén környezet</a:t>
            </a:r>
          </a:p>
          <a:p>
            <a:pPr lvl="1"/>
            <a:r>
              <a:rPr lang="hu-HU" dirty="0" smtClean="0"/>
              <a:t>Szervezeti</a:t>
            </a:r>
          </a:p>
          <a:p>
            <a:pPr lvl="1"/>
            <a:r>
              <a:rPr lang="hu-HU" dirty="0" smtClean="0"/>
              <a:t>Technológiai</a:t>
            </a:r>
          </a:p>
          <a:p>
            <a:r>
              <a:rPr lang="hu-HU" dirty="0" smtClean="0"/>
              <a:t>CERN Controls Systems sajátosságai</a:t>
            </a:r>
          </a:p>
          <a:p>
            <a:pPr lvl="1"/>
            <a:r>
              <a:rPr lang="hu-HU" dirty="0" smtClean="0"/>
              <a:t>Független teamek, minimális szinkronizáció</a:t>
            </a:r>
          </a:p>
          <a:p>
            <a:pPr lvl="1"/>
            <a:r>
              <a:rPr lang="hu-HU" dirty="0" smtClean="0"/>
              <a:t>Egyedi szoftvere</a:t>
            </a:r>
            <a:r>
              <a:rPr lang="en-US" dirty="0" smtClean="0"/>
              <a:t>k</a:t>
            </a:r>
            <a:r>
              <a:rPr lang="hu-HU" dirty="0" smtClean="0"/>
              <a:t>, 24/7 üzemidő</a:t>
            </a:r>
          </a:p>
          <a:p>
            <a:pPr lvl="2"/>
            <a:r>
              <a:rPr lang="hu-HU" dirty="0" smtClean="0"/>
              <a:t>Bevatkozás sebessége létfontosságú</a:t>
            </a:r>
          </a:p>
          <a:p>
            <a:pPr lvl="2"/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772400" cy="1362075"/>
          </a:xfrm>
        </p:spPr>
        <p:txBody>
          <a:bodyPr>
            <a:normAutofit/>
          </a:bodyPr>
          <a:lstStyle/>
          <a:p>
            <a:r>
              <a:rPr lang="hu-HU" dirty="0" smtClean="0"/>
              <a:t>Inkrementális, hibrid Függőségi analízis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58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47" name="Rounded Rectangular Callout 46"/>
          <p:cNvSpPr/>
          <p:nvPr/>
        </p:nvSpPr>
        <p:spPr>
          <a:xfrm>
            <a:off x="4114800" y="5813195"/>
            <a:ext cx="2585205" cy="565607"/>
          </a:xfrm>
          <a:prstGeom prst="wedgeRoundRectCallout">
            <a:avLst>
              <a:gd name="adj1" fmla="val 59221"/>
              <a:gd name="adj2" fmla="val -9064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Jar állományok struktúrája + függőségei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1524000" y="1258633"/>
            <a:ext cx="2438400" cy="798766"/>
          </a:xfrm>
          <a:prstGeom prst="wedgeRoundRectCallout">
            <a:avLst>
              <a:gd name="adj1" fmla="val -3941"/>
              <a:gd name="adj2" fmla="val 1182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Explicit l</a:t>
            </a:r>
            <a:r>
              <a:rPr lang="hu-HU" dirty="0" err="1" smtClean="0"/>
              <a:t>ekérdezés</a:t>
            </a:r>
            <a:r>
              <a:rPr lang="hu-HU" dirty="0" smtClean="0"/>
              <a:t> a </a:t>
            </a:r>
            <a:r>
              <a:rPr lang="en-US" dirty="0" smtClean="0"/>
              <a:t>f</a:t>
            </a:r>
            <a:r>
              <a:rPr lang="hu-HU" dirty="0" err="1" smtClean="0"/>
              <a:t>orráskód</a:t>
            </a:r>
            <a:r>
              <a:rPr lang="hu-HU" dirty="0" smtClean="0"/>
              <a:t> szerkesztőből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4648199" y="2879000"/>
            <a:ext cx="3276601" cy="938695"/>
          </a:xfrm>
          <a:prstGeom prst="wedgeRoundRectCallout">
            <a:avLst>
              <a:gd name="adj1" fmla="val -21221"/>
              <a:gd name="adj2" fmla="val -722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Lekérdezés kezdeményezése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Eredmények megjelenítése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4840307" y="4114800"/>
            <a:ext cx="3204626" cy="1295399"/>
          </a:xfrm>
          <a:prstGeom prst="wedgeRoundRectCallout">
            <a:avLst>
              <a:gd name="adj1" fmla="val -44149"/>
              <a:gd name="adj2" fmla="val 80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Bytekód analízis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b="1" dirty="0" smtClean="0"/>
              <a:t>Infrastruktúra méretétől függetlenül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1197528" y="3817694"/>
            <a:ext cx="2835033" cy="793908"/>
          </a:xfrm>
          <a:prstGeom prst="wedgeRoundRectCallout">
            <a:avLst>
              <a:gd name="adj1" fmla="val -45510"/>
              <a:gd name="adj2" fmla="val 1068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Összes vizsgálandó jar egy központi tárolóban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6200" y="1477617"/>
            <a:ext cx="8978853" cy="5012081"/>
            <a:chOff x="57926" y="1517045"/>
            <a:chExt cx="8978853" cy="4999068"/>
          </a:xfrm>
        </p:grpSpPr>
        <p:sp>
          <p:nvSpPr>
            <p:cNvPr id="6" name="Rectangle 5"/>
            <p:cNvSpPr/>
            <p:nvPr/>
          </p:nvSpPr>
          <p:spPr>
            <a:xfrm>
              <a:off x="57926" y="4605448"/>
              <a:ext cx="8972730" cy="1910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hu-HU" sz="2800" b="1" dirty="0" smtClean="0"/>
                <a:t>Függőségi analízis</a:t>
              </a:r>
              <a:r>
                <a:rPr lang="hu-HU" sz="2800" dirty="0" smtClean="0"/>
                <a:t> (build </a:t>
              </a:r>
              <a:r>
                <a:rPr lang="hu-HU" sz="2800" dirty="0"/>
                <a:t>rendszer</a:t>
              </a:r>
              <a:r>
                <a:rPr lang="hu-HU" sz="2800" dirty="0" smtClean="0"/>
                <a:t>):</a:t>
              </a:r>
            </a:p>
            <a:p>
              <a:pPr marL="914400" lvl="1" indent="-457200">
                <a:buFont typeface="Arial" pitchFamily="34" charset="0"/>
                <a:buChar char="•"/>
              </a:pPr>
              <a:r>
                <a:rPr lang="hu-HU" sz="2800" dirty="0" smtClean="0"/>
                <a:t>Gyors </a:t>
              </a:r>
              <a:r>
                <a:rPr lang="hu-HU" sz="2800" dirty="0"/>
                <a:t>függőségi </a:t>
              </a:r>
              <a:r>
                <a:rPr lang="hu-HU" sz="2800" dirty="0" smtClean="0"/>
                <a:t>modellépítés </a:t>
              </a:r>
              <a:r>
                <a:rPr lang="hu-HU" sz="2800" dirty="0"/>
                <a:t>a Java </a:t>
              </a:r>
              <a:r>
                <a:rPr lang="hu-HU" sz="2800" dirty="0" smtClean="0"/>
                <a:t>binárisokból</a:t>
              </a:r>
              <a:endParaRPr lang="hu-HU" sz="2800" dirty="0"/>
            </a:p>
            <a:p>
              <a:pPr marL="914400" lvl="1" indent="-457200">
                <a:buFont typeface="Arial" pitchFamily="34" charset="0"/>
                <a:buChar char="•"/>
              </a:pPr>
              <a:r>
                <a:rPr lang="hu-HU" sz="2800" dirty="0" smtClean="0"/>
                <a:t>Függőségi </a:t>
              </a:r>
              <a:r>
                <a:rPr lang="hu-HU" sz="2800" dirty="0" smtClean="0"/>
                <a:t>modell </a:t>
              </a:r>
              <a:r>
                <a:rPr lang="hu-HU" sz="2800" dirty="0" smtClean="0"/>
                <a:t>karbantartása új </a:t>
              </a:r>
              <a:r>
                <a:rPr lang="en-US" sz="2800" dirty="0" err="1" smtClean="0"/>
                <a:t>elemek</a:t>
              </a:r>
              <a:r>
                <a:rPr lang="en-US" sz="2800" dirty="0" smtClean="0"/>
                <a:t> </a:t>
              </a:r>
              <a:r>
                <a:rPr lang="hu-HU" sz="2800" dirty="0" smtClean="0"/>
                <a:t>esetén</a:t>
              </a:r>
              <a:endParaRPr lang="hu-HU" sz="2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049" y="1517045"/>
              <a:ext cx="8972730" cy="3077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hu-HU" sz="2800" b="1" dirty="0" smtClean="0"/>
                <a:t>Függőségi információk megjelenítése </a:t>
              </a:r>
              <a:r>
                <a:rPr lang="hu-HU" sz="2800" dirty="0" smtClean="0"/>
                <a:t>(fejlesztői </a:t>
              </a:r>
              <a:r>
                <a:rPr lang="hu-HU" sz="2800" dirty="0"/>
                <a:t>munkaállomások): </a:t>
              </a:r>
              <a:endParaRPr lang="hu-HU" sz="2800" dirty="0" smtClean="0"/>
            </a:p>
            <a:p>
              <a:pPr marL="914400" lvl="1" indent="-457200">
                <a:buFont typeface="Arial" pitchFamily="34" charset="0"/>
                <a:buChar char="•"/>
              </a:pPr>
              <a:r>
                <a:rPr lang="hu-HU" sz="2800" dirty="0" smtClean="0"/>
                <a:t>Gyors </a:t>
              </a:r>
              <a:r>
                <a:rPr lang="hu-HU" sz="2800" dirty="0"/>
                <a:t>lekérdezés </a:t>
              </a:r>
              <a:r>
                <a:rPr lang="hu-HU" sz="2800" dirty="0" smtClean="0"/>
                <a:t>a függőségi modellen</a:t>
              </a:r>
              <a:endParaRPr lang="hu-HU" sz="2800" dirty="0"/>
            </a:p>
            <a:p>
              <a:pPr marL="914400" lvl="1" indent="-457200">
                <a:buFont typeface="Arial" pitchFamily="34" charset="0"/>
                <a:buChar char="•"/>
              </a:pPr>
              <a:r>
                <a:rPr lang="hu-HU" sz="2800" dirty="0" smtClean="0"/>
                <a:t>Eclipse </a:t>
              </a:r>
              <a:r>
                <a:rPr lang="hu-HU" sz="2800" dirty="0"/>
                <a:t>keretrendszerbe </a:t>
              </a:r>
              <a:r>
                <a:rPr lang="hu-HU" sz="2800" dirty="0" smtClean="0"/>
                <a:t>integrálva</a:t>
              </a:r>
              <a:endParaRPr lang="hu-H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45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51" grpId="0" animBg="1"/>
      <p:bldP spid="51" grpId="1" animBg="1"/>
      <p:bldP spid="46" grpId="0" animBg="1"/>
      <p:bldP spid="46" grpId="1" animBg="1"/>
      <p:bldP spid="45" grpId="0" animBg="1"/>
      <p:bldP spid="4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IDE integráció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0"/>
          <a:stretch/>
        </p:blipFill>
        <p:spPr bwMode="auto">
          <a:xfrm>
            <a:off x="2129868" y="1600200"/>
            <a:ext cx="4884264" cy="222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2" b="5448"/>
          <a:stretch/>
        </p:blipFill>
        <p:spPr bwMode="auto">
          <a:xfrm>
            <a:off x="2129868" y="3981536"/>
            <a:ext cx="4884264" cy="242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120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Kiterjesztés: hibrid </a:t>
            </a:r>
            <a:r>
              <a:rPr lang="hu-HU" dirty="0" smtClean="0"/>
              <a:t>függőségi analízis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Lokális </a:t>
            </a:r>
            <a:r>
              <a:rPr lang="hu-HU" dirty="0" smtClean="0"/>
              <a:t>forráskód-projektek felhasználása</a:t>
            </a:r>
          </a:p>
          <a:p>
            <a:pPr lvl="1"/>
            <a:r>
              <a:rPr lang="hu-HU" i="1" dirty="0" smtClean="0"/>
              <a:t>Mi </a:t>
            </a:r>
            <a:r>
              <a:rPr lang="hu-HU" i="1" dirty="0"/>
              <a:t>változott meg a </a:t>
            </a:r>
            <a:r>
              <a:rPr lang="hu-HU" i="1" dirty="0" smtClean="0"/>
              <a:t>fejlesztő lokális projektjeiben?</a:t>
            </a:r>
            <a:endParaRPr lang="hu-HU" i="1" dirty="0"/>
          </a:p>
          <a:p>
            <a:pPr lvl="1"/>
            <a:r>
              <a:rPr lang="hu-HU" i="1" dirty="0"/>
              <a:t>Milyen hatással van </a:t>
            </a:r>
            <a:r>
              <a:rPr lang="hu-HU" i="1" dirty="0" smtClean="0"/>
              <a:t>a változás a </a:t>
            </a:r>
            <a:r>
              <a:rPr lang="hu-HU" i="1" dirty="0" smtClean="0"/>
              <a:t>ráépülő projektekre?</a:t>
            </a:r>
          </a:p>
          <a:p>
            <a:r>
              <a:rPr lang="hu-HU" dirty="0" smtClean="0"/>
              <a:t>Függőségi adatok automatikus megjelenítése</a:t>
            </a:r>
          </a:p>
          <a:p>
            <a:r>
              <a:rPr lang="hu-HU" dirty="0" smtClean="0"/>
              <a:t>Javasolt </a:t>
            </a:r>
            <a:r>
              <a:rPr lang="hu-HU" dirty="0" smtClean="0"/>
              <a:t>módszer</a:t>
            </a:r>
          </a:p>
          <a:p>
            <a:pPr lvl="1"/>
            <a:r>
              <a:rPr lang="hu-HU" dirty="0" smtClean="0"/>
              <a:t>Forráskód és függőségi </a:t>
            </a:r>
            <a:r>
              <a:rPr lang="hu-HU" dirty="0"/>
              <a:t>adatbázis </a:t>
            </a:r>
            <a:r>
              <a:rPr lang="hu-HU" dirty="0" smtClean="0"/>
              <a:t>összekapcsolása</a:t>
            </a:r>
            <a:br>
              <a:rPr lang="hu-HU" dirty="0" smtClean="0"/>
            </a:br>
            <a:r>
              <a:rPr lang="hu-HU" dirty="0" smtClean="0"/>
              <a:t>(</a:t>
            </a:r>
            <a:r>
              <a:rPr lang="hu-HU" b="1" dirty="0" smtClean="0"/>
              <a:t>hibrid</a:t>
            </a:r>
            <a:r>
              <a:rPr lang="hu-HU" dirty="0" smtClean="0"/>
              <a:t> </a:t>
            </a:r>
            <a:r>
              <a:rPr lang="hu-HU" b="1" dirty="0" smtClean="0"/>
              <a:t>analízis</a:t>
            </a:r>
            <a:r>
              <a:rPr lang="hu-HU" dirty="0" smtClean="0"/>
              <a:t>)</a:t>
            </a:r>
            <a:endParaRPr lang="hu-HU" dirty="0"/>
          </a:p>
          <a:p>
            <a:pPr lvl="1"/>
            <a:r>
              <a:rPr lang="hu-HU" b="1" dirty="0" smtClean="0"/>
              <a:t>Inkrementális lekérdezések</a:t>
            </a:r>
            <a:r>
              <a:rPr lang="hu-HU" dirty="0" smtClean="0"/>
              <a:t> az </a:t>
            </a:r>
            <a:r>
              <a:rPr lang="hu-HU" b="1" dirty="0" smtClean="0"/>
              <a:t>összes</a:t>
            </a:r>
            <a:r>
              <a:rPr lang="hu-HU" dirty="0" smtClean="0"/>
              <a:t> elem függőségeire</a:t>
            </a:r>
            <a:r>
              <a:rPr lang="hu-HU" dirty="0"/>
              <a:t> </a:t>
            </a:r>
            <a:r>
              <a:rPr lang="hu-HU" dirty="0" smtClean="0"/>
              <a:t>→ Azonnali </a:t>
            </a:r>
            <a:r>
              <a:rPr lang="hu-HU" dirty="0"/>
              <a:t>visszacsatolás a forráskód szerkesztése közben</a:t>
            </a:r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Kiterjesztett architektúra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/>
          <p:nvPr/>
        </p:nvCxnSpPr>
        <p:spPr>
          <a:xfrm>
            <a:off x="1660768" y="2538317"/>
            <a:ext cx="15396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/>
          <p:nvPr/>
        </p:nvCxnSpPr>
        <p:spPr>
          <a:xfrm flipH="1">
            <a:off x="1600200" y="2669755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cxnSp>
        <p:nvCxnSpPr>
          <p:cNvPr id="23" name="Egyenes összekötő nyíllal 43"/>
          <p:cNvCxnSpPr/>
          <p:nvPr/>
        </p:nvCxnSpPr>
        <p:spPr>
          <a:xfrm flipV="1">
            <a:off x="4544291" y="2836109"/>
            <a:ext cx="0" cy="2068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468684" y="4709693"/>
            <a:ext cx="1981200" cy="776707"/>
          </a:xfrm>
          <a:prstGeom prst="wedgeRoundRectCallout">
            <a:avLst>
              <a:gd name="adj1" fmla="val 56333"/>
              <a:gd name="adj2" fmla="val -8867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Tömörített függőségi modell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5026672" y="3830274"/>
            <a:ext cx="3279128" cy="1940652"/>
          </a:xfrm>
          <a:prstGeom prst="wedgeRoundRectCallout">
            <a:avLst>
              <a:gd name="adj1" fmla="val -26434"/>
              <a:gd name="adj2" fmla="val -1074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hu-HU" b="1" dirty="0" smtClean="0"/>
              <a:t>Összes</a:t>
            </a:r>
            <a:r>
              <a:rPr lang="hu-HU" dirty="0" smtClean="0"/>
              <a:t> függőségi kapcsolat  lekérdezése inkrementális gráfmintaillesztéssel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</a:t>
            </a:r>
            <a:r>
              <a:rPr lang="hu-HU" dirty="0" smtClean="0"/>
              <a:t>ekérdezések </a:t>
            </a:r>
            <a:r>
              <a:rPr lang="hu-HU" b="1" dirty="0" smtClean="0"/>
              <a:t>folyamatos és hatékony</a:t>
            </a:r>
            <a:r>
              <a:rPr lang="hu-HU" dirty="0" smtClean="0"/>
              <a:t> frissítése a modell változásai alapján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1" y="3661597"/>
            <a:ext cx="2400300" cy="633312"/>
          </a:xfrm>
          <a:prstGeom prst="wedgeRoundRectCallout">
            <a:avLst>
              <a:gd name="adj1" fmla="val 55134"/>
              <a:gd name="adj2" fmla="val -22565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Forráskód szerkesztés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930520" y="3626383"/>
            <a:ext cx="2332226" cy="833546"/>
          </a:xfrm>
          <a:prstGeom prst="wedgeRoundRectCallout">
            <a:avLst>
              <a:gd name="adj1" fmla="val 25419"/>
              <a:gd name="adj2" fmla="val -1652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Automatikus,  azonnali eredmény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Az </a:t>
            </a:r>
            <a:r>
              <a:rPr lang="hu-HU" b="1" dirty="0" smtClean="0"/>
              <a:t>összes</a:t>
            </a:r>
            <a:r>
              <a:rPr lang="hu-HU" dirty="0" smtClean="0"/>
              <a:t> elemre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090676" y="4114800"/>
            <a:ext cx="3519924" cy="1371600"/>
          </a:xfrm>
          <a:prstGeom prst="wedgeRoundRectCallout">
            <a:avLst>
              <a:gd name="adj1" fmla="val 1221"/>
              <a:gd name="adj2" fmla="val -674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Eclipse projekteket leíró, forráskódból származtatott modell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b="1" dirty="0" smtClean="0"/>
              <a:t>Folyamantos és </a:t>
            </a:r>
            <a:r>
              <a:rPr lang="en-US" b="1" dirty="0" err="1" smtClean="0"/>
              <a:t>i</a:t>
            </a:r>
            <a:r>
              <a:rPr lang="hu-HU" b="1" dirty="0" err="1" smtClean="0"/>
              <a:t>nkrementális</a:t>
            </a:r>
            <a:r>
              <a:rPr lang="hu-HU" dirty="0" smtClean="0"/>
              <a:t> szinkronizáció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3" grpId="0" animBg="1"/>
      <p:bldP spid="30" grpId="0" animBg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2" grpId="0" animBg="1"/>
      <p:bldP spid="3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5056</TotalTime>
  <Words>944</Words>
  <Application>Microsoft Office PowerPoint</Application>
  <PresentationFormat>On-screen Show (4:3)</PresentationFormat>
  <Paragraphs>262</Paragraphs>
  <Slides>22</Slides>
  <Notes>11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Nagy szoftverinfrastruktúra feletti inkrementális függőségi analízis</vt:lpstr>
      <vt:lpstr>Java szoftverek és függőségeik modellezése</vt:lpstr>
      <vt:lpstr>Függőségmenedzsment a gyakorlatban</vt:lpstr>
      <vt:lpstr>Kell ehhez külön eszköz?</vt:lpstr>
      <vt:lpstr>Inkrementális, hibrid Függőségi analízis</vt:lpstr>
      <vt:lpstr>Architektúra</vt:lpstr>
      <vt:lpstr>IDE integráció</vt:lpstr>
      <vt:lpstr>Kiterjesztés: hibrid függőségi analízis</vt:lpstr>
      <vt:lpstr>Kiterjesztett architektúra</vt:lpstr>
      <vt:lpstr>Modell-lekérdezések IDE integrációja</vt:lpstr>
      <vt:lpstr>A rendszer teljesítménye</vt:lpstr>
      <vt:lpstr>Hatékonyság mérése</vt:lpstr>
      <vt:lpstr>Függőségi analízis sebessége</vt:lpstr>
      <vt:lpstr>Modell-lekérdezések teljesítménye</vt:lpstr>
      <vt:lpstr>Eredmények összefoglalása</vt:lpstr>
      <vt:lpstr>Eredmények</vt:lpstr>
      <vt:lpstr>Eredmények (2)</vt:lpstr>
      <vt:lpstr>Válaszok a bírálóK kérdéseire</vt:lpstr>
      <vt:lpstr>“Hogyan kezeli a rendszer a product-ok különböző verzióit? A régi verziókat milyen szabály szerint tünteti el a rendszer?”</vt:lpstr>
      <vt:lpstr>“A projekt tapasztalatai alapján van-e olyan aspektus, amit jobban támogathatna a Java programozási nyelv – statikus elemezhetőség szempontjából?”</vt:lpstr>
      <vt:lpstr>“Meg lehetett-e volna oldani, hogy a Workspace model generator komponens az Eclipse által fordított class fájlokból induljon ki? (Ezáltal ugyanazon komponenst használná a szerver és a kliens oldal a modell építésére. Így nem kellett volna két különböző komponenst írni.) Mitől jobb a JDT megközelítés, mint az Apache BCEL?”</vt:lpstr>
      <vt:lpstr>“…  A nagyméretű, automatikusan generált forráskód valóban kizárja a forráskód alapján történő analízist?”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 szoftverinfrastruktúra feletti inkrementális modell-analízis</dc:title>
  <dc:creator>Donat Csikos</dc:creator>
  <cp:lastModifiedBy>Donat Csikos</cp:lastModifiedBy>
  <cp:revision>334</cp:revision>
  <dcterms:created xsi:type="dcterms:W3CDTF">2012-11-10T12:17:04Z</dcterms:created>
  <dcterms:modified xsi:type="dcterms:W3CDTF">2013-01-22T23:21:44Z</dcterms:modified>
</cp:coreProperties>
</file>