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672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9" r:id="rId6"/>
    <p:sldId id="277" r:id="rId7"/>
    <p:sldId id="261" r:id="rId8"/>
    <p:sldId id="264" r:id="rId9"/>
    <p:sldId id="266" r:id="rId10"/>
    <p:sldId id="265" r:id="rId11"/>
    <p:sldId id="262" r:id="rId12"/>
    <p:sldId id="267" r:id="rId13"/>
    <p:sldId id="270" r:id="rId14"/>
    <p:sldId id="275" r:id="rId15"/>
    <p:sldId id="278" r:id="rId16"/>
    <p:sldId id="263" r:id="rId17"/>
    <p:sldId id="276" r:id="rId18"/>
    <p:sldId id="268" r:id="rId19"/>
    <p:sldId id="269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2" autoAdjust="0"/>
    <p:restoredTop sz="75801" autoAdjust="0"/>
  </p:normalViewPr>
  <p:slideViewPr>
    <p:cSldViewPr>
      <p:cViewPr>
        <p:scale>
          <a:sx n="66" d="100"/>
          <a:sy n="66" d="100"/>
        </p:scale>
        <p:origin x="-1050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process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dirty="0" smtClean="0"/>
              <a:t>Függőségi analízis ideje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5.609750170117625E-2"/>
          <c:y val="0.22559774786216238"/>
          <c:w val="0.88817816175755804"/>
          <c:h val="0.63050757768182197"/>
        </c:manualLayout>
      </c:layout>
      <c:lineChart>
        <c:grouping val="standard"/>
        <c:varyColors val="0"/>
        <c:ser>
          <c:idx val="0"/>
          <c:order val="0"/>
          <c:tx>
            <c:strRef>
              <c:f>'Server performance'!$O$1</c:f>
              <c:strCache>
                <c:ptCount val="1"/>
                <c:pt idx="0">
                  <c:v>Execution time</c:v>
                </c:pt>
              </c:strCache>
            </c:strRef>
          </c:tx>
          <c:cat>
            <c:numRef>
              <c:f>'Server performance'!$J$2:$J$15</c:f>
              <c:numCache>
                <c:formatCode>General</c:formatCode>
                <c:ptCount val="14"/>
                <c:pt idx="0">
                  <c:v>97</c:v>
                </c:pt>
                <c:pt idx="1">
                  <c:v>194</c:v>
                </c:pt>
                <c:pt idx="2">
                  <c:v>292</c:v>
                </c:pt>
                <c:pt idx="3">
                  <c:v>389</c:v>
                </c:pt>
                <c:pt idx="4">
                  <c:v>488</c:v>
                </c:pt>
                <c:pt idx="5">
                  <c:v>587</c:v>
                </c:pt>
                <c:pt idx="6">
                  <c:v>683</c:v>
                </c:pt>
                <c:pt idx="7">
                  <c:v>782</c:v>
                </c:pt>
                <c:pt idx="8">
                  <c:v>881</c:v>
                </c:pt>
                <c:pt idx="9">
                  <c:v>967</c:v>
                </c:pt>
                <c:pt idx="10">
                  <c:v>1065</c:v>
                </c:pt>
                <c:pt idx="11">
                  <c:v>1161</c:v>
                </c:pt>
                <c:pt idx="12">
                  <c:v>1260</c:v>
                </c:pt>
                <c:pt idx="13">
                  <c:v>1312</c:v>
                </c:pt>
              </c:numCache>
            </c:numRef>
          </c:cat>
          <c:val>
            <c:numRef>
              <c:f>'Server performance'!$O$2:$O$15</c:f>
              <c:numCache>
                <c:formatCode>General</c:formatCode>
                <c:ptCount val="14"/>
                <c:pt idx="0">
                  <c:v>67</c:v>
                </c:pt>
                <c:pt idx="1">
                  <c:v>109</c:v>
                </c:pt>
                <c:pt idx="2">
                  <c:v>157</c:v>
                </c:pt>
                <c:pt idx="3">
                  <c:v>196</c:v>
                </c:pt>
                <c:pt idx="4">
                  <c:v>240</c:v>
                </c:pt>
                <c:pt idx="5">
                  <c:v>254</c:v>
                </c:pt>
                <c:pt idx="6">
                  <c:v>319</c:v>
                </c:pt>
                <c:pt idx="7">
                  <c:v>364</c:v>
                </c:pt>
                <c:pt idx="8">
                  <c:v>403</c:v>
                </c:pt>
                <c:pt idx="9">
                  <c:v>445</c:v>
                </c:pt>
                <c:pt idx="10">
                  <c:v>474</c:v>
                </c:pt>
                <c:pt idx="11">
                  <c:v>503</c:v>
                </c:pt>
                <c:pt idx="12">
                  <c:v>541</c:v>
                </c:pt>
                <c:pt idx="13">
                  <c:v>575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581824"/>
        <c:axId val="108024896"/>
      </c:lineChart>
      <c:catAx>
        <c:axId val="109581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Feldolgozott</a:t>
                </a:r>
                <a:r>
                  <a:rPr lang="hu-HU" baseline="0" dirty="0" smtClean="0"/>
                  <a:t> projektek száma</a:t>
                </a:r>
                <a:endParaRPr lang="hu-HU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8024896"/>
        <c:crosses val="autoZero"/>
        <c:auto val="0"/>
        <c:lblAlgn val="ctr"/>
        <c:lblOffset val="0"/>
        <c:tickLblSkip val="1"/>
        <c:tickMarkSkip val="10"/>
        <c:noMultiLvlLbl val="0"/>
      </c:catAx>
      <c:valAx>
        <c:axId val="1080248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sec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95818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baseline="0" dirty="0" smtClean="0"/>
              <a:t>Inicializálási idő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28</c:v>
                </c:pt>
                <c:pt idx="3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506368"/>
        <c:axId val="108026624"/>
      </c:lineChart>
      <c:catAx>
        <c:axId val="1125063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Betöltött projektek</a:t>
                </a:r>
                <a:r>
                  <a:rPr lang="hu-HU" baseline="0" dirty="0" smtClean="0"/>
                  <a:t> száma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8026624"/>
        <c:crosses val="autoZero"/>
        <c:auto val="1"/>
        <c:lblAlgn val="ctr"/>
        <c:lblOffset val="100"/>
        <c:noMultiLvlLbl val="0"/>
      </c:catAx>
      <c:valAx>
        <c:axId val="1080266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sec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25063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baseline="0" dirty="0" smtClean="0"/>
              <a:t>Teljes memóriafoglalás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</c:v>
                </c:pt>
                <c:pt idx="1">
                  <c:v>669</c:v>
                </c:pt>
                <c:pt idx="2">
                  <c:v>819</c:v>
                </c:pt>
                <c:pt idx="3">
                  <c:v>1021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506880"/>
        <c:axId val="111665728"/>
      </c:lineChart>
      <c:catAx>
        <c:axId val="1125068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Betöltött projektek</a:t>
                </a:r>
                <a:r>
                  <a:rPr lang="hu-HU" baseline="0" dirty="0" smtClean="0"/>
                  <a:t> száma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1665728"/>
        <c:crosses val="autoZero"/>
        <c:auto val="1"/>
        <c:lblAlgn val="ctr"/>
        <c:lblOffset val="100"/>
        <c:noMultiLvlLbl val="0"/>
      </c:catAx>
      <c:valAx>
        <c:axId val="1116657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/>
                  <a:t>MiB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25068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6350-B212-4879-B209-4DF49D0B4F10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0654-642B-4EC6-9896-06614A015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Hangsúlyozni: Java  alkalmazások.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smtClean="0"/>
              <a:t>Példánymodellek és</a:t>
            </a:r>
          </a:p>
          <a:p>
            <a:r>
              <a:rPr lang="hu-HU" baseline="0" dirty="0" smtClean="0"/>
              <a:t>Lekérdezések betöltése</a:t>
            </a:r>
          </a:p>
          <a:p>
            <a:r>
              <a:rPr lang="hu-HU" baseline="0" dirty="0" smtClean="0"/>
              <a:t>Eredmények folyamatos frissítése</a:t>
            </a:r>
          </a:p>
          <a:p>
            <a:r>
              <a:rPr lang="hu-HU" baseline="0" dirty="0" smtClean="0"/>
              <a:t>Forráskód módosításakor0</a:t>
            </a:r>
          </a:p>
          <a:p>
            <a:r>
              <a:rPr lang="hu-HU" baseline="0" dirty="0" smtClean="0"/>
              <a:t>Forráskód modell automatikusan , inkrementálisan frissül</a:t>
            </a:r>
          </a:p>
          <a:p>
            <a:r>
              <a:rPr lang="hu-HU" baseline="0" dirty="0" smtClean="0"/>
              <a:t>Output: </a:t>
            </a:r>
          </a:p>
          <a:p>
            <a:r>
              <a:rPr lang="hu-HU" baseline="0" dirty="0" smtClean="0"/>
              <a:t>Függoségi viszonyok az összes objektumra</a:t>
            </a:r>
          </a:p>
          <a:p>
            <a:r>
              <a:rPr lang="hu-HU" baseline="0" dirty="0" smtClean="0"/>
              <a:t>Automatikusan és gyorsan frissül</a:t>
            </a:r>
          </a:p>
          <a:p>
            <a:r>
              <a:rPr lang="hu-HU" baseline="0" dirty="0" smtClean="0"/>
              <a:t>Eclipse view-ban megjelenítve</a:t>
            </a:r>
          </a:p>
          <a:p>
            <a:endParaRPr lang="hu-H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6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85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Szoftver életciklus: gyakori hibajavítások, új funkciók</a:t>
            </a:r>
          </a:p>
          <a:p>
            <a:pPr lvl="1"/>
            <a:r>
              <a:rPr lang="hu-HU" dirty="0" smtClean="0"/>
              <a:t>Szoftververziók konzisztenciáját garantálni kell</a:t>
            </a:r>
          </a:p>
          <a:p>
            <a:pPr lvl="1"/>
            <a:r>
              <a:rPr lang="hu-HU" dirty="0" smtClean="0"/>
              <a:t>Elvárás: egy módosítás az érintett komponensre épülő szoftverekben ne okozzon hibát (</a:t>
            </a:r>
            <a:r>
              <a:rPr lang="hu-HU" b="1" dirty="0" smtClean="0"/>
              <a:t>smooth upgrade</a:t>
            </a:r>
            <a:r>
              <a:rPr lang="hu-HU" dirty="0" smtClean="0"/>
              <a:t>)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Szükséges: függőségi viszonyok ismerete</a:t>
            </a:r>
          </a:p>
          <a:p>
            <a:pPr lvl="1"/>
            <a:r>
              <a:rPr lang="hu-HU" dirty="0" smtClean="0"/>
              <a:t>Változások potenciális hatása</a:t>
            </a:r>
          </a:p>
          <a:p>
            <a:pPr lvl="1"/>
            <a:r>
              <a:rPr lang="hu-HU" dirty="0" smtClean="0"/>
              <a:t>Mit változtathatunk meg és hogyan</a:t>
            </a:r>
          </a:p>
          <a:p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 build.</a:t>
            </a:r>
          </a:p>
          <a:p>
            <a:r>
              <a:rPr lang="hu-HU" baseline="0" dirty="0" smtClean="0"/>
              <a:t>Kihívás: Gyorsabb kell, mintha mindent lebuidelnénk és lefuttatnűnk az összs intergrációs tesztet.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7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Szoftver életciklus: gyakori hibajavítások, új funkciók</a:t>
            </a:r>
          </a:p>
          <a:p>
            <a:pPr lvl="1"/>
            <a:r>
              <a:rPr lang="hu-HU" dirty="0" smtClean="0"/>
              <a:t>Szoftververziók konzisztenciáját garantálni kell</a:t>
            </a:r>
          </a:p>
          <a:p>
            <a:pPr lvl="1"/>
            <a:r>
              <a:rPr lang="hu-HU" dirty="0" smtClean="0"/>
              <a:t>Elvárás: egy módosítás az érintett komponensre épülő szoftverekben ne okozzon hibát (</a:t>
            </a:r>
            <a:r>
              <a:rPr lang="hu-HU" b="1" dirty="0" smtClean="0"/>
              <a:t>smooth upgrade</a:t>
            </a:r>
            <a:r>
              <a:rPr lang="hu-HU" dirty="0" smtClean="0"/>
              <a:t>)</a:t>
            </a:r>
          </a:p>
          <a:p>
            <a:endParaRPr lang="hu-HU" dirty="0" smtClean="0"/>
          </a:p>
          <a:p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 build.</a:t>
            </a:r>
          </a:p>
          <a:p>
            <a:r>
              <a:rPr lang="hu-HU" baseline="0" dirty="0" smtClean="0"/>
              <a:t>Kihívás: Gyorsabb kell, mintha mindent lebuidelnénk és lefuttatnűnk az összs intergrációs tesztet.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7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Csak 1</a:t>
            </a:r>
            <a:r>
              <a:rPr lang="hu-HU" baseline="0" dirty="0" smtClean="0"/>
              <a:t> mondatban elmondani: menü, megjelenik, csókolom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43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 függőségi analízis eredményét a kód átírását követően azonnal meg tudjuk mutatni a felhasználónak!</a:t>
            </a:r>
          </a:p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Ami boldface,</a:t>
            </a:r>
            <a:r>
              <a:rPr lang="hu-HU" baseline="0" dirty="0" smtClean="0"/>
              <a:t> azt hangsúlyozni is!!!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Esetleg:</a:t>
            </a:r>
            <a:r>
              <a:rPr lang="hu-HU" baseline="0" dirty="0" smtClean="0"/>
              <a:t> függőségi modell és forráskód modell alulra!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638800"/>
            <a:ext cx="2133600" cy="365125"/>
          </a:xfrm>
        </p:spPr>
        <p:txBody>
          <a:bodyPr/>
          <a:lstStyle>
            <a:lvl1pPr algn="ctr">
              <a:defRPr sz="2400"/>
            </a:lvl1pPr>
          </a:lstStyle>
          <a:p>
            <a:fld id="{988E2377-5A2B-4430-898A-9BDF4D4B2C89}" type="datetime1">
              <a:rPr lang="hu-HU" smtClean="0"/>
              <a:pPr/>
              <a:t>2012.11.13.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69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852-6F03-4A13-AA91-55B0596808AB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224A-B86D-480C-80D3-0B1F736D6B50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F6FF-6983-47B6-896B-DFAD3FEC5404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BFFF-D6A7-404D-B75B-FD402B77D341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9F5-84BC-483B-951E-F251080202DB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7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FC6-6DC7-44C8-975D-44F36F89785D}" type="datetime1">
              <a:rPr lang="en-US" smtClean="0"/>
              <a:t>11/13/2012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358A-7423-4A08-AD10-C1AABD3EC89A}" type="datetime1">
              <a:rPr lang="en-US" smtClean="0"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BF4A-BDC5-4ACC-A8F9-3185B72C1A00}" type="datetime1">
              <a:rPr lang="en-US" smtClean="0"/>
              <a:t>11/13/2012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60EE-3D79-455C-ACAD-DB08D31B7304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028-9744-478B-88E3-26F084497025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AB5E4"/>
            </a:gs>
            <a:gs pos="27000">
              <a:schemeClr val="accent1"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8280-08C7-4D0C-A667-EBCDF03AF467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Nagy szoftverinfrastruktúra feletti inkrementális modell-analízis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Csikós Donát</a:t>
            </a:r>
          </a:p>
          <a:p>
            <a:r>
              <a:rPr lang="hu-HU" dirty="0" smtClean="0"/>
              <a:t>Konzulens: Horváth Ákos, Ráth István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2636-3651-4D64-AD56-5443027FFC3F}" type="datetime1">
              <a:rPr lang="hu-HU" smtClean="0"/>
              <a:t>2012.11.13.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35" name="Egyenes összekötő nyíllal 41"/>
          <p:cNvCxnSpPr>
            <a:stCxn id="31" idx="3"/>
            <a:endCxn id="28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gyenes összekötő nyíllal 41"/>
          <p:cNvCxnSpPr>
            <a:stCxn id="31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gyenes összekötő nyíllal 43"/>
          <p:cNvCxnSpPr>
            <a:stCxn id="3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43"/>
          <p:cNvCxnSpPr>
            <a:stCxn id="3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43"/>
          <p:cNvCxnSpPr>
            <a:stCxn id="24" idx="0"/>
            <a:endCxn id="33" idx="2"/>
          </p:cNvCxnSpPr>
          <p:nvPr/>
        </p:nvCxnSpPr>
        <p:spPr>
          <a:xfrm flipV="1">
            <a:off x="4544291" y="4038600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7" idx="4"/>
            <a:endCxn id="2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4" idx="3"/>
            <a:endCxn id="2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772400" cy="1362075"/>
          </a:xfrm>
        </p:spPr>
        <p:txBody>
          <a:bodyPr>
            <a:normAutofit/>
          </a:bodyPr>
          <a:lstStyle/>
          <a:p>
            <a:r>
              <a:rPr lang="hu-HU" dirty="0" smtClean="0"/>
              <a:t>Inkrementális, hibrid Függőségi analízis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kiterjesztése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Kiindulási alap: </a:t>
            </a:r>
          </a:p>
          <a:p>
            <a:pPr lvl="1"/>
            <a:r>
              <a:rPr lang="hu-HU" dirty="0" smtClean="0"/>
              <a:t>Csak az adatbázisban tárolt adatok (=éles használatban lévő verziók) alapján</a:t>
            </a:r>
          </a:p>
          <a:p>
            <a:pPr lvl="1"/>
            <a:r>
              <a:rPr lang="hu-HU" dirty="0" smtClean="0"/>
              <a:t>Lekérdezés csak </a:t>
            </a:r>
            <a:r>
              <a:rPr lang="hu-HU" b="1" dirty="0" smtClean="0"/>
              <a:t>egy</a:t>
            </a:r>
            <a:r>
              <a:rPr lang="hu-HU" dirty="0" smtClean="0"/>
              <a:t> elem függőségeire</a:t>
            </a:r>
          </a:p>
          <a:p>
            <a:r>
              <a:rPr lang="hu-HU" dirty="0" smtClean="0"/>
              <a:t>Továbbfejlesztés motivációja</a:t>
            </a:r>
          </a:p>
          <a:p>
            <a:pPr lvl="1"/>
            <a:r>
              <a:rPr lang="hu-HU" dirty="0" smtClean="0"/>
              <a:t>Mi </a:t>
            </a:r>
            <a:r>
              <a:rPr lang="hu-HU" dirty="0"/>
              <a:t>változott meg a </a:t>
            </a:r>
            <a:r>
              <a:rPr lang="hu-HU" dirty="0" smtClean="0"/>
              <a:t>fejlesztőkörnyezetben?</a:t>
            </a:r>
            <a:endParaRPr lang="hu-HU" dirty="0"/>
          </a:p>
          <a:p>
            <a:pPr lvl="1"/>
            <a:r>
              <a:rPr lang="hu-HU" dirty="0"/>
              <a:t>Milyen hatással van </a:t>
            </a:r>
            <a:r>
              <a:rPr lang="hu-HU" dirty="0" smtClean="0"/>
              <a:t>a változás a </a:t>
            </a:r>
            <a:r>
              <a:rPr lang="hu-HU" dirty="0"/>
              <a:t>ráépülő projektekre?</a:t>
            </a:r>
          </a:p>
          <a:p>
            <a:r>
              <a:rPr lang="hu-HU" dirty="0" smtClean="0"/>
              <a:t>Javasolt architektúra</a:t>
            </a:r>
          </a:p>
          <a:p>
            <a:pPr lvl="1"/>
            <a:r>
              <a:rPr lang="hu-HU" dirty="0" smtClean="0"/>
              <a:t>Forráskód és függőségi </a:t>
            </a:r>
            <a:r>
              <a:rPr lang="hu-HU" dirty="0"/>
              <a:t>adatbázis összekapcsolása</a:t>
            </a:r>
          </a:p>
          <a:p>
            <a:pPr lvl="1"/>
            <a:r>
              <a:rPr lang="hu-HU" dirty="0" smtClean="0"/>
              <a:t>Valós </a:t>
            </a:r>
            <a:r>
              <a:rPr lang="hu-HU" dirty="0"/>
              <a:t>idejű </a:t>
            </a:r>
            <a:r>
              <a:rPr lang="hu-HU" dirty="0" smtClean="0"/>
              <a:t>lekérdezések az </a:t>
            </a:r>
            <a:r>
              <a:rPr lang="hu-HU" b="1" dirty="0" smtClean="0"/>
              <a:t>összes</a:t>
            </a:r>
            <a:r>
              <a:rPr lang="hu-HU" dirty="0" smtClean="0"/>
              <a:t> elem </a:t>
            </a:r>
            <a:r>
              <a:rPr lang="hu-HU" dirty="0" smtClean="0"/>
              <a:t>függőségeire</a:t>
            </a:r>
          </a:p>
          <a:p>
            <a:pPr lvl="2"/>
            <a:r>
              <a:rPr lang="hu-HU" dirty="0" smtClean="0"/>
              <a:t>Azonnali visszacsatolás</a:t>
            </a: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kiegészített </a:t>
            </a:r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/>
          <p:nvPr/>
        </p:nvCxnSpPr>
        <p:spPr>
          <a:xfrm>
            <a:off x="1660768" y="2538317"/>
            <a:ext cx="15396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/>
          <p:nvPr/>
        </p:nvCxnSpPr>
        <p:spPr>
          <a:xfrm flipH="1">
            <a:off x="1600200" y="266975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cxnSp>
        <p:nvCxnSpPr>
          <p:cNvPr id="23" name="Egyenes összekötő nyíllal 43"/>
          <p:cNvCxnSpPr/>
          <p:nvPr/>
        </p:nvCxnSpPr>
        <p:spPr>
          <a:xfrm flipV="1">
            <a:off x="4544291" y="2836109"/>
            <a:ext cx="0" cy="2068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148370" y="4191000"/>
            <a:ext cx="1814030" cy="838200"/>
          </a:xfrm>
          <a:prstGeom prst="wedgeRoundRectCallout">
            <a:avLst>
              <a:gd name="adj1" fmla="val 40948"/>
              <a:gd name="adj2" fmla="val -9194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Tömörített EMF példánymodell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2971800" y="4125028"/>
            <a:ext cx="3279128" cy="797652"/>
          </a:xfrm>
          <a:prstGeom prst="wedgeRoundRectCallout">
            <a:avLst>
              <a:gd name="adj1" fmla="val 41768"/>
              <a:gd name="adj2" fmla="val -22976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Modellek </a:t>
            </a:r>
            <a:r>
              <a:rPr lang="hu-HU" dirty="0">
                <a:sym typeface="Wingdings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 smtClean="0"/>
              <a:t>EMF-IncQuery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Valós idejű, inkrementális kiértékelés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1" y="3661597"/>
            <a:ext cx="2400300" cy="633312"/>
          </a:xfrm>
          <a:prstGeom prst="wedgeRoundRectCallout">
            <a:avLst>
              <a:gd name="adj1" fmla="val 57250"/>
              <a:gd name="adj2" fmla="val -237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Forráskód szerkesztés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295519" y="3996019"/>
            <a:ext cx="3047757" cy="833546"/>
          </a:xfrm>
          <a:prstGeom prst="wedgeRoundRectCallout">
            <a:avLst>
              <a:gd name="adj1" fmla="val 28142"/>
              <a:gd name="adj2" fmla="val -20946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Automatikus,  azonnali eredmény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Az összes elemre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090676" y="4114800"/>
            <a:ext cx="3519924" cy="1371600"/>
          </a:xfrm>
          <a:prstGeom prst="wedgeRoundRectCallout">
            <a:avLst>
              <a:gd name="adj1" fmla="val 1221"/>
              <a:gd name="adj2" fmla="val -67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Eclipse projekteket leíró EMF példánymodell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b="1" dirty="0" smtClean="0"/>
              <a:t>Folyamantos és Inkrementális</a:t>
            </a:r>
            <a:r>
              <a:rPr lang="hu-HU" dirty="0" smtClean="0"/>
              <a:t> szinkornizáció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3" grpId="0" animBg="1"/>
      <p:bldP spid="30" grpId="0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2" grpId="0" animBg="1"/>
      <p:bldP spid="3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841867" y="4201733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NewClass: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Inkrementális lekérdezések</a:t>
            </a:r>
            <a:br>
              <a:rPr lang="hu-HU" dirty="0" smtClean="0"/>
            </a:br>
            <a:r>
              <a:rPr lang="hu-HU" dirty="0" smtClean="0"/>
              <a:t>gráfminták alapján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EMF-IncQuery deklaratív modell-lekérdezések</a:t>
            </a:r>
          </a:p>
          <a:p>
            <a:r>
              <a:rPr lang="hu-HU" sz="2400" dirty="0" smtClean="0"/>
              <a:t>A függőségi- és forráskód modellek összekapcsolásával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667000"/>
            <a:ext cx="3842266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107668"/>
            <a:ext cx="38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Függőségi </a:t>
            </a:r>
            <a:r>
              <a:rPr lang="en-US" dirty="0" err="1" smtClean="0"/>
              <a:t>modell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667000"/>
            <a:ext cx="3810000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8666" y="294443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  <a:endParaRPr lang="hu-HU" dirty="0" smtClean="0"/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4148207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5372100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 DMethod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5372100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DMethod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1584067" y="3477833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2" idx="1"/>
            <a:endCxn id="11" idx="3"/>
          </p:cNvCxnSpPr>
          <p:nvPr/>
        </p:nvCxnSpPr>
        <p:spPr>
          <a:xfrm flipH="1">
            <a:off x="1905000" y="5638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83533" y="2993266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  <a:endParaRPr lang="hu-HU" dirty="0" smtClean="0"/>
          </a:p>
          <a:p>
            <a:pPr algn="ctr"/>
            <a:r>
              <a:rPr lang="hu-HU" dirty="0" smtClean="0"/>
              <a:t>SJar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6867" y="4197040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93667" y="5374332"/>
            <a:ext cx="118333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</a:t>
            </a:r>
          </a:p>
          <a:p>
            <a:pPr algn="ctr"/>
            <a:r>
              <a:rPr lang="hu-HU" dirty="0" smtClean="0"/>
              <a:t>SMethod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5758934" y="3526666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22" idx="2"/>
            <a:endCxn id="24" idx="0"/>
          </p:cNvCxnSpPr>
          <p:nvPr/>
        </p:nvCxnSpPr>
        <p:spPr>
          <a:xfrm>
            <a:off x="6705600" y="3526666"/>
            <a:ext cx="958334" cy="675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9" idx="2"/>
            <a:endCxn id="11" idx="0"/>
          </p:cNvCxnSpPr>
          <p:nvPr/>
        </p:nvCxnSpPr>
        <p:spPr>
          <a:xfrm flipH="1">
            <a:off x="1333500" y="4681607"/>
            <a:ext cx="250567" cy="69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3" idx="2"/>
            <a:endCxn id="25" idx="0"/>
          </p:cNvCxnSpPr>
          <p:nvPr/>
        </p:nvCxnSpPr>
        <p:spPr>
          <a:xfrm>
            <a:off x="5758934" y="4730440"/>
            <a:ext cx="126400" cy="643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800601" y="61076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Forráskód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24000" y="2743200"/>
            <a:ext cx="6139934" cy="935866"/>
            <a:chOff x="1524000" y="2797934"/>
            <a:chExt cx="6139934" cy="935866"/>
          </a:xfrm>
        </p:grpSpPr>
        <p:sp>
          <p:nvSpPr>
            <p:cNvPr id="38" name="Rectangle 37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57491" y="3414082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joinProject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82932" y="3954083"/>
            <a:ext cx="6139934" cy="1004029"/>
            <a:chOff x="1524000" y="2797934"/>
            <a:chExt cx="6139934" cy="1004029"/>
          </a:xfrm>
        </p:grpSpPr>
        <p:sp>
          <p:nvSpPr>
            <p:cNvPr id="52" name="Rectangle 51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55868" y="3494186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addedClass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1933" y="5154734"/>
            <a:ext cx="6139934" cy="1007940"/>
            <a:chOff x="1524000" y="2797934"/>
            <a:chExt cx="6139934" cy="1007940"/>
          </a:xfrm>
        </p:grpSpPr>
        <p:sp>
          <p:nvSpPr>
            <p:cNvPr id="57" name="Rectangle 56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89067" y="3015299"/>
              <a:ext cx="1143000" cy="5334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14275" y="3017532"/>
              <a:ext cx="1184792" cy="531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11731" y="3498097"/>
              <a:ext cx="2127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400" dirty="0" smtClean="0">
                  <a:solidFill>
                    <a:srgbClr val="FF0000"/>
                  </a:solidFill>
                </a:rPr>
                <a:t>incomingM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ethod</a:t>
              </a:r>
              <a:r>
                <a:rPr lang="hu-HU" sz="1400" dirty="0" smtClean="0">
                  <a:solidFill>
                    <a:srgbClr val="FF0000"/>
                  </a:solidFill>
                </a:rPr>
                <a:t>Call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lekérdezések végrehajtása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Inicializálás</a:t>
            </a:r>
          </a:p>
          <a:p>
            <a:pPr marL="914400" lvl="1" indent="-514350"/>
            <a:r>
              <a:rPr lang="hu-HU" dirty="0" smtClean="0"/>
              <a:t>Példánymodellek és</a:t>
            </a:r>
          </a:p>
          <a:p>
            <a:pPr marL="914400" lvl="1" indent="-514350"/>
            <a:r>
              <a:rPr lang="hu-HU" dirty="0" smtClean="0"/>
              <a:t>lekérdezések betöltése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Eredmények folyamatos, automatikus frissítése</a:t>
            </a:r>
          </a:p>
          <a:p>
            <a:pPr marL="914400" lvl="1" indent="-514350"/>
            <a:r>
              <a:rPr lang="hu-HU" dirty="0" smtClean="0"/>
              <a:t>Forráskód </a:t>
            </a:r>
            <a:r>
              <a:rPr lang="hu-HU" dirty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hu-HU" dirty="0" smtClean="0"/>
              <a:t>Forráskód modell </a:t>
            </a:r>
            <a:r>
              <a:rPr lang="hu-HU" dirty="0" smtClean="0">
                <a:sym typeface="Wingdings" pitchFamily="2" charset="2"/>
              </a:rPr>
              <a:t> eredmény </a:t>
            </a:r>
            <a:r>
              <a:rPr lang="hu-HU" dirty="0">
                <a:sym typeface="Wingdings" pitchFamily="2" charset="2"/>
              </a:rPr>
              <a:t></a:t>
            </a:r>
            <a:r>
              <a:rPr lang="hu-HU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megjelen</a:t>
            </a:r>
            <a:r>
              <a:rPr lang="hu-HU" dirty="0" smtClean="0">
                <a:sym typeface="Wingdings" pitchFamily="2" charset="2"/>
              </a:rPr>
              <a:t>ítés</a:t>
            </a:r>
          </a:p>
          <a:p>
            <a:pPr marL="914400" lvl="1" indent="-514350"/>
            <a:r>
              <a:rPr lang="hu-HU" dirty="0" smtClean="0"/>
              <a:t>Kimenet: </a:t>
            </a:r>
            <a:r>
              <a:rPr lang="hu-HU" dirty="0"/>
              <a:t>Függőségi viszonyok az </a:t>
            </a:r>
            <a:r>
              <a:rPr lang="hu-HU" b="1" dirty="0" smtClean="0"/>
              <a:t>összes objektumra</a:t>
            </a:r>
            <a:endParaRPr lang="hu-HU" b="1" dirty="0"/>
          </a:p>
          <a:p>
            <a:pPr marL="914400" lvl="1" indent="-514350"/>
            <a:endParaRPr lang="hu-HU" dirty="0" smtClean="0"/>
          </a:p>
          <a:p>
            <a:pPr marL="1314450" lvl="2" indent="-514350">
              <a:buFont typeface="+mj-lt"/>
              <a:buAutoNum type="romanUcPeriod"/>
            </a:pPr>
            <a:endParaRPr lang="hu-HU" dirty="0" smtClean="0"/>
          </a:p>
          <a:p>
            <a:endParaRPr lang="hu-HU" dirty="0" smtClean="0"/>
          </a:p>
          <a:p>
            <a:endParaRPr lang="hu-HU" dirty="0"/>
          </a:p>
          <a:p>
            <a:pPr marL="857250" lvl="3" indent="0">
              <a:buNone/>
            </a:pPr>
            <a:endParaRPr lang="hu-HU" sz="2600" dirty="0"/>
          </a:p>
          <a:p>
            <a:pPr marL="400050" lvl="2" indent="0">
              <a:buNone/>
            </a:pPr>
            <a:endParaRPr lang="hu-HU" sz="12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15</a:t>
            </a:fld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556" r="32851" b="556"/>
          <a:stretch/>
        </p:blipFill>
        <p:spPr bwMode="auto">
          <a:xfrm>
            <a:off x="4638219" y="1600200"/>
            <a:ext cx="4048581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19" y="3848100"/>
            <a:ext cx="40290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ounded Rectangular Callout 18"/>
          <p:cNvSpPr/>
          <p:nvPr/>
        </p:nvSpPr>
        <p:spPr>
          <a:xfrm>
            <a:off x="5166983" y="5240565"/>
            <a:ext cx="1233924" cy="855435"/>
          </a:xfrm>
          <a:prstGeom prst="wedgeRoundRectCallout">
            <a:avLst>
              <a:gd name="adj1" fmla="val -82294"/>
              <a:gd name="adj2" fmla="val -8087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Validációs szabályok</a:t>
            </a:r>
            <a:endParaRPr lang="hu-HU" dirty="0" smtClean="0"/>
          </a:p>
        </p:txBody>
      </p:sp>
      <p:sp>
        <p:nvSpPr>
          <p:cNvPr id="20" name="Rounded Rectangular Callout 19"/>
          <p:cNvSpPr/>
          <p:nvPr/>
        </p:nvSpPr>
        <p:spPr>
          <a:xfrm>
            <a:off x="6662509" y="4979307"/>
            <a:ext cx="2024292" cy="964293"/>
          </a:xfrm>
          <a:prstGeom prst="wedgeRoundRectCallout">
            <a:avLst>
              <a:gd name="adj1" fmla="val -65188"/>
              <a:gd name="adj2" fmla="val -5667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„Content assist” jellegű visszajelzés</a:t>
            </a:r>
            <a:endParaRPr lang="hu-HU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451600" y="2371724"/>
            <a:ext cx="949325" cy="174625"/>
          </a:xfrm>
          <a:prstGeom prst="rect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02275" y="2365373"/>
            <a:ext cx="949325" cy="174625"/>
          </a:xfrm>
          <a:prstGeom prst="rect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38219" y="3478768"/>
            <a:ext cx="404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Kiterjesztési lehetőség: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4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teljesítménye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Teljesítményanalízis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Hatékonyság mérése – miért?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Éles alkalmazásba szánt eszköz</a:t>
            </a:r>
          </a:p>
          <a:p>
            <a:r>
              <a:rPr lang="hu-HU" dirty="0" smtClean="0"/>
              <a:t>Célok</a:t>
            </a:r>
          </a:p>
          <a:p>
            <a:pPr lvl="1"/>
            <a:r>
              <a:rPr lang="hu-HU" dirty="0" smtClean="0"/>
              <a:t>Build szerver:</a:t>
            </a:r>
          </a:p>
          <a:p>
            <a:pPr lvl="2"/>
            <a:r>
              <a:rPr lang="hu-HU" dirty="0" smtClean="0"/>
              <a:t>Bináris függőségi analízis gyors legyen</a:t>
            </a:r>
          </a:p>
          <a:p>
            <a:pPr lvl="2"/>
            <a:r>
              <a:rPr lang="hu-HU" dirty="0" smtClean="0"/>
              <a:t>Függőségek lekérdezése gyors legyen</a:t>
            </a:r>
          </a:p>
          <a:p>
            <a:pPr lvl="1"/>
            <a:r>
              <a:rPr lang="hu-HU" dirty="0" smtClean="0"/>
              <a:t>Fejlesztőeszköz:</a:t>
            </a:r>
          </a:p>
          <a:p>
            <a:pPr lvl="2"/>
            <a:r>
              <a:rPr lang="hu-HU" dirty="0" smtClean="0"/>
              <a:t>Azonnali függőségi analízis visszacsatolás a forráskód módosításával a teljes szoftverinfrastruktúrára!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Függőségi analízis sebessége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4932218"/>
            <a:ext cx="7772400" cy="1905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dirty="0" smtClean="0"/>
              <a:t>Mérések valós projektekkel</a:t>
            </a:r>
          </a:p>
          <a:p>
            <a:r>
              <a:rPr lang="hu-HU" dirty="0" smtClean="0"/>
              <a:t>Függőségi </a:t>
            </a:r>
            <a:r>
              <a:rPr lang="hu-HU" dirty="0"/>
              <a:t>viszonyok felderítése: ~</a:t>
            </a:r>
            <a:r>
              <a:rPr lang="hu-HU" dirty="0" smtClean="0"/>
              <a:t>0,5sec/jar</a:t>
            </a:r>
            <a:endParaRPr lang="hu-HU" dirty="0"/>
          </a:p>
          <a:p>
            <a:r>
              <a:rPr lang="hu-HU" dirty="0" smtClean="0"/>
              <a:t>Explicit lekérdezés ideje 1 elemre: </a:t>
            </a:r>
            <a:r>
              <a:rPr lang="hu-HU" dirty="0"/>
              <a:t>~200ms</a:t>
            </a:r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9239848"/>
              </p:ext>
            </p:extLst>
          </p:nvPr>
        </p:nvGraphicFramePr>
        <p:xfrm>
          <a:off x="457200" y="1219200"/>
          <a:ext cx="81534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 teljesítménye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64225322"/>
              </p:ext>
            </p:extLst>
          </p:nvPr>
        </p:nvGraphicFramePr>
        <p:xfrm>
          <a:off x="76200" y="1524000"/>
          <a:ext cx="4421188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99649482"/>
              </p:ext>
            </p:extLst>
          </p:nvPr>
        </p:nvGraphicFramePr>
        <p:xfrm>
          <a:off x="4648200" y="1524000"/>
          <a:ext cx="4495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Content Placeholder 5"/>
          <p:cNvSpPr txBox="1">
            <a:spLocks/>
          </p:cNvSpPr>
          <p:nvPr/>
        </p:nvSpPr>
        <p:spPr>
          <a:xfrm>
            <a:off x="637309" y="5529190"/>
            <a:ext cx="8077200" cy="155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u-HU" dirty="0" smtClean="0"/>
              <a:t>Kiértékelés egy változtatás esetén: ~1ms az összes elemre </a:t>
            </a:r>
            <a:r>
              <a:rPr lang="hu-HU" dirty="0" smtClean="0">
                <a:sym typeface="Wingdings" pitchFamily="2" charset="2"/>
              </a:rPr>
              <a:t> azonnali visszacsatolás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Komplex szoftverrendszerek Fejlesztése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Motiváció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 és távlati célok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Értékelés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Kész eszköz nagyméretű Java szoftver infrastruktúra függőségeinek feltárására</a:t>
            </a:r>
          </a:p>
          <a:p>
            <a:pPr lvl="1"/>
            <a:r>
              <a:rPr lang="hu-HU" dirty="0" smtClean="0"/>
              <a:t>Nagy mennyiségű bináris komponens hatékony feldolgozása és lekérdezése</a:t>
            </a:r>
          </a:p>
          <a:p>
            <a:r>
              <a:rPr lang="hu-HU" dirty="0" smtClean="0"/>
              <a:t>Kiterjesztés valós idejű, hibrid függőségi analízisre</a:t>
            </a:r>
          </a:p>
          <a:p>
            <a:pPr lvl="1"/>
            <a:r>
              <a:rPr lang="hu-HU" dirty="0" smtClean="0"/>
              <a:t>Bináris függőségi modellek és inkrementálisan szinkronizált forráskódmodellek összekapcsolásával</a:t>
            </a:r>
          </a:p>
          <a:p>
            <a:pPr lvl="1"/>
            <a:r>
              <a:rPr lang="hu-HU" dirty="0" smtClean="0"/>
              <a:t>Azonnali visszajelzés inkrementális gráfmintaillesztés alapján</a:t>
            </a:r>
          </a:p>
          <a:p>
            <a:r>
              <a:rPr lang="hu-HU" dirty="0" smtClean="0"/>
              <a:t>A rendszer jelenleg éles használatban van</a:t>
            </a:r>
          </a:p>
          <a:p>
            <a:pPr lvl="1"/>
            <a:r>
              <a:rPr lang="hu-HU" dirty="0" smtClean="0"/>
              <a:t>CERN Controls Systems:</a:t>
            </a:r>
          </a:p>
          <a:p>
            <a:pPr lvl="2"/>
            <a:r>
              <a:rPr lang="hu-HU" dirty="0" smtClean="0"/>
              <a:t>Svájci kutatólaboratórium; részecskegyorsító irányítási rendszereinek szoftvereihez</a:t>
            </a:r>
          </a:p>
          <a:p>
            <a:pPr lvl="2"/>
            <a:r>
              <a:rPr lang="hu-HU" dirty="0"/>
              <a:t>~</a:t>
            </a:r>
            <a:r>
              <a:rPr lang="hu-HU" dirty="0" smtClean="0"/>
              <a:t>1300 Java projekt, 24/7 üzemidő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célok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Jobb felhasználói felület integráció</a:t>
            </a:r>
          </a:p>
          <a:p>
            <a:r>
              <a:rPr lang="hu-HU" dirty="0" smtClean="0"/>
              <a:t>Kiterjeszés C/C++ szoftverekre</a:t>
            </a:r>
          </a:p>
          <a:p>
            <a:r>
              <a:rPr lang="hu-HU" dirty="0" smtClean="0"/>
              <a:t>Lekérdezés-alapú metrikák érvényesítése</a:t>
            </a:r>
          </a:p>
          <a:p>
            <a:r>
              <a:rPr lang="hu-HU" dirty="0" smtClean="0"/>
              <a:t>Szélesebb körű függőségek felderítése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55542" y="1828800"/>
            <a:ext cx="4343400" cy="182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Projekt A</a:t>
            </a:r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 smtClean="0"/>
          </a:p>
        </p:txBody>
      </p:sp>
      <p:grpSp>
        <p:nvGrpSpPr>
          <p:cNvPr id="43" name="Group 42"/>
          <p:cNvGrpSpPr/>
          <p:nvPr/>
        </p:nvGrpSpPr>
        <p:grpSpPr>
          <a:xfrm>
            <a:off x="1524000" y="1505503"/>
            <a:ext cx="6096000" cy="5075070"/>
            <a:chOff x="1524000" y="1505503"/>
            <a:chExt cx="6096000" cy="5075070"/>
          </a:xfrm>
          <a:noFill/>
        </p:grpSpPr>
        <p:sp>
          <p:nvSpPr>
            <p:cNvPr id="38" name="Rectangle 37"/>
            <p:cNvSpPr/>
            <p:nvPr/>
          </p:nvSpPr>
          <p:spPr>
            <a:xfrm>
              <a:off x="1524000" y="1523999"/>
              <a:ext cx="6096000" cy="5056574"/>
            </a:xfrm>
            <a:prstGeom prst="rect">
              <a:avLst/>
            </a:prstGeom>
            <a:grp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7799" y="3858372"/>
              <a:ext cx="507506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Java szoftver tároló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Alapprobléma: bejövő függőségek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55542" y="4169546"/>
            <a:ext cx="4343400" cy="228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Projekt B</a:t>
            </a:r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84142" y="4876800"/>
            <a:ext cx="38862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 smtClean="0">
                <a:latin typeface="Lucida Console" pitchFamily="49" charset="0"/>
              </a:rPr>
              <a:t>public class Client {</a:t>
            </a:r>
          </a:p>
          <a:p>
            <a:r>
              <a:rPr lang="hu-HU" sz="1400" dirty="0" smtClean="0">
                <a:latin typeface="Lucida Console" pitchFamily="49" charset="0"/>
              </a:rPr>
              <a:t>    public void doWork() {</a:t>
            </a:r>
          </a:p>
          <a:p>
            <a:r>
              <a:rPr lang="hu-HU" sz="1400" dirty="0" smtClean="0">
                <a:latin typeface="Lucida Console" pitchFamily="49" charset="0"/>
              </a:rPr>
              <a:t>        Service s = getService();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    s.serve(); 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}   </a:t>
            </a: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dirty="0">
              <a:latin typeface="Lucida Console" pitchFamily="49" charset="0"/>
            </a:endParaRPr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58592" y="5562600"/>
            <a:ext cx="1189608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3199552" y="3530879"/>
            <a:ext cx="2655379" cy="405841"/>
          </a:xfrm>
          <a:prstGeom prst="wedgeRoundRectCallout">
            <a:avLst>
              <a:gd name="adj1" fmla="val -86073"/>
              <a:gd name="adj2" fmla="val 8126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Metódushívás =&gt; függőség.</a:t>
            </a:r>
          </a:p>
        </p:txBody>
      </p:sp>
      <p:sp>
        <p:nvSpPr>
          <p:cNvPr id="53" name="Lightning Bolt 52"/>
          <p:cNvSpPr/>
          <p:nvPr/>
        </p:nvSpPr>
        <p:spPr>
          <a:xfrm rot="4233296">
            <a:off x="4607475" y="5445999"/>
            <a:ext cx="381000" cy="62957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50977" y="2667000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serve</a:t>
            </a:r>
            <a:r>
              <a:rPr lang="hu-HU" sz="1400" dirty="0" smtClean="0">
                <a:latin typeface="Lucida Console" pitchFamily="49" charset="0"/>
              </a:rPr>
              <a:t>(){}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95600" y="2936583"/>
            <a:ext cx="23622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50977" y="2666999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</a:t>
            </a:r>
            <a:r>
              <a:rPr lang="hu-HU" sz="1400" dirty="0" smtClean="0">
                <a:latin typeface="Lucida Console" pitchFamily="49" charset="0"/>
              </a:rPr>
              <a:t>serve(</a:t>
            </a:r>
            <a:r>
              <a:rPr lang="hu-HU" sz="1400" dirty="0" smtClean="0">
                <a:solidFill>
                  <a:srgbClr val="FF0000"/>
                </a:solidFill>
                <a:latin typeface="Lucida Console" pitchFamily="49" charset="0"/>
              </a:rPr>
              <a:t>String in</a:t>
            </a:r>
            <a:r>
              <a:rPr lang="hu-HU" sz="1400" dirty="0" smtClean="0">
                <a:latin typeface="Lucida Console" pitchFamily="49" charset="0"/>
              </a:rPr>
              <a:t>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2" name="U-Turn Arrow 41"/>
          <p:cNvSpPr/>
          <p:nvPr/>
        </p:nvSpPr>
        <p:spPr>
          <a:xfrm rot="16200000">
            <a:off x="1305920" y="3735626"/>
            <a:ext cx="2908363" cy="1185398"/>
          </a:xfrm>
          <a:prstGeom prst="uturnArrow">
            <a:avLst>
              <a:gd name="adj1" fmla="val 11519"/>
              <a:gd name="adj2" fmla="val 14141"/>
              <a:gd name="adj3" fmla="val 25000"/>
              <a:gd name="adj4" fmla="val 36261"/>
              <a:gd name="adj5" fmla="val 570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5958488" y="2057400"/>
            <a:ext cx="2597674" cy="533400"/>
          </a:xfrm>
          <a:prstGeom prst="wedgeRoundRectCallout">
            <a:avLst>
              <a:gd name="adj1" fmla="val -82433"/>
              <a:gd name="adj2" fmla="val 13790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Változtatás </a:t>
            </a:r>
            <a:r>
              <a:rPr lang="hu-HU" sz="1600" smtClean="0"/>
              <a:t>=&gt; kit érint?</a:t>
            </a:r>
          </a:p>
        </p:txBody>
      </p:sp>
      <p:sp>
        <p:nvSpPr>
          <p:cNvPr id="47" name="Down Arrow 46"/>
          <p:cNvSpPr/>
          <p:nvPr/>
        </p:nvSpPr>
        <p:spPr>
          <a:xfrm rot="1503578">
            <a:off x="4656511" y="3037995"/>
            <a:ext cx="231866" cy="24796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95600" y="2936103"/>
            <a:ext cx="32766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5402598" y="3674616"/>
            <a:ext cx="1854727" cy="533400"/>
          </a:xfrm>
          <a:prstGeom prst="wedgeRoundRectCallout">
            <a:avLst>
              <a:gd name="adj1" fmla="val -83943"/>
              <a:gd name="adj2" fmla="val 5135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Az összes „</a:t>
            </a:r>
            <a:r>
              <a:rPr lang="hu-HU" sz="1600" i="1" dirty="0" smtClean="0"/>
              <a:t>bejövő függőséget</a:t>
            </a:r>
            <a:r>
              <a:rPr lang="hu-HU" sz="1600" dirty="0" smtClean="0"/>
              <a:t>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5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8" grpId="0" animBg="1"/>
      <p:bldP spid="41" grpId="0" animBg="1"/>
      <p:bldP spid="44" grpId="0" animBg="1"/>
      <p:bldP spid="44" grpId="1" animBg="1"/>
      <p:bldP spid="53" grpId="0" animBg="1"/>
      <p:bldP spid="17" grpId="0" animBg="1"/>
      <p:bldP spid="40" grpId="0" animBg="1"/>
      <p:bldP spid="46" grpId="0" animBg="1"/>
      <p:bldP spid="42" grpId="0" animBg="1"/>
      <p:bldP spid="45" grpId="0" animBg="1"/>
      <p:bldP spid="45" grpId="1" animBg="1"/>
      <p:bldP spid="47" grpId="0" animBg="1"/>
      <p:bldP spid="56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Kihívások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27" y="1600200"/>
            <a:ext cx="8229600" cy="4525963"/>
          </a:xfrm>
        </p:spPr>
        <p:txBody>
          <a:bodyPr>
            <a:normAutofit/>
          </a:bodyPr>
          <a:lstStyle/>
          <a:p>
            <a:r>
              <a:rPr lang="hu-HU" dirty="0"/>
              <a:t>OO </a:t>
            </a:r>
            <a:r>
              <a:rPr lang="hu-HU" dirty="0">
                <a:sym typeface="Wingdings" pitchFamily="2" charset="2"/>
              </a:rPr>
              <a:t></a:t>
            </a:r>
            <a:r>
              <a:rPr lang="hu-HU" dirty="0"/>
              <a:t> sokféle függőség</a:t>
            </a:r>
          </a:p>
          <a:p>
            <a:pPr lvl="1"/>
            <a:r>
              <a:rPr lang="hu-HU" dirty="0"/>
              <a:t>Osztálybetöltés, függvényhívás, öröklés, függvény-felüldefiniálás, tagváltozó-hozzáférés </a:t>
            </a:r>
            <a:endParaRPr lang="hu-HU" dirty="0" smtClean="0"/>
          </a:p>
          <a:p>
            <a:r>
              <a:rPr lang="hu-HU" dirty="0" smtClean="0"/>
              <a:t>Nagyszámú Java szoftver (1000+)</a:t>
            </a:r>
          </a:p>
          <a:p>
            <a:pPr lvl="1"/>
            <a:r>
              <a:rPr lang="hu-HU" dirty="0" smtClean="0"/>
              <a:t>Tisztán </a:t>
            </a:r>
            <a:r>
              <a:rPr lang="hu-HU" dirty="0" smtClean="0"/>
              <a:t>forráskód alapú analízis nem </a:t>
            </a:r>
            <a:r>
              <a:rPr lang="hu-HU" dirty="0" smtClean="0"/>
              <a:t>működőképes</a:t>
            </a:r>
          </a:p>
          <a:p>
            <a:pPr lvl="2"/>
            <a:r>
              <a:rPr lang="hu-HU" dirty="0" smtClean="0"/>
              <a:t>Fordítás + tesztek lefutattása idő- és erőforrásigényes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1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Kihívások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27" y="1600200"/>
            <a:ext cx="8229600" cy="4525963"/>
          </a:xfrm>
        </p:spPr>
        <p:txBody>
          <a:bodyPr>
            <a:normAutofit/>
          </a:bodyPr>
          <a:lstStyle/>
          <a:p>
            <a:r>
              <a:rPr lang="hu-HU" dirty="0"/>
              <a:t>Szoftver életciklus: gyakori hibajavítások, új funkciók</a:t>
            </a:r>
          </a:p>
          <a:p>
            <a:pPr lvl="1"/>
            <a:r>
              <a:rPr lang="hu-HU" dirty="0"/>
              <a:t>Szoftververziók konzisztenciáját garantálni kell</a:t>
            </a:r>
          </a:p>
          <a:p>
            <a:pPr lvl="1"/>
            <a:r>
              <a:rPr lang="hu-HU" dirty="0"/>
              <a:t>Elvárás: egy módosítás az érintett komponensre épülő szoftverekben ne okozzon hibát (</a:t>
            </a:r>
            <a:r>
              <a:rPr lang="hu-HU" b="1" dirty="0"/>
              <a:t>smooth </a:t>
            </a:r>
            <a:r>
              <a:rPr lang="hu-HU" b="1" dirty="0" smtClean="0"/>
              <a:t>upgrade</a:t>
            </a:r>
            <a:endParaRPr lang="hu-HU" dirty="0"/>
          </a:p>
          <a:p>
            <a:pPr lvl="1"/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Kitűzött cél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Szükséges</a:t>
            </a:r>
            <a:r>
              <a:rPr lang="hu-HU" dirty="0"/>
              <a:t>: függőségi viszonyok ismerete</a:t>
            </a:r>
          </a:p>
          <a:p>
            <a:pPr lvl="1"/>
            <a:r>
              <a:rPr lang="hu-HU" dirty="0"/>
              <a:t>Változások potenciális hatása</a:t>
            </a:r>
          </a:p>
          <a:p>
            <a:pPr lvl="1"/>
            <a:r>
              <a:rPr lang="hu-HU" dirty="0"/>
              <a:t>Mit változtathatunk meg és </a:t>
            </a:r>
            <a:r>
              <a:rPr lang="hu-HU" dirty="0" smtClean="0"/>
              <a:t>hogyan</a:t>
            </a:r>
            <a:endParaRPr lang="hu-HU" dirty="0"/>
          </a:p>
          <a:p>
            <a:pPr marL="285750" indent="-285750"/>
            <a:r>
              <a:rPr lang="hu-HU" dirty="0" smtClean="0"/>
              <a:t>Megvalósítás: szerver-kliens architektúrával</a:t>
            </a:r>
            <a:endParaRPr lang="hu-HU" dirty="0" smtClean="0"/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Szerver</a:t>
            </a:r>
            <a:r>
              <a:rPr lang="hu-HU" dirty="0"/>
              <a:t>: </a:t>
            </a:r>
            <a:endParaRPr lang="hu-HU" dirty="0" smtClean="0"/>
          </a:p>
          <a:p>
            <a:pPr lvl="2"/>
            <a:r>
              <a:rPr lang="hu-HU" dirty="0" smtClean="0"/>
              <a:t>gyors </a:t>
            </a:r>
            <a:r>
              <a:rPr lang="hu-HU" dirty="0"/>
              <a:t>bináris analízis</a:t>
            </a:r>
          </a:p>
          <a:p>
            <a:pPr lvl="1">
              <a:buFont typeface="Arial" pitchFamily="34" charset="0"/>
              <a:buChar char="•"/>
            </a:pPr>
            <a:r>
              <a:rPr lang="hu-HU" dirty="0"/>
              <a:t>Kliens: </a:t>
            </a:r>
            <a:endParaRPr lang="hu-HU" dirty="0" smtClean="0"/>
          </a:p>
          <a:p>
            <a:pPr lvl="2"/>
            <a:r>
              <a:rPr lang="hu-HU" dirty="0" smtClean="0"/>
              <a:t>Gyors </a:t>
            </a:r>
            <a:r>
              <a:rPr lang="hu-HU" dirty="0"/>
              <a:t>lekérdezés </a:t>
            </a:r>
            <a:endParaRPr lang="hu-HU" dirty="0" smtClean="0"/>
          </a:p>
          <a:p>
            <a:pPr lvl="2"/>
            <a:r>
              <a:rPr lang="hu-HU" dirty="0" smtClean="0"/>
              <a:t>Korlátos erőforrások </a:t>
            </a:r>
            <a:r>
              <a:rPr lang="hu-HU" dirty="0" smtClean="0"/>
              <a:t>figyelembe vételével</a:t>
            </a:r>
            <a:endParaRPr lang="hu-HU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függőségek explicit lekérdezése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elkészült eszköz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32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47" name="Rounded Rectangular Callout 46"/>
          <p:cNvSpPr/>
          <p:nvPr/>
        </p:nvSpPr>
        <p:spPr>
          <a:xfrm>
            <a:off x="4114800" y="5813195"/>
            <a:ext cx="2585205" cy="565607"/>
          </a:xfrm>
          <a:prstGeom prst="wedgeRoundRectCallout">
            <a:avLst>
              <a:gd name="adj1" fmla="val 59221"/>
              <a:gd name="adj2" fmla="val -9064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Jar állományok struktúrája + függőségei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1704179" y="1258633"/>
            <a:ext cx="1896504" cy="798766"/>
          </a:xfrm>
          <a:prstGeom prst="wedgeRoundRectCallout">
            <a:avLst>
              <a:gd name="adj1" fmla="val -3941"/>
              <a:gd name="adj2" fmla="val 1182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Lekérdezés a forráskód szerkesztőből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4785489" y="2879000"/>
            <a:ext cx="3139311" cy="938695"/>
          </a:xfrm>
          <a:prstGeom prst="wedgeRoundRectCallout">
            <a:avLst>
              <a:gd name="adj1" fmla="val -21221"/>
              <a:gd name="adj2" fmla="val -722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Lekérdezés kezdeményezése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Eredmények megjelenítése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4840307" y="3870306"/>
            <a:ext cx="3204626" cy="1539893"/>
          </a:xfrm>
          <a:prstGeom prst="wedgeRoundRectCallout">
            <a:avLst>
              <a:gd name="adj1" fmla="val -44149"/>
              <a:gd name="adj2" fmla="val 80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Bytekód analízis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b="1" dirty="0" smtClean="0"/>
              <a:t>Bemenet méretétől függetlenül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b="1" dirty="0" smtClean="0"/>
              <a:t>Adatbázis lekérdezések alapján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1197528" y="3817694"/>
            <a:ext cx="2835033" cy="793908"/>
          </a:xfrm>
          <a:prstGeom prst="wedgeRoundRectCallout">
            <a:avLst>
              <a:gd name="adj1" fmla="val -45510"/>
              <a:gd name="adj2" fmla="val 1068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egy központi tárolóban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51" grpId="0" animBg="1"/>
      <p:bldP spid="51" grpId="1" animBg="1"/>
      <p:bldP spid="46" grpId="0" animBg="1"/>
      <p:bldP spid="46" grpId="1" animBg="1"/>
      <p:bldP spid="45" grpId="0" animBg="1"/>
      <p:bldP spid="4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Lekérdezések</a:t>
            </a:r>
            <a:endParaRPr lang="en-US" dirty="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hu-HU" dirty="0" smtClean="0"/>
              <a:t>Lekérdezés futtatása: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Elem kiválasztása a szerkesztőben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Elem nevének feloldása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Lekérdezés küldése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Eredmény: a kiválasztott elem függőségei</a:t>
            </a:r>
          </a:p>
          <a:p>
            <a:pPr marL="742950" lvl="2" indent="-342900"/>
            <a:endParaRPr lang="hu-HU" dirty="0" smtClean="0"/>
          </a:p>
          <a:p>
            <a:pPr marL="742950" lvl="2" indent="-342900"/>
            <a:endParaRPr lang="hu-HU" dirty="0"/>
          </a:p>
        </p:txBody>
      </p:sp>
      <p:pic>
        <p:nvPicPr>
          <p:cNvPr id="5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"/>
          <a:stretch/>
        </p:blipFill>
        <p:spPr bwMode="auto">
          <a:xfrm>
            <a:off x="4648200" y="1552800"/>
            <a:ext cx="403134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2" b="5448"/>
          <a:stretch/>
        </p:blipFill>
        <p:spPr bwMode="auto">
          <a:xfrm>
            <a:off x="4648200" y="3791857"/>
            <a:ext cx="4031343" cy="19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1984</TotalTime>
  <Words>855</Words>
  <Application>Microsoft Office PowerPoint</Application>
  <PresentationFormat>On-screen Show (4:3)</PresentationFormat>
  <Paragraphs>288</Paragraphs>
  <Slides>22</Slides>
  <Notes>13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Nagy szoftverinfrastruktúra feletti inkrementális modell-analízis</vt:lpstr>
      <vt:lpstr>Komplex szoftverrendszerek Fejlesztése</vt:lpstr>
      <vt:lpstr>Alapprobléma: bejövő függőségek</vt:lpstr>
      <vt:lpstr>Kihívások</vt:lpstr>
      <vt:lpstr>Kihívások 2</vt:lpstr>
      <vt:lpstr>Kitűzött cél</vt:lpstr>
      <vt:lpstr>függőségek explicit lekérdezése</vt:lpstr>
      <vt:lpstr>Architektúra</vt:lpstr>
      <vt:lpstr>PowerPoint Presentation</vt:lpstr>
      <vt:lpstr>Architektúra</vt:lpstr>
      <vt:lpstr>Inkrementális, hibrid Függőségi analízis</vt:lpstr>
      <vt:lpstr>A rendszer kiterjesztése</vt:lpstr>
      <vt:lpstr>A kiegészített architektúra</vt:lpstr>
      <vt:lpstr>Inkrementális lekérdezések gráfminták alapján</vt:lpstr>
      <vt:lpstr>A lekérdezések végrehajtása</vt:lpstr>
      <vt:lpstr>A rendszer teljesítménye</vt:lpstr>
      <vt:lpstr>Hatékonyság mérése – miért?</vt:lpstr>
      <vt:lpstr>Függőségi analízis sebessége</vt:lpstr>
      <vt:lpstr>Modell-lekérdezések teljesítménye</vt:lpstr>
      <vt:lpstr>Eredmények és távlati célok</vt:lpstr>
      <vt:lpstr>Eredmények</vt:lpstr>
      <vt:lpstr>További célok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 szoftverinfrastruktúra feletti inkrementális modell-analízis</dc:title>
  <dc:creator>Donat Csikos</dc:creator>
  <cp:lastModifiedBy>Donat Csikos</cp:lastModifiedBy>
  <cp:revision>142</cp:revision>
  <dcterms:created xsi:type="dcterms:W3CDTF">2012-11-10T12:17:04Z</dcterms:created>
  <dcterms:modified xsi:type="dcterms:W3CDTF">2012-11-13T10:04:55Z</dcterms:modified>
</cp:coreProperties>
</file>