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9" r:id="rId6"/>
    <p:sldId id="277" r:id="rId7"/>
    <p:sldId id="261" r:id="rId8"/>
    <p:sldId id="264" r:id="rId9"/>
    <p:sldId id="266" r:id="rId10"/>
    <p:sldId id="265" r:id="rId11"/>
    <p:sldId id="262" r:id="rId12"/>
    <p:sldId id="267" r:id="rId13"/>
    <p:sldId id="270" r:id="rId14"/>
    <p:sldId id="275" r:id="rId15"/>
    <p:sldId id="278" r:id="rId16"/>
    <p:sldId id="263" r:id="rId17"/>
    <p:sldId id="276" r:id="rId18"/>
    <p:sldId id="268" r:id="rId19"/>
    <p:sldId id="269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75801" autoAdjust="0"/>
  </p:normalViewPr>
  <p:slideViewPr>
    <p:cSldViewPr>
      <p:cViewPr varScale="1">
        <p:scale>
          <a:sx n="89" d="100"/>
          <a:sy n="89" d="100"/>
        </p:scale>
        <p:origin x="-13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29491991071209"/>
          <c:y val="0.225597709377237"/>
          <c:w val="0.888178161757558"/>
          <c:h val="0.630507577681822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97.0</c:v>
                </c:pt>
                <c:pt idx="1">
                  <c:v>194.0</c:v>
                </c:pt>
                <c:pt idx="2">
                  <c:v>292.0</c:v>
                </c:pt>
                <c:pt idx="3">
                  <c:v>389.0</c:v>
                </c:pt>
                <c:pt idx="4">
                  <c:v>488.0</c:v>
                </c:pt>
                <c:pt idx="5">
                  <c:v>587.0</c:v>
                </c:pt>
                <c:pt idx="6">
                  <c:v>683.0</c:v>
                </c:pt>
                <c:pt idx="7">
                  <c:v>782.0</c:v>
                </c:pt>
                <c:pt idx="8">
                  <c:v>881.0</c:v>
                </c:pt>
                <c:pt idx="9">
                  <c:v>967.0</c:v>
                </c:pt>
                <c:pt idx="10">
                  <c:v>1065.0</c:v>
                </c:pt>
                <c:pt idx="11">
                  <c:v>1161.0</c:v>
                </c:pt>
                <c:pt idx="12">
                  <c:v>1260.0</c:v>
                </c:pt>
                <c:pt idx="13">
                  <c:v>1312.0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67.0</c:v>
                </c:pt>
                <c:pt idx="1">
                  <c:v>109.0</c:v>
                </c:pt>
                <c:pt idx="2">
                  <c:v>157.0</c:v>
                </c:pt>
                <c:pt idx="3">
                  <c:v>196.0</c:v>
                </c:pt>
                <c:pt idx="4">
                  <c:v>240.0</c:v>
                </c:pt>
                <c:pt idx="5">
                  <c:v>254.0</c:v>
                </c:pt>
                <c:pt idx="6">
                  <c:v>319.0</c:v>
                </c:pt>
                <c:pt idx="7">
                  <c:v>364.0</c:v>
                </c:pt>
                <c:pt idx="8">
                  <c:v>403.0</c:v>
                </c:pt>
                <c:pt idx="9">
                  <c:v>445.0</c:v>
                </c:pt>
                <c:pt idx="10">
                  <c:v>474.0</c:v>
                </c:pt>
                <c:pt idx="11">
                  <c:v>503.0</c:v>
                </c:pt>
                <c:pt idx="12">
                  <c:v>541.0</c:v>
                </c:pt>
                <c:pt idx="13">
                  <c:v>575.0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1310248"/>
        <c:axId val="-2121304360"/>
      </c:lineChart>
      <c:catAx>
        <c:axId val="-2121310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1304360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-2121304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1310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7.0</c:v>
                </c:pt>
                <c:pt idx="1">
                  <c:v>13.0</c:v>
                </c:pt>
                <c:pt idx="2">
                  <c:v>28.0</c:v>
                </c:pt>
                <c:pt idx="3">
                  <c:v>52.0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037240"/>
        <c:axId val="-2122043048"/>
      </c:lineChart>
      <c:catAx>
        <c:axId val="-2122037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2043048"/>
        <c:crosses val="autoZero"/>
        <c:auto val="1"/>
        <c:lblAlgn val="ctr"/>
        <c:lblOffset val="100"/>
        <c:noMultiLvlLbl val="0"/>
      </c:catAx>
      <c:valAx>
        <c:axId val="-2122043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2037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385.0</c:v>
                </c:pt>
                <c:pt idx="1">
                  <c:v>669.0</c:v>
                </c:pt>
                <c:pt idx="2">
                  <c:v>819.0</c:v>
                </c:pt>
                <c:pt idx="3">
                  <c:v>1021.0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069720"/>
        <c:axId val="-2122075512"/>
      </c:lineChart>
      <c:catAx>
        <c:axId val="-2122069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2075512"/>
        <c:crosses val="autoZero"/>
        <c:auto val="1"/>
        <c:lblAlgn val="ctr"/>
        <c:lblOffset val="100"/>
        <c:noMultiLvlLbl val="0"/>
      </c:catAx>
      <c:valAx>
        <c:axId val="-2122075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2069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Hangsúlyozni: Java  alkalmazások.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Példánymodellek és</a:t>
            </a:r>
          </a:p>
          <a:p>
            <a:r>
              <a:rPr lang="hu-HU" baseline="0" dirty="0" smtClean="0"/>
              <a:t>Lekérdezések betöltése</a:t>
            </a:r>
          </a:p>
          <a:p>
            <a:r>
              <a:rPr lang="hu-HU" baseline="0" dirty="0" smtClean="0"/>
              <a:t>Eredmények folyamatos frissítése</a:t>
            </a:r>
          </a:p>
          <a:p>
            <a:r>
              <a:rPr lang="hu-HU" baseline="0" dirty="0" smtClean="0"/>
              <a:t>Forráskód módosításakor0</a:t>
            </a:r>
          </a:p>
          <a:p>
            <a:r>
              <a:rPr lang="hu-HU" baseline="0" dirty="0" smtClean="0"/>
              <a:t>Forráskód modell automatikusan , inkrementálisan frissül</a:t>
            </a:r>
          </a:p>
          <a:p>
            <a:r>
              <a:rPr lang="hu-HU" baseline="0" dirty="0" smtClean="0"/>
              <a:t>Output: </a:t>
            </a:r>
          </a:p>
          <a:p>
            <a:r>
              <a:rPr lang="hu-HU" baseline="0" dirty="0" smtClean="0"/>
              <a:t>Függoségi viszonyok az összes objektumra</a:t>
            </a:r>
          </a:p>
          <a:p>
            <a:r>
              <a:rPr lang="hu-HU" baseline="0" dirty="0" smtClean="0"/>
              <a:t>Automatikusan és gyorsan frissül</a:t>
            </a:r>
          </a:p>
          <a:p>
            <a:r>
              <a:rPr lang="hu-HU" baseline="0" dirty="0" smtClean="0"/>
              <a:t>Eclipse view-ban megjelenítve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Mit változtathatunk meg és hogyan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11/13/12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11/13/12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kiterjesztése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Kiindulási alap: </a:t>
            </a:r>
          </a:p>
          <a:p>
            <a:pPr lvl="1"/>
            <a:r>
              <a:rPr lang="hu-HU" dirty="0" smtClean="0"/>
              <a:t>Csak az adatbázisban tárolt adatok (=éles használatban lévő verziók) alapján</a:t>
            </a:r>
          </a:p>
          <a:p>
            <a:pPr lvl="1"/>
            <a:r>
              <a:rPr lang="hu-HU" dirty="0" smtClean="0"/>
              <a:t>Lekérdezés csak </a:t>
            </a:r>
            <a:r>
              <a:rPr lang="hu-HU" b="1" dirty="0" smtClean="0"/>
              <a:t>egy</a:t>
            </a:r>
            <a:r>
              <a:rPr lang="hu-HU" dirty="0" smtClean="0"/>
              <a:t> elem függőségeire</a:t>
            </a:r>
          </a:p>
          <a:p>
            <a:r>
              <a:rPr lang="hu-HU" dirty="0" smtClean="0"/>
              <a:t>Továbbfejlesztés motivációja</a:t>
            </a:r>
          </a:p>
          <a:p>
            <a:pPr lvl="1"/>
            <a:r>
              <a:rPr lang="hu-HU" dirty="0" smtClean="0"/>
              <a:t>Mi </a:t>
            </a:r>
            <a:r>
              <a:rPr lang="hu-HU" dirty="0"/>
              <a:t>változott meg a </a:t>
            </a:r>
            <a:r>
              <a:rPr lang="hu-HU" dirty="0" smtClean="0"/>
              <a:t>fejlesztőkörnyezetben?</a:t>
            </a:r>
            <a:endParaRPr lang="hu-HU" dirty="0"/>
          </a:p>
          <a:p>
            <a:pPr lvl="1"/>
            <a:r>
              <a:rPr lang="hu-HU" dirty="0"/>
              <a:t>Milyen hatással van </a:t>
            </a:r>
            <a:r>
              <a:rPr lang="hu-HU" dirty="0" smtClean="0"/>
              <a:t>a változás a </a:t>
            </a:r>
            <a:r>
              <a:rPr lang="hu-HU" dirty="0"/>
              <a:t>ráépülő projektekre?</a:t>
            </a:r>
          </a:p>
          <a:p>
            <a:r>
              <a:rPr lang="hu-HU" dirty="0" smtClean="0"/>
              <a:t>Javasolt architektúra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1"/>
            <a:r>
              <a:rPr lang="hu-HU" dirty="0" smtClean="0"/>
              <a:t>Valós </a:t>
            </a:r>
            <a:r>
              <a:rPr lang="hu-HU" dirty="0"/>
              <a:t>idejű </a:t>
            </a:r>
            <a:r>
              <a:rPr lang="hu-HU" dirty="0" smtClean="0"/>
              <a:t>lekérdezések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</a:p>
          <a:p>
            <a:pPr lvl="2"/>
            <a:r>
              <a:rPr lang="hu-HU" dirty="0" smtClean="0"/>
              <a:t>Azonnali visszacsatolás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25028"/>
            <a:ext cx="3279128" cy="797652"/>
          </a:xfrm>
          <a:prstGeom prst="wedgeRoundRectCallout">
            <a:avLst>
              <a:gd name="adj1" fmla="val 41768"/>
              <a:gd name="adj2" fmla="val -2297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/>
              <a:t> 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szinkornizáció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összekapcsolásával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63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681607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Inicializálás</a:t>
            </a:r>
          </a:p>
          <a:p>
            <a:pPr marL="914400" lvl="1" indent="-514350"/>
            <a:r>
              <a:rPr lang="hu-HU" dirty="0" smtClean="0"/>
              <a:t>Példánymodellek és</a:t>
            </a:r>
          </a:p>
          <a:p>
            <a:pPr marL="914400" lvl="1" indent="-514350"/>
            <a:r>
              <a:rPr lang="hu-HU" dirty="0" smtClean="0"/>
              <a:t>lekérdezések betöltése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Eredmények folyamatos, automatikus frissítése</a:t>
            </a:r>
          </a:p>
          <a:p>
            <a:pPr marL="914400" lvl="1" indent="-514350"/>
            <a:r>
              <a:rPr lang="hu-HU" dirty="0" smtClean="0"/>
              <a:t>Forráskód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hu-HU" dirty="0" smtClean="0"/>
              <a:t>Forráskód modell </a:t>
            </a:r>
            <a:r>
              <a:rPr lang="hu-HU" dirty="0" smtClean="0">
                <a:sym typeface="Wingdings" pitchFamily="2" charset="2"/>
              </a:rPr>
              <a:t> eredmény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megjelen</a:t>
            </a:r>
            <a:r>
              <a:rPr lang="hu-HU" dirty="0" smtClean="0">
                <a:sym typeface="Wingdings" pitchFamily="2" charset="2"/>
              </a:rPr>
              <a:t>ítés</a:t>
            </a:r>
          </a:p>
          <a:p>
            <a:pPr marL="914400" lvl="1" indent="-514350"/>
            <a:r>
              <a:rPr lang="hu-HU" dirty="0" smtClean="0"/>
              <a:t>Kimenet: </a:t>
            </a:r>
            <a:r>
              <a:rPr lang="hu-HU" dirty="0"/>
              <a:t>Függőségi viszonyok az </a:t>
            </a:r>
            <a:r>
              <a:rPr lang="hu-HU" b="1" dirty="0" smtClean="0"/>
              <a:t>összes objektumra</a:t>
            </a:r>
            <a:endParaRPr lang="hu-HU" b="1" dirty="0"/>
          </a:p>
          <a:p>
            <a:pPr marL="914400" lvl="1" indent="-514350"/>
            <a:endParaRPr lang="hu-HU" dirty="0" smtClean="0"/>
          </a:p>
          <a:p>
            <a:pPr marL="1314450" lvl="2" indent="-514350">
              <a:buFont typeface="+mj-lt"/>
              <a:buAutoNum type="romanUcPeriod"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pPr marL="857250" lvl="3" indent="0">
              <a:buNone/>
            </a:pPr>
            <a:endParaRPr lang="hu-HU" sz="2600" dirty="0"/>
          </a:p>
          <a:p>
            <a:pPr marL="400050" lvl="2" indent="0">
              <a:buNone/>
            </a:pPr>
            <a:endParaRPr lang="hu-HU" sz="1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2851" b="556"/>
          <a:stretch/>
        </p:blipFill>
        <p:spPr bwMode="auto">
          <a:xfrm>
            <a:off x="4638219" y="1600200"/>
            <a:ext cx="404858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9" y="38481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ular Callout 18"/>
          <p:cNvSpPr/>
          <p:nvPr/>
        </p:nvSpPr>
        <p:spPr>
          <a:xfrm>
            <a:off x="5166983" y="5240565"/>
            <a:ext cx="1233924" cy="855435"/>
          </a:xfrm>
          <a:prstGeom prst="wedgeRoundRectCallout">
            <a:avLst>
              <a:gd name="adj1" fmla="val -82294"/>
              <a:gd name="adj2" fmla="val -808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Validációs szabályok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6662509" y="4979307"/>
            <a:ext cx="2024292" cy="964293"/>
          </a:xfrm>
          <a:prstGeom prst="wedgeRoundRectCallout">
            <a:avLst>
              <a:gd name="adj1" fmla="val -65188"/>
              <a:gd name="adj2" fmla="val -5667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„Content assist” jellegű visszajelzés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02275" y="2365373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8219" y="3478768"/>
            <a:ext cx="40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Kiterjesztési lehetőség: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Éles alkalmazásba szánt eszköz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Fejlesztőeszköz: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932218"/>
            <a:ext cx="7772400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smtClean="0"/>
              <a:t>Mérések valós projektekkel</a:t>
            </a:r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0703805"/>
              </p:ext>
            </p:extLst>
          </p:nvPr>
        </p:nvGraphicFramePr>
        <p:xfrm>
          <a:off x="457200" y="1219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2150180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5223292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összes elemre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Kész eszköz nagyméretű Java szoftver infrastruktúra függőségeinek feltárására</a:t>
            </a:r>
          </a:p>
          <a:p>
            <a:pPr lvl="1"/>
            <a:r>
              <a:rPr lang="hu-HU" dirty="0" smtClean="0"/>
              <a:t>Nagy mennyiségű bináris komponens hatékony feldolgozása és lekérdezése</a:t>
            </a:r>
          </a:p>
          <a:p>
            <a:r>
              <a:rPr lang="hu-HU" dirty="0" smtClean="0"/>
              <a:t>Kiterjesztés valós idejű, hibrid függőségi analízisre</a:t>
            </a:r>
          </a:p>
          <a:p>
            <a:pPr lvl="1"/>
            <a:r>
              <a:rPr lang="hu-HU" dirty="0" smtClean="0"/>
              <a:t>Bináris függőségi modellek és inkrementálisan szinkronizált forráskódmodellek összekapcsolásával</a:t>
            </a:r>
          </a:p>
          <a:p>
            <a:pPr lvl="1"/>
            <a:r>
              <a:rPr lang="hu-HU" dirty="0" smtClean="0"/>
              <a:t>Azonnali visszajelzés inkrementális gráfmintaillesztés alapján</a:t>
            </a:r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A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Java 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</a:t>
            </a:r>
            <a:r>
              <a:rPr lang="hu-HU" dirty="0" smtClean="0"/>
              <a:t>üggőségi problémák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B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OO </a:t>
            </a:r>
            <a:r>
              <a:rPr lang="hu-HU" dirty="0" smtClean="0"/>
              <a:t>rendszerek </a:t>
            </a:r>
            <a:r>
              <a:rPr lang="hu-HU" dirty="0" smtClean="0">
                <a:sym typeface="Wingdings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sokféle függőség</a:t>
            </a:r>
          </a:p>
          <a:p>
            <a:pPr lvl="1"/>
            <a:r>
              <a:rPr lang="hu-HU" dirty="0"/>
              <a:t>Osztálybetöltés, függvényhívás, öröklés, függvény-felüldefiniálás, tagváltozó-hozzáférés </a:t>
            </a:r>
            <a:endParaRPr lang="hu-HU" dirty="0" smtClean="0"/>
          </a:p>
          <a:p>
            <a:r>
              <a:rPr lang="hu-HU" dirty="0" smtClean="0"/>
              <a:t>Nagyszámú Java szoftver (1000+)</a:t>
            </a:r>
          </a:p>
          <a:p>
            <a:pPr lvl="1"/>
            <a:r>
              <a:rPr lang="hu-HU" dirty="0" smtClean="0"/>
              <a:t>Tisztán forráskód </a:t>
            </a:r>
            <a:r>
              <a:rPr lang="hu-HU" dirty="0" smtClean="0"/>
              <a:t>alapú analízis lassú</a:t>
            </a:r>
            <a:endParaRPr lang="hu-HU" dirty="0" smtClean="0"/>
          </a:p>
          <a:p>
            <a:pPr lvl="2"/>
            <a:r>
              <a:rPr lang="hu-HU" dirty="0" smtClean="0"/>
              <a:t>Fordítás + tesztek lefutattása idő- és </a:t>
            </a:r>
            <a:r>
              <a:rPr lang="hu-HU" dirty="0" smtClean="0"/>
              <a:t>erőforrásigényes</a:t>
            </a:r>
          </a:p>
          <a:p>
            <a:pPr lvl="2"/>
            <a:r>
              <a:rPr lang="hu-HU" dirty="0" smtClean="0"/>
              <a:t>A fejlesztő gépén kivárhatatlan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hu-HU" dirty="0"/>
              <a:t>Szoftver életciklus: gyakori hibajavítások, új funkciók</a:t>
            </a:r>
          </a:p>
          <a:p>
            <a:pPr lvl="1"/>
            <a:r>
              <a:rPr lang="hu-HU" dirty="0" smtClean="0"/>
              <a:t>Egymás utáni szoftververziók </a:t>
            </a:r>
            <a:r>
              <a:rPr lang="hu-HU" dirty="0"/>
              <a:t>konzisztenciáját</a:t>
            </a:r>
            <a:r>
              <a:rPr lang="hu-HU" b="1" dirty="0"/>
              <a:t> </a:t>
            </a:r>
            <a:r>
              <a:rPr lang="hu-HU" b="1" dirty="0" smtClean="0"/>
              <a:t>mindenképp</a:t>
            </a:r>
            <a:r>
              <a:rPr lang="hu-HU" dirty="0" smtClean="0"/>
              <a:t> garantálni </a:t>
            </a:r>
            <a:r>
              <a:rPr lang="hu-HU" dirty="0"/>
              <a:t>kell</a:t>
            </a:r>
          </a:p>
          <a:p>
            <a:pPr lvl="1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</a:t>
            </a:r>
            <a:r>
              <a:rPr lang="hu-HU" b="1" dirty="0" smtClean="0"/>
              <a:t>upgrade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Hiba</a:t>
            </a:r>
          </a:p>
          <a:p>
            <a:pPr lvl="2"/>
            <a:r>
              <a:rPr lang="en-US" dirty="0" smtClean="0"/>
              <a:t>F</a:t>
            </a:r>
            <a:r>
              <a:rPr lang="hu-HU" dirty="0" smtClean="0"/>
              <a:t>ordítási idejű (complile error)</a:t>
            </a:r>
          </a:p>
          <a:p>
            <a:pPr lvl="2"/>
            <a:r>
              <a:rPr lang="hu-HU" dirty="0" smtClean="0"/>
              <a:t>Futási idejű (linking | runtime | reflection error)</a:t>
            </a:r>
          </a:p>
          <a:p>
            <a:pPr lvl="2"/>
            <a:r>
              <a:rPr lang="hu-HU" dirty="0" smtClean="0"/>
              <a:t>(Csak statikus függőségekkel foglalkozunk)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Kitűzött cél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Szükséges</a:t>
            </a:r>
            <a:r>
              <a:rPr lang="hu-HU" dirty="0"/>
              <a:t>: </a:t>
            </a:r>
            <a:r>
              <a:rPr lang="hu-HU" dirty="0" smtClean="0"/>
              <a:t>(statikus) függőségi </a:t>
            </a:r>
            <a:r>
              <a:rPr lang="hu-HU" dirty="0"/>
              <a:t>viszonyok ismerete</a:t>
            </a:r>
          </a:p>
          <a:p>
            <a:pPr lvl="1"/>
            <a:r>
              <a:rPr lang="hu-HU" dirty="0" smtClean="0"/>
              <a:t>Kiszámítható a változtatások </a:t>
            </a:r>
            <a:r>
              <a:rPr lang="hu-HU" dirty="0"/>
              <a:t>potenciális hatása</a:t>
            </a:r>
          </a:p>
          <a:p>
            <a:pPr lvl="1"/>
            <a:r>
              <a:rPr lang="hu-HU" dirty="0" smtClean="0">
                <a:sym typeface="Wingdings"/>
              </a:rPr>
              <a:t> </a:t>
            </a:r>
            <a:r>
              <a:rPr lang="hu-HU" dirty="0" smtClean="0"/>
              <a:t>Mit </a:t>
            </a:r>
            <a:r>
              <a:rPr lang="hu-HU" dirty="0"/>
              <a:t>változtathatunk meg és </a:t>
            </a:r>
            <a:r>
              <a:rPr lang="hu-HU" dirty="0" smtClean="0"/>
              <a:t>hogyan</a:t>
            </a:r>
            <a:endParaRPr lang="hu-HU" dirty="0"/>
          </a:p>
          <a:p>
            <a:pPr marL="285750" indent="-285750"/>
            <a:r>
              <a:rPr lang="hu-HU" dirty="0" smtClean="0"/>
              <a:t>Megvalósítás: szerver-kliens architektúrával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Szerver</a:t>
            </a:r>
            <a:r>
              <a:rPr lang="hu-HU" dirty="0"/>
              <a:t>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bináris analízis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Kliens: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lekérdezés </a:t>
            </a:r>
            <a:endParaRPr lang="hu-HU" dirty="0" smtClean="0"/>
          </a:p>
          <a:p>
            <a:pPr lvl="2"/>
            <a:r>
              <a:rPr lang="hu-HU" dirty="0" smtClean="0"/>
              <a:t>Korlátos erőforrások figyelembe vételével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Bemenet méretétől 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Eredmény: a 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2087</TotalTime>
  <Words>936</Words>
  <Application>Microsoft Macintosh PowerPoint</Application>
  <PresentationFormat>On-screen Show (4:3)</PresentationFormat>
  <Paragraphs>293</Paragraphs>
  <Slides>22</Slides>
  <Notes>13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Nagy szoftverinfrastruktúra feletti inkrementális modell-analízis</vt:lpstr>
      <vt:lpstr>Komplex szoftverrendszerek Fejlesztése</vt:lpstr>
      <vt:lpstr>Függőségi problémák</vt:lpstr>
      <vt:lpstr>Kihívások</vt:lpstr>
      <vt:lpstr>Kihívások 2</vt:lpstr>
      <vt:lpstr>Kitűzött cél</vt:lpstr>
      <vt:lpstr>függőségek explicit lekérdezése</vt:lpstr>
      <vt:lpstr>Architektúra</vt:lpstr>
      <vt:lpstr>PowerPoint Presentation</vt:lpstr>
      <vt:lpstr>Architektúra</vt:lpstr>
      <vt:lpstr>Inkrementális, hibrid Függőségi analízis</vt:lpstr>
      <vt:lpstr>A rendszer kiterjesztése</vt:lpstr>
      <vt:lpstr>A kiegészített architektúra</vt:lpstr>
      <vt:lpstr>Inkrementális lekérdezések gráfminták alapján</vt:lpstr>
      <vt:lpstr>A lekérdezések végrehajtása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Istvan Rath</cp:lastModifiedBy>
  <cp:revision>150</cp:revision>
  <dcterms:created xsi:type="dcterms:W3CDTF">2012-11-10T12:17:04Z</dcterms:created>
  <dcterms:modified xsi:type="dcterms:W3CDTF">2012-11-13T13:00:36Z</dcterms:modified>
</cp:coreProperties>
</file>