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  <p:sldId id="265" r:id="rId9"/>
    <p:sldId id="262" r:id="rId10"/>
    <p:sldId id="267" r:id="rId11"/>
    <p:sldId id="270" r:id="rId12"/>
    <p:sldId id="274" r:id="rId13"/>
    <p:sldId id="263" r:id="rId14"/>
    <p:sldId id="268" r:id="rId15"/>
    <p:sldId id="269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4" autoAdjust="0"/>
    <p:restoredTop sz="81991" autoAdjust="0"/>
  </p:normalViewPr>
  <p:slideViewPr>
    <p:cSldViewPr>
      <p:cViewPr>
        <p:scale>
          <a:sx n="75" d="100"/>
          <a:sy n="75" d="100"/>
        </p:scale>
        <p:origin x="-1368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/>
              <a:t>Discovery process time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609750170117625E-2"/>
          <c:y val="0.22559774786216238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214528"/>
        <c:axId val="164368320"/>
      </c:lineChart>
      <c:catAx>
        <c:axId val="136214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/>
                  <a:t>Number of processed projects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4368320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1643683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/>
                  <a:t>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62145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Modell-lekérdezések:</a:t>
            </a:r>
            <a:r>
              <a:rPr lang="hu-HU" baseline="0" dirty="0" smtClean="0"/>
              <a:t> inicialiálási idő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435712"/>
        <c:axId val="186344576"/>
      </c:lineChart>
      <c:catAx>
        <c:axId val="136435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mérete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6344576"/>
        <c:crosses val="autoZero"/>
        <c:auto val="1"/>
        <c:lblAlgn val="ctr"/>
        <c:lblOffset val="100"/>
        <c:noMultiLvlLbl val="0"/>
      </c:catAx>
      <c:valAx>
        <c:axId val="1863445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/>
                  <a:t>seconds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64357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Teljes</a:t>
            </a:r>
            <a:r>
              <a:rPr lang="hu-HU" baseline="0" dirty="0" smtClean="0"/>
              <a:t> memóriafoglalás mérete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436224"/>
        <c:axId val="186347456"/>
      </c:lineChart>
      <c:catAx>
        <c:axId val="136436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mérete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6347456"/>
        <c:crosses val="autoZero"/>
        <c:auto val="1"/>
        <c:lblAlgn val="ctr"/>
        <c:lblOffset val="100"/>
        <c:noMultiLvlLbl val="0"/>
      </c:catAx>
      <c:valAx>
        <c:axId val="1863474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/>
                  <a:t>MiB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64362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5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F745-5CE3-40A0-8E26-13A5C6D55D00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modell-analízis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Csikós Donát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EMF-IncQuery technológia:</a:t>
            </a:r>
          </a:p>
          <a:p>
            <a:pPr lvl="1"/>
            <a:r>
              <a:rPr lang="hu-HU" dirty="0" smtClean="0"/>
              <a:t>Deklaratív, inkrementális modell-lekérdezések.</a:t>
            </a:r>
          </a:p>
          <a:p>
            <a:pPr lvl="2"/>
            <a:r>
              <a:rPr lang="hu-HU" dirty="0" smtClean="0"/>
              <a:t>Lekérdezés = </a:t>
            </a:r>
            <a:r>
              <a:rPr lang="hu-HU" dirty="0" smtClean="0"/>
              <a:t>gráfminta.</a:t>
            </a:r>
          </a:p>
          <a:p>
            <a:pPr lvl="1"/>
            <a:r>
              <a:rPr lang="hu-HU" dirty="0" smtClean="0"/>
              <a:t>EMF példánymodellek felett.</a:t>
            </a:r>
          </a:p>
          <a:p>
            <a:r>
              <a:rPr lang="hu-HU" dirty="0" smtClean="0"/>
              <a:t>Cél:</a:t>
            </a:r>
          </a:p>
          <a:p>
            <a:pPr lvl="1"/>
            <a:r>
              <a:rPr lang="hu-HU" dirty="0" smtClean="0"/>
              <a:t>Függőségi viszonyok azonnali megjelenítése.</a:t>
            </a:r>
            <a:endParaRPr lang="hu-HU" dirty="0" smtClean="0"/>
          </a:p>
          <a:p>
            <a:pPr lvl="1"/>
            <a:r>
              <a:rPr lang="hu-HU" dirty="0" smtClean="0"/>
              <a:t>Forráskód és függőségi adatbázis összekapcsolása.</a:t>
            </a:r>
          </a:p>
          <a:p>
            <a:pPr lvl="2"/>
            <a:r>
              <a:rPr lang="hu-HU" dirty="0" smtClean="0"/>
              <a:t>Mi változott meg a workspace-ben?</a:t>
            </a:r>
          </a:p>
          <a:p>
            <a:pPr lvl="2"/>
            <a:r>
              <a:rPr lang="hu-HU" dirty="0" smtClean="0"/>
              <a:t>Milyen hatással van a ráépülő projektekre?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architektúra kiegészítése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  <a:endParaRPr lang="hu-HU" dirty="0" smtClean="0"/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>
            <a:stCxn id="11" idx="3"/>
            <a:endCxn id="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>
            <a:stCxn id="1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148370" y="41910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EMF példánymodell</a:t>
            </a:r>
            <a:endParaRPr lang="hu-HU" dirty="0" smtClean="0"/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382247" cy="10668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Eclise projekteket leíró EMF példánymodell.</a:t>
            </a:r>
            <a:endParaRPr lang="hu-H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Inkrementális </a:t>
            </a:r>
            <a:r>
              <a:rPr lang="hu-HU" dirty="0" smtClean="0"/>
              <a:t>karbantartás.</a:t>
            </a:r>
            <a:endParaRPr lang="hu-HU" dirty="0" smtClean="0"/>
          </a:p>
        </p:txBody>
      </p:sp>
      <p:sp>
        <p:nvSpPr>
          <p:cNvPr id="34" name="Rounded Rectangular Callout 33"/>
          <p:cNvSpPr/>
          <p:nvPr/>
        </p:nvSpPr>
        <p:spPr>
          <a:xfrm>
            <a:off x="2971800" y="4143201"/>
            <a:ext cx="3279128" cy="651130"/>
          </a:xfrm>
          <a:prstGeom prst="wedgeRoundRectCallout">
            <a:avLst>
              <a:gd name="adj1" fmla="val 38497"/>
              <a:gd name="adj2" fmla="val -2707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Modellek =&gt; EMF-IncQuery.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Valós idejű kiértékelés.</a:t>
            </a:r>
            <a:endParaRPr lang="hu-HU" dirty="0" smtClean="0"/>
          </a:p>
        </p:txBody>
      </p:sp>
      <p:sp>
        <p:nvSpPr>
          <p:cNvPr id="35" name="Rounded Rectangular Callout 34"/>
          <p:cNvSpPr/>
          <p:nvPr/>
        </p:nvSpPr>
        <p:spPr>
          <a:xfrm>
            <a:off x="124933" y="3766189"/>
            <a:ext cx="3047757" cy="370076"/>
          </a:xfrm>
          <a:prstGeom prst="wedgeRoundRectCallout">
            <a:avLst>
              <a:gd name="adj1" fmla="val 40580"/>
              <a:gd name="adj2" fmla="val -3466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Explicit lekérdezés megmarad.</a:t>
            </a:r>
            <a:endParaRPr lang="hu-HU" dirty="0" smtClean="0"/>
          </a:p>
        </p:txBody>
      </p:sp>
      <p:sp>
        <p:nvSpPr>
          <p:cNvPr id="36" name="Rounded Rectangular Callout 35"/>
          <p:cNvSpPr/>
          <p:nvPr/>
        </p:nvSpPr>
        <p:spPr>
          <a:xfrm>
            <a:off x="7628" y="4424254"/>
            <a:ext cx="3047757" cy="833546"/>
          </a:xfrm>
          <a:prstGeom prst="wedgeRoundRectCallout">
            <a:avLst>
              <a:gd name="adj1" fmla="val 25329"/>
              <a:gd name="adj2" fmla="val -2140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 kiértékelés (mentéskor)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összes elemre!</a:t>
            </a:r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modell-lekérdezések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Query explorer eredmény 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Teljesítményanalízis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függőségek </a:t>
            </a:r>
            <a:r>
              <a:rPr lang="hu-HU" dirty="0" smtClean="0"/>
              <a:t>feltérképezése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4267200"/>
            <a:ext cx="7772400" cy="23622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hu-HU" dirty="0"/>
              <a:t>Függőségi viszonyok felderítése: ~0,5sec/jar.</a:t>
            </a:r>
          </a:p>
          <a:p>
            <a:r>
              <a:rPr lang="hu-HU" dirty="0" smtClean="0"/>
              <a:t>Explicit lekérdezés ideje 1 elemre: </a:t>
            </a:r>
            <a:r>
              <a:rPr lang="hu-HU" dirty="0"/>
              <a:t>~200ms</a:t>
            </a:r>
          </a:p>
          <a:p>
            <a:r>
              <a:rPr lang="hu-HU" dirty="0" smtClean="0"/>
              <a:t>EMF </a:t>
            </a:r>
            <a:r>
              <a:rPr lang="hu-HU" dirty="0"/>
              <a:t>példánymodell mérete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Teljes </a:t>
            </a:r>
            <a:r>
              <a:rPr lang="hu-HU" dirty="0"/>
              <a:t>~</a:t>
            </a:r>
            <a:r>
              <a:rPr lang="hu-HU" dirty="0" smtClean="0"/>
              <a:t>600MiB.</a:t>
            </a:r>
          </a:p>
          <a:p>
            <a:pPr lvl="1"/>
            <a:r>
              <a:rPr lang="hu-HU" dirty="0" smtClean="0"/>
              <a:t>Tömörített: </a:t>
            </a:r>
            <a:r>
              <a:rPr lang="hu-HU" dirty="0" smtClean="0"/>
              <a:t>88MiB.</a:t>
            </a:r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59707120"/>
              </p:ext>
            </p:extLst>
          </p:nvPr>
        </p:nvGraphicFramePr>
        <p:xfrm>
          <a:off x="457200" y="1600200"/>
          <a:ext cx="81534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0014098"/>
              </p:ext>
            </p:extLst>
          </p:nvPr>
        </p:nvGraphicFramePr>
        <p:xfrm>
          <a:off x="457200" y="1524000"/>
          <a:ext cx="4040188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79444642"/>
              </p:ext>
            </p:extLst>
          </p:nvPr>
        </p:nvGraphicFramePr>
        <p:xfrm>
          <a:off x="4648200" y="1524000"/>
          <a:ext cx="404177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609600" y="4724400"/>
            <a:ext cx="80772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1 változtatás esetén: ~1ms az összes </a:t>
            </a:r>
            <a:r>
              <a:rPr lang="hu-HU" dirty="0" smtClean="0"/>
              <a:t>elemre.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és távlati célok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Eszköz java szoftverek függőségeinek feltárására.</a:t>
            </a:r>
          </a:p>
          <a:p>
            <a:pPr lvl="1"/>
            <a:r>
              <a:rPr lang="hu-HU" dirty="0" smtClean="0"/>
              <a:t>Nagy mennyiségű bináris feldolgozása és lekérdezése.</a:t>
            </a:r>
          </a:p>
          <a:p>
            <a:pPr lvl="1"/>
            <a:r>
              <a:rPr lang="hu-HU" dirty="0" smtClean="0"/>
              <a:t>Kiterjesztés: valós idejű függőségek megjelenítése Eclipse-ben. </a:t>
            </a:r>
          </a:p>
          <a:p>
            <a:r>
              <a:rPr lang="hu-HU" dirty="0" smtClean="0"/>
              <a:t>A rendszer jelenleg éles használatban van.</a:t>
            </a:r>
          </a:p>
          <a:p>
            <a:pPr lvl="1"/>
            <a:r>
              <a:rPr lang="hu-HU" dirty="0" smtClean="0"/>
              <a:t>CERN Controls Systems.</a:t>
            </a:r>
          </a:p>
          <a:p>
            <a:pPr lvl="2"/>
            <a:r>
              <a:rPr lang="hu-HU" dirty="0"/>
              <a:t>~</a:t>
            </a:r>
            <a:r>
              <a:rPr lang="hu-HU" dirty="0" smtClean="0"/>
              <a:t>1300 Java projekt, 24/7 üzemidő.</a:t>
            </a:r>
          </a:p>
          <a:p>
            <a:pPr lvl="2"/>
            <a:r>
              <a:rPr lang="hu-HU" dirty="0" smtClean="0"/>
              <a:t> Adatgyűjtés, monitorozás, alarm system, stb.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Jobb felhasználói felület integráció.</a:t>
            </a:r>
          </a:p>
          <a:p>
            <a:r>
              <a:rPr lang="hu-HU" dirty="0" smtClean="0"/>
              <a:t>Kiterjeszés C/C++ szoftverekre.</a:t>
            </a:r>
          </a:p>
          <a:p>
            <a:r>
              <a:rPr lang="hu-HU" dirty="0" smtClean="0"/>
              <a:t>Lekérdezés-alapú metrikák érvényesítése.</a:t>
            </a:r>
          </a:p>
          <a:p>
            <a:r>
              <a:rPr lang="hu-HU" dirty="0" smtClean="0"/>
              <a:t>Szélesebb körű függőségek felderítése.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Komplex szoftverrendszerek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5542" y="1828800"/>
            <a:ext cx="43434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service.jar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1524000" y="1505503"/>
            <a:ext cx="6096000" cy="5075070"/>
            <a:chOff x="1524000" y="1505503"/>
            <a:chExt cx="6096000" cy="5075070"/>
          </a:xfrm>
          <a:noFill/>
        </p:grpSpPr>
        <p:sp>
          <p:nvSpPr>
            <p:cNvPr id="38" name="Rectangle 37"/>
            <p:cNvSpPr/>
            <p:nvPr/>
          </p:nvSpPr>
          <p:spPr>
            <a:xfrm>
              <a:off x="1524000" y="1523999"/>
              <a:ext cx="6096000" cy="5056574"/>
            </a:xfrm>
            <a:prstGeom prst="rect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7799" y="3858372"/>
              <a:ext cx="50750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Szoftver tároló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Kiindulás: bejövő függőségek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5542" y="4169546"/>
            <a:ext cx="43434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client.jar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4142" y="4876800"/>
            <a:ext cx="38862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 smtClean="0">
                <a:latin typeface="Lucida Console" pitchFamily="49" charset="0"/>
              </a:rPr>
              <a:t>public class Client {</a:t>
            </a:r>
          </a:p>
          <a:p>
            <a:r>
              <a:rPr lang="hu-HU" sz="1400" dirty="0" smtClean="0">
                <a:latin typeface="Lucida Console" pitchFamily="49" charset="0"/>
              </a:rPr>
              <a:t>    public void doWork() {</a:t>
            </a:r>
          </a:p>
          <a:p>
            <a:r>
              <a:rPr lang="hu-HU" sz="1400" dirty="0" smtClean="0">
                <a:latin typeface="Lucida Console" pitchFamily="49" charset="0"/>
              </a:rPr>
              <a:t>        Service s = getService();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    s.serve(); 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}   </a:t>
            </a: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dirty="0">
              <a:latin typeface="Lucida Console" pitchFamily="49" charset="0"/>
            </a:endParaRP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58592" y="5562600"/>
            <a:ext cx="1189608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199552" y="3530879"/>
            <a:ext cx="2655379" cy="405841"/>
          </a:xfrm>
          <a:prstGeom prst="wedgeRoundRectCallout">
            <a:avLst>
              <a:gd name="adj1" fmla="val -86073"/>
              <a:gd name="adj2" fmla="val 812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Metódushívás =&gt; függőség.</a:t>
            </a:r>
          </a:p>
        </p:txBody>
      </p:sp>
      <p:sp>
        <p:nvSpPr>
          <p:cNvPr id="53" name="Lightning Bolt 52"/>
          <p:cNvSpPr/>
          <p:nvPr/>
        </p:nvSpPr>
        <p:spPr>
          <a:xfrm rot="4233296">
            <a:off x="4607475" y="5445999"/>
            <a:ext cx="381000" cy="62957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50977" y="2667000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serve</a:t>
            </a:r>
            <a:r>
              <a:rPr lang="hu-HU" sz="1400" dirty="0" smtClean="0">
                <a:latin typeface="Lucida Console" pitchFamily="49" charset="0"/>
              </a:rPr>
              <a:t>(){}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95600" y="2936583"/>
            <a:ext cx="23622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50977" y="2666999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</a:t>
            </a:r>
            <a:r>
              <a:rPr lang="hu-HU" sz="1400" dirty="0" smtClean="0">
                <a:latin typeface="Lucida Console" pitchFamily="49" charset="0"/>
              </a:rPr>
              <a:t>serve(</a:t>
            </a:r>
            <a:r>
              <a:rPr lang="hu-HU" sz="1400" dirty="0" smtClean="0">
                <a:solidFill>
                  <a:srgbClr val="FF0000"/>
                </a:solidFill>
                <a:latin typeface="Lucida Console" pitchFamily="49" charset="0"/>
              </a:rPr>
              <a:t>String in</a:t>
            </a:r>
            <a:r>
              <a:rPr lang="hu-HU" sz="1400" dirty="0" smtClean="0">
                <a:latin typeface="Lucida Console" pitchFamily="49" charset="0"/>
              </a:rPr>
              <a:t>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2" name="U-Turn Arrow 41"/>
          <p:cNvSpPr/>
          <p:nvPr/>
        </p:nvSpPr>
        <p:spPr>
          <a:xfrm rot="16200000">
            <a:off x="1305920" y="3735626"/>
            <a:ext cx="2908363" cy="1185398"/>
          </a:xfrm>
          <a:prstGeom prst="uturnArrow">
            <a:avLst>
              <a:gd name="adj1" fmla="val 11519"/>
              <a:gd name="adj2" fmla="val 14141"/>
              <a:gd name="adj3" fmla="val 25000"/>
              <a:gd name="adj4" fmla="val 36261"/>
              <a:gd name="adj5" fmla="val 570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958488" y="2057400"/>
            <a:ext cx="2597674" cy="533400"/>
          </a:xfrm>
          <a:prstGeom prst="wedgeRoundRectCallout">
            <a:avLst>
              <a:gd name="adj1" fmla="val -82433"/>
              <a:gd name="adj2" fmla="val 1379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Nem tudni, kik használják: kit érint a változtatás?</a:t>
            </a:r>
          </a:p>
        </p:txBody>
      </p:sp>
      <p:sp>
        <p:nvSpPr>
          <p:cNvPr id="47" name="Down Arrow 46"/>
          <p:cNvSpPr/>
          <p:nvPr/>
        </p:nvSpPr>
        <p:spPr>
          <a:xfrm rot="1503578">
            <a:off x="4656511" y="3037995"/>
            <a:ext cx="231866" cy="24796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95600" y="2936103"/>
            <a:ext cx="32766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5402598" y="3674616"/>
            <a:ext cx="1854727" cy="533400"/>
          </a:xfrm>
          <a:prstGeom prst="wedgeRoundRectCallout">
            <a:avLst>
              <a:gd name="adj1" fmla="val -83943"/>
              <a:gd name="adj2" fmla="val 513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Az összes „</a:t>
            </a:r>
            <a:r>
              <a:rPr lang="hu-HU" sz="1600" i="1" dirty="0" smtClean="0"/>
              <a:t>bejövő függőséget</a:t>
            </a:r>
            <a:r>
              <a:rPr lang="hu-HU" sz="16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55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 animBg="1"/>
      <p:bldP spid="41" grpId="0" animBg="1"/>
      <p:bldP spid="44" grpId="0" animBg="1"/>
      <p:bldP spid="44" grpId="1" animBg="1"/>
      <p:bldP spid="53" grpId="0" animBg="1"/>
      <p:bldP spid="17" grpId="0" animBg="1"/>
      <p:bldP spid="40" grpId="0" animBg="1"/>
      <p:bldP spid="46" grpId="0" animBg="1"/>
      <p:bldP spid="42" grpId="0" animBg="1"/>
      <p:bldP spid="45" grpId="0" animBg="1"/>
      <p:bldP spid="45" grpId="1" animBg="1"/>
      <p:bldP spid="47" grpId="0" animBg="1"/>
      <p:bldP spid="56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Komplex szoftverrendszerek fejlesztése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Nagyszámú szoftver, bonyolult függőségek.</a:t>
            </a:r>
          </a:p>
          <a:p>
            <a:r>
              <a:rPr lang="hu-HU" dirty="0" smtClean="0"/>
              <a:t>Nagy rendelkezésre állás.</a:t>
            </a:r>
          </a:p>
          <a:p>
            <a:r>
              <a:rPr lang="hu-HU" dirty="0" smtClean="0"/>
              <a:t>Hibajavítás, új funkció.</a:t>
            </a:r>
          </a:p>
          <a:p>
            <a:pPr lvl="1"/>
            <a:r>
              <a:rPr lang="hu-HU" dirty="0" smtClean="0"/>
              <a:t>Elvárás: ráépülő szoftverekben ne okozzon hibát (smooth upgrades). </a:t>
            </a:r>
          </a:p>
          <a:p>
            <a:endParaRPr lang="hu-HU" dirty="0" smtClean="0"/>
          </a:p>
          <a:p>
            <a:r>
              <a:rPr lang="hu-HU" dirty="0" smtClean="0"/>
              <a:t>Megoldás: Bejövő függőségek ismerete.</a:t>
            </a:r>
          </a:p>
          <a:p>
            <a:pPr lvl="1"/>
            <a:r>
              <a:rPr lang="hu-HU" dirty="0" smtClean="0"/>
              <a:t>Elkészített eszköz segítségével lekérdezhető.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5400000">
            <a:off x="4229100" y="4267200"/>
            <a:ext cx="685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Bejövő függőségek explicit lekérdezése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elkészült eszköz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  <a:endParaRPr lang="hu-HU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32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770089" y="3817695"/>
            <a:ext cx="2835033" cy="793908"/>
          </a:xfrm>
          <a:prstGeom prst="wedgeRoundRectCallout">
            <a:avLst>
              <a:gd name="adj1" fmla="val -30458"/>
              <a:gd name="adj2" fmla="val 11261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</a:t>
            </a:r>
            <a:r>
              <a:rPr lang="hu-HU" dirty="0" smtClean="0"/>
              <a:t>tárolóban.</a:t>
            </a:r>
            <a:endParaRPr lang="hu-HU" dirty="0" smtClean="0"/>
          </a:p>
        </p:txBody>
      </p:sp>
      <p:sp>
        <p:nvSpPr>
          <p:cNvPr id="46" name="Rounded Rectangular Callout 45"/>
          <p:cNvSpPr/>
          <p:nvPr/>
        </p:nvSpPr>
        <p:spPr>
          <a:xfrm>
            <a:off x="5381024" y="4504384"/>
            <a:ext cx="2966205" cy="565607"/>
          </a:xfrm>
          <a:prstGeom prst="wedgeRoundRectCallout">
            <a:avLst>
              <a:gd name="adj1" fmla="val -38977"/>
              <a:gd name="adj2" fmla="val 11608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Függőségi </a:t>
            </a:r>
            <a:r>
              <a:rPr lang="hu-HU" dirty="0" smtClean="0"/>
              <a:t>analízis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Interfész az adatokhoz</a:t>
            </a:r>
            <a:endParaRPr lang="hu-HU" dirty="0" smtClean="0"/>
          </a:p>
        </p:txBody>
      </p:sp>
      <p:sp>
        <p:nvSpPr>
          <p:cNvPr id="47" name="Rounded Rectangular Callout 46"/>
          <p:cNvSpPr/>
          <p:nvPr/>
        </p:nvSpPr>
        <p:spPr>
          <a:xfrm>
            <a:off x="3815595" y="6096000"/>
            <a:ext cx="2585205" cy="565607"/>
          </a:xfrm>
          <a:prstGeom prst="wedgeRoundRectCallout">
            <a:avLst>
              <a:gd name="adj1" fmla="val 73757"/>
              <a:gd name="adj2" fmla="val -10836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  <a:endParaRPr lang="hu-HU" dirty="0" smtClean="0"/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359574"/>
            <a:ext cx="1896504" cy="596884"/>
          </a:xfrm>
          <a:prstGeom prst="wedgeRoundRectCallout">
            <a:avLst>
              <a:gd name="adj1" fmla="val 5702"/>
              <a:gd name="adj2" fmla="val 15450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forráskódból.</a:t>
            </a:r>
            <a:endParaRPr lang="hu-HU" dirty="0" smtClean="0"/>
          </a:p>
        </p:txBody>
      </p:sp>
      <p:sp>
        <p:nvSpPr>
          <p:cNvPr id="49" name="Rounded Rectangular Callout 48"/>
          <p:cNvSpPr/>
          <p:nvPr/>
        </p:nvSpPr>
        <p:spPr>
          <a:xfrm>
            <a:off x="4821000" y="3837823"/>
            <a:ext cx="2796411" cy="596884"/>
          </a:xfrm>
          <a:prstGeom prst="wedgeRoundRectCallout">
            <a:avLst>
              <a:gd name="adj1" fmla="val -56822"/>
              <a:gd name="adj2" fmla="val -9642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Kapcsolat: RMI interfészen</a:t>
            </a:r>
            <a:endParaRPr lang="hu-HU" dirty="0" smtClean="0"/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megjelenítése.</a:t>
            </a:r>
            <a:endParaRPr lang="hu-HU" dirty="0" smtClean="0"/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Lekérdezések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Lekérdezés futtatása: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kiválasztása a szerkesztőben.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nevének feloldása.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Lekérdezés küldése.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/>
              <a:t>Az eredmény</a:t>
            </a:r>
            <a:r>
              <a:rPr lang="hu-HU" dirty="0" smtClean="0"/>
              <a:t>:</a:t>
            </a:r>
          </a:p>
          <a:p>
            <a:pPr marL="1314450" lvl="3" indent="-457200"/>
            <a:r>
              <a:rPr lang="hu-HU" dirty="0" smtClean="0"/>
              <a:t>A kiválasztott elem bejövő függőségei.</a:t>
            </a:r>
          </a:p>
          <a:p>
            <a:pPr marL="742950" lvl="2" indent="-342900"/>
            <a:endParaRPr lang="hu-HU" dirty="0" smtClean="0"/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4038600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  <a:endParaRPr lang="hu-HU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35" name="Egyenes összekötő nyíllal 41"/>
          <p:cNvCxnSpPr>
            <a:stCxn id="31" idx="3"/>
            <a:endCxn id="2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nyíllal 41"/>
          <p:cNvCxnSpPr>
            <a:stCxn id="3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gyenes összekötő nyíllal 43"/>
          <p:cNvCxnSpPr>
            <a:stCxn id="3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43"/>
          <p:cNvCxnSpPr>
            <a:stCxn id="3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43"/>
          <p:cNvCxnSpPr>
            <a:stCxn id="24" idx="0"/>
            <a:endCxn id="33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7" idx="4"/>
            <a:endCxn id="2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4" idx="3"/>
            <a:endCxn id="2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3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900" dirty="0" smtClean="0"/>
              <a:t>Inkrementális modell-lekérdezésEK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eszköz Kiegészítése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698</TotalTime>
  <Words>474</Words>
  <Application>Microsoft Office PowerPoint</Application>
  <PresentationFormat>On-screen Show (4:3)</PresentationFormat>
  <Paragraphs>165</Paragraphs>
  <Slides>18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Nagy szoftverinfrastruktúra feletti inkrementális modell-analízis</vt:lpstr>
      <vt:lpstr>Komplex szoftverrendszerek</vt:lpstr>
      <vt:lpstr>Kiindulás: bejövő függőségek</vt:lpstr>
      <vt:lpstr>Komplex szoftverrendszerek fejlesztése</vt:lpstr>
      <vt:lpstr>Bejövő függőségek explicit lekérdezése </vt:lpstr>
      <vt:lpstr>Architektúra</vt:lpstr>
      <vt:lpstr>PowerPoint Presentation</vt:lpstr>
      <vt:lpstr>Architektúra</vt:lpstr>
      <vt:lpstr>Inkrementális modell-lekérdezésEK </vt:lpstr>
      <vt:lpstr>Modell-lekérdezések</vt:lpstr>
      <vt:lpstr>Az architektúra kiegészítése</vt:lpstr>
      <vt:lpstr>A modell-lekérdezések</vt:lpstr>
      <vt:lpstr>A rendszer teljesítménye</vt:lpstr>
      <vt:lpstr>A függőségek feltérképezése</vt:lpstr>
      <vt:lpstr>Modell-lekérdezések</vt:lpstr>
      <vt:lpstr>Eredmények és távlati célok</vt:lpstr>
      <vt:lpstr>Eredmények</vt:lpstr>
      <vt:lpstr>További célok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34</cp:revision>
  <dcterms:created xsi:type="dcterms:W3CDTF">2012-11-10T12:17:04Z</dcterms:created>
  <dcterms:modified xsi:type="dcterms:W3CDTF">2012-11-10T23:55:46Z</dcterms:modified>
</cp:coreProperties>
</file>