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48" r:id="rId1"/>
  </p:sldMasterIdLst>
  <p:notesMasterIdLst>
    <p:notesMasterId r:id="rId22"/>
  </p:notesMasterIdLst>
  <p:sldIdLst>
    <p:sldId id="256" r:id="rId2"/>
    <p:sldId id="284" r:id="rId3"/>
    <p:sldId id="285" r:id="rId4"/>
    <p:sldId id="262" r:id="rId5"/>
    <p:sldId id="264" r:id="rId6"/>
    <p:sldId id="267" r:id="rId7"/>
    <p:sldId id="270" r:id="rId8"/>
    <p:sldId id="275" r:id="rId9"/>
    <p:sldId id="266" r:id="rId10"/>
    <p:sldId id="263" r:id="rId11"/>
    <p:sldId id="276" r:id="rId12"/>
    <p:sldId id="268" r:id="rId13"/>
    <p:sldId id="269" r:id="rId14"/>
    <p:sldId id="271" r:id="rId15"/>
    <p:sldId id="272" r:id="rId16"/>
    <p:sldId id="273" r:id="rId17"/>
    <p:sldId id="280" r:id="rId18"/>
    <p:sldId id="281" r:id="rId19"/>
    <p:sldId id="282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2" autoAdjust="0"/>
    <p:restoredTop sz="84164" autoAdjust="0"/>
  </p:normalViewPr>
  <p:slideViewPr>
    <p:cSldViewPr>
      <p:cViewPr>
        <p:scale>
          <a:sx n="100" d="100"/>
          <a:sy n="100" d="100"/>
        </p:scale>
        <p:origin x="552" y="15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dirty="0" smtClean="0"/>
              <a:t>Függőségi analízis ideje</a:t>
            </a:r>
            <a:endParaRPr lang="en-US" sz="20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2949199107120906E-2"/>
          <c:y val="0.225597709377237"/>
          <c:w val="0.88817816175755804"/>
          <c:h val="0.63050757768182197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755776"/>
        <c:axId val="155618688"/>
      </c:lineChart>
      <c:catAx>
        <c:axId val="167755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Feldolgozott</a:t>
                </a:r>
                <a:r>
                  <a:rPr lang="hu-HU" sz="1600" baseline="0" dirty="0" smtClean="0"/>
                  <a:t> projektek száma</a:t>
                </a:r>
                <a:endParaRPr lang="hu-HU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55618688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1556186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677557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Teljes memóriafoglalás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879872"/>
        <c:axId val="155622144"/>
      </c:lineChart>
      <c:catAx>
        <c:axId val="196879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55622144"/>
        <c:crosses val="autoZero"/>
        <c:auto val="1"/>
        <c:lblAlgn val="ctr"/>
        <c:lblOffset val="100"/>
        <c:noMultiLvlLbl val="0"/>
      </c:catAx>
      <c:valAx>
        <c:axId val="1556221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/>
                  <a:t>MiB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968798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Inicializálási idő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880384"/>
        <c:axId val="155683648"/>
      </c:lineChart>
      <c:catAx>
        <c:axId val="196880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55683648"/>
        <c:crosses val="autoZero"/>
        <c:auto val="1"/>
        <c:lblAlgn val="ctr"/>
        <c:lblOffset val="100"/>
        <c:noMultiLvlLbl val="0"/>
      </c:catAx>
      <c:valAx>
        <c:axId val="1556836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968803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Kód/bináris </a:t>
            </a:r>
            <a:r>
              <a:rPr lang="hu-HU" dirty="0" smtClean="0">
                <a:sym typeface="Wingdings" pitchFamily="2" charset="2"/>
              </a:rPr>
              <a:t> </a:t>
            </a:r>
            <a:r>
              <a:rPr lang="hu-HU" dirty="0" smtClean="0"/>
              <a:t>modell absztrakció</a:t>
            </a:r>
          </a:p>
          <a:p>
            <a:r>
              <a:rPr lang="hu-HU" dirty="0" smtClean="0"/>
              <a:t>Sokféle statikus függőség</a:t>
            </a:r>
          </a:p>
          <a:p>
            <a:r>
              <a:rPr lang="hu-HU" dirty="0" smtClean="0"/>
              <a:t>Szoftverkomponensek ÖSSZEFÜGGENEK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33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Esetleg:</a:t>
            </a:r>
            <a:r>
              <a:rPr lang="hu-HU" baseline="0" dirty="0" smtClean="0"/>
              <a:t> függőségi modell és forráskód modell alulra!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Csak 1</a:t>
            </a:r>
            <a:r>
              <a:rPr lang="hu-HU" baseline="0" dirty="0" smtClean="0"/>
              <a:t> mondatban elmondani: menü, megjelenik, csókolom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638800"/>
            <a:ext cx="21336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988E2377-5A2B-4430-898A-9BDF4D4B2C89}" type="datetime1">
              <a:rPr lang="hu-HU" smtClean="0"/>
              <a:pPr/>
              <a:t>2012.11.13.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852-6F03-4A13-AA91-55B0596808AB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224A-B86D-480C-80D3-0B1F736D6B50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BFFF-D6A7-404D-B75B-FD402B77D341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9F5-84BC-483B-951E-F251080202DB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FC6-6DC7-44C8-975D-44F36F89785D}" type="datetime1">
              <a:rPr lang="en-US" smtClean="0"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358A-7423-4A08-AD10-C1AABD3EC89A}" type="datetime1">
              <a:rPr lang="en-US" smtClean="0"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F4A-BDC5-4ACC-A8F9-3185B72C1A00}" type="datetime1">
              <a:rPr lang="en-US" smtClean="0"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60EE-3D79-455C-ACAD-DB08D31B7304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028-9744-478B-88E3-26F084497025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8280-08C7-4D0C-A667-EBCDF03AF467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függőségi 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Csikós Donát</a:t>
            </a:r>
          </a:p>
          <a:p>
            <a:r>
              <a:rPr lang="hu-HU" dirty="0" smtClean="0"/>
              <a:t>Konzulens: Horváth Ákos, Ráth István</a:t>
            </a:r>
          </a:p>
          <a:p>
            <a:r>
              <a:rPr lang="hu-HU" dirty="0" smtClean="0"/>
              <a:t>BME MIT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2636-3651-4D64-AD56-5443027FFC3F}" type="datetime1">
              <a:rPr lang="hu-HU" smtClean="0"/>
              <a:t>2012.11.13.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Hatékonyság mérése – miért?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Az eszköz műkődését a CERN Controls Systems fejlesztőivel együttműködve, éles üzemben értékeltük ki</a:t>
            </a:r>
          </a:p>
          <a:p>
            <a:r>
              <a:rPr lang="hu-HU" dirty="0" smtClean="0"/>
              <a:t>Célok</a:t>
            </a:r>
          </a:p>
          <a:p>
            <a:pPr lvl="1"/>
            <a:r>
              <a:rPr lang="hu-HU" dirty="0" smtClean="0"/>
              <a:t>Build szerver:</a:t>
            </a:r>
          </a:p>
          <a:p>
            <a:pPr lvl="2"/>
            <a:r>
              <a:rPr lang="hu-HU" dirty="0" smtClean="0"/>
              <a:t>Bináris függőségi analízis gyors legyen (1300+ JAR)</a:t>
            </a:r>
          </a:p>
          <a:p>
            <a:pPr lvl="2"/>
            <a:r>
              <a:rPr lang="hu-HU" dirty="0" smtClean="0"/>
              <a:t>Függőségek lekérdezése gyors legyen</a:t>
            </a:r>
          </a:p>
          <a:p>
            <a:pPr lvl="1"/>
            <a:r>
              <a:rPr lang="hu-HU" dirty="0" smtClean="0"/>
              <a:t>Fejlesztői környezet:</a:t>
            </a:r>
          </a:p>
          <a:p>
            <a:pPr lvl="2"/>
            <a:r>
              <a:rPr lang="hu-HU" dirty="0" smtClean="0"/>
              <a:t>Azonnali függőségi analízis visszacsatolás a forráskód módosításával a teljes szoftverinfrastruktúrára!</a:t>
            </a:r>
            <a:br>
              <a:rPr lang="hu-HU" dirty="0" smtClean="0"/>
            </a:br>
            <a:r>
              <a:rPr lang="hu-HU" dirty="0" smtClean="0"/>
              <a:t>(= tipikus lokális munkakörnyezet – 5-10 projekt – és a szoftverinfrastruktúra – 100+ projekt – </a:t>
            </a:r>
            <a:r>
              <a:rPr lang="hu-HU" b="1" dirty="0" smtClean="0"/>
              <a:t>együttesén</a:t>
            </a:r>
            <a:r>
              <a:rPr lang="hu-HU" dirty="0" smtClean="0"/>
              <a:t> működjön, erőforráskorlátos fejlesztői gépeken is)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1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4572000"/>
            <a:ext cx="8382000" cy="19050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hu-HU" dirty="0" smtClean="0"/>
              <a:t>Teljes </a:t>
            </a:r>
            <a:r>
              <a:rPr lang="hu-HU" dirty="0"/>
              <a:t>függőségi analízis:</a:t>
            </a:r>
          </a:p>
          <a:p>
            <a:pPr lvl="1"/>
            <a:r>
              <a:rPr lang="en-US" dirty="0" smtClean="0"/>
              <a:t>K</a:t>
            </a:r>
            <a:r>
              <a:rPr lang="hu-HU" dirty="0" smtClean="0"/>
              <a:t>b. 10 perc </a:t>
            </a:r>
            <a:r>
              <a:rPr lang="hu-HU" b="1" dirty="0" smtClean="0"/>
              <a:t>(vö: kb. 1 napos teljes build</a:t>
            </a:r>
            <a:r>
              <a:rPr lang="hu-HU" dirty="0" smtClean="0"/>
              <a:t>)</a:t>
            </a:r>
          </a:p>
          <a:p>
            <a:pPr lvl="1"/>
            <a:r>
              <a:rPr lang="hu-HU" dirty="0"/>
              <a:t>Függőségi viszonyok </a:t>
            </a:r>
            <a:r>
              <a:rPr lang="hu-HU" dirty="0" smtClean="0"/>
              <a:t>felderítése és karbantartása: </a:t>
            </a:r>
            <a:r>
              <a:rPr lang="hu-HU" dirty="0"/>
              <a:t>~0,5sec</a:t>
            </a:r>
            <a:r>
              <a:rPr lang="hu-HU" dirty="0" smtClean="0"/>
              <a:t>/projekt </a:t>
            </a:r>
            <a:br>
              <a:rPr lang="hu-HU" dirty="0" smtClean="0"/>
            </a:br>
            <a:r>
              <a:rPr lang="hu-HU" b="1" dirty="0" smtClean="0"/>
              <a:t>(vö: néhány perc / projekt build idő)</a:t>
            </a:r>
            <a:endParaRPr lang="hu-HU" b="1" dirty="0"/>
          </a:p>
          <a:p>
            <a:r>
              <a:rPr lang="hu-HU" dirty="0" smtClean="0"/>
              <a:t>Függőségi lekérdezés ideje egyetlen elemre: </a:t>
            </a:r>
            <a:r>
              <a:rPr lang="hu-HU" dirty="0"/>
              <a:t>~</a:t>
            </a:r>
            <a:r>
              <a:rPr lang="hu-HU" dirty="0" smtClean="0"/>
              <a:t>200ms</a:t>
            </a:r>
          </a:p>
          <a:p>
            <a:pPr lvl="1"/>
            <a:endParaRPr lang="hu-HU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4798546"/>
              </p:ext>
            </p:extLst>
          </p:nvPr>
        </p:nvGraphicFramePr>
        <p:xfrm>
          <a:off x="457200" y="838200"/>
          <a:ext cx="8153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20975718"/>
              </p:ext>
            </p:extLst>
          </p:nvPr>
        </p:nvGraphicFramePr>
        <p:xfrm>
          <a:off x="4218709" y="1524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2661414"/>
              </p:ext>
            </p:extLst>
          </p:nvPr>
        </p:nvGraphicFramePr>
        <p:xfrm>
          <a:off x="76200" y="1524000"/>
          <a:ext cx="4114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15000" y="3657600"/>
            <a:ext cx="3276600" cy="2819400"/>
            <a:chOff x="5715000" y="3657600"/>
            <a:chExt cx="3276600" cy="2819400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6400800" y="3657600"/>
              <a:ext cx="2514600" cy="2819400"/>
            </a:xfrm>
            <a:prstGeom prst="wedgeRoundRectCallout">
              <a:avLst>
                <a:gd name="adj1" fmla="val 17190"/>
                <a:gd name="adj2" fmla="val -86799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715000" y="3657600"/>
              <a:ext cx="3276600" cy="2819400"/>
            </a:xfrm>
            <a:prstGeom prst="wedgeRoundRectCallout">
              <a:avLst>
                <a:gd name="adj1" fmla="val -112309"/>
                <a:gd name="adj2" fmla="val -89329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Inicializációs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idő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egy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munkamenetben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csak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egyszer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kell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végrehajtani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Memóriafoglalás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éles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infrastruktúra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elfér</a:t>
              </a:r>
              <a:r>
                <a:rPr lang="en-US" sz="2000" dirty="0" smtClean="0"/>
                <a:t> 1GB RAM-ban</a:t>
              </a:r>
              <a:endParaRPr lang="en-US" sz="2000" dirty="0"/>
            </a:p>
          </p:txBody>
        </p:sp>
      </p:grpSp>
      <p:sp>
        <p:nvSpPr>
          <p:cNvPr id="12" name="Content Placeholder 5"/>
          <p:cNvSpPr txBox="1">
            <a:spLocks/>
          </p:cNvSpPr>
          <p:nvPr/>
        </p:nvSpPr>
        <p:spPr>
          <a:xfrm>
            <a:off x="637309" y="5529191"/>
            <a:ext cx="8077200" cy="1024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egy változtatás esetén: ~1ms az </a:t>
            </a:r>
            <a:r>
              <a:rPr lang="hu-HU" b="1" dirty="0" smtClean="0"/>
              <a:t>összes</a:t>
            </a:r>
            <a:r>
              <a:rPr lang="hu-HU" dirty="0" smtClean="0"/>
              <a:t> elemre és kapcsolatra </a:t>
            </a:r>
            <a:r>
              <a:rPr lang="hu-HU" dirty="0" smtClean="0">
                <a:sym typeface="Wingdings" pitchFamily="2" charset="2"/>
              </a:rPr>
              <a:t> azonnali visszacsatolás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r>
              <a:rPr lang="hu-HU" dirty="0"/>
              <a:t> </a:t>
            </a:r>
            <a:r>
              <a:rPr lang="hu-HU" dirty="0" smtClean="0"/>
              <a:t>összefoglalása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Új módszer nagyméretű szoftver infrastruktúra hibrid, inkrementális függőségi analízisére</a:t>
            </a:r>
          </a:p>
          <a:p>
            <a:pPr lvl="1"/>
            <a:r>
              <a:rPr lang="hu-HU" dirty="0" smtClean="0"/>
              <a:t>Forráskód és bináris függőségi modellek összekapcsolása alapján</a:t>
            </a:r>
          </a:p>
          <a:p>
            <a:pPr lvl="1"/>
            <a:r>
              <a:rPr lang="hu-HU" dirty="0" smtClean="0"/>
              <a:t>Inkrementális gráfmintaillesztéssel </a:t>
            </a:r>
          </a:p>
          <a:p>
            <a:r>
              <a:rPr lang="hu-HU" dirty="0" smtClean="0"/>
              <a:t>Megvalósított keretrendszer</a:t>
            </a:r>
          </a:p>
          <a:p>
            <a:pPr lvl="1"/>
            <a:r>
              <a:rPr lang="hu-HU" dirty="0" smtClean="0"/>
              <a:t>Nagy mennyiségű bináris komponens hatékony függőségi analízise</a:t>
            </a:r>
          </a:p>
          <a:p>
            <a:pPr lvl="1"/>
            <a:r>
              <a:rPr lang="hu-HU" dirty="0" smtClean="0"/>
              <a:t>Inkrementális modell-forráskód szinkronizáció</a:t>
            </a:r>
          </a:p>
          <a:p>
            <a:pPr lvl="1"/>
            <a:r>
              <a:rPr lang="hu-HU" dirty="0" smtClean="0"/>
              <a:t>A rendszer teljesítőképességét igazoló mérések</a:t>
            </a:r>
          </a:p>
          <a:p>
            <a:r>
              <a:rPr lang="hu-HU" dirty="0" smtClean="0"/>
              <a:t>A rendszer jelenleg éles használatban van:</a:t>
            </a:r>
            <a:br>
              <a:rPr lang="hu-HU" dirty="0" smtClean="0"/>
            </a:br>
            <a:r>
              <a:rPr lang="hu-HU" dirty="0" smtClean="0"/>
              <a:t>CERN Controls Systems</a:t>
            </a:r>
          </a:p>
          <a:p>
            <a:pPr lvl="1"/>
            <a:r>
              <a:rPr lang="hu-HU" dirty="0" smtClean="0"/>
              <a:t>~1300 Java projekt, projektenként átlag 15 aktív verzió / projekt, átlagosan összesen 10 release / nap</a:t>
            </a:r>
          </a:p>
          <a:p>
            <a:pPr lvl="1"/>
            <a:r>
              <a:rPr lang="en-US" dirty="0" smtClean="0"/>
              <a:t>V</a:t>
            </a:r>
            <a:r>
              <a:rPr lang="hu-HU" dirty="0" smtClean="0"/>
              <a:t>irtualizált fejlesztői munkaállomások (2GB RAM)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</a:t>
            </a:r>
            <a:r>
              <a:rPr lang="hu-HU" dirty="0" smtClean="0"/>
              <a:t>elhasználói felület integráció kiterjesztése</a:t>
            </a:r>
          </a:p>
          <a:p>
            <a:pPr lvl="1"/>
            <a:r>
              <a:rPr lang="hu-HU" dirty="0" smtClean="0"/>
              <a:t>Eclipse-be épített függőségi keresés kiváltása</a:t>
            </a:r>
          </a:p>
          <a:p>
            <a:r>
              <a:rPr lang="hu-HU" dirty="0" smtClean="0"/>
              <a:t>Kiterjeszés C/C++ szoftverekre</a:t>
            </a:r>
          </a:p>
          <a:p>
            <a:pPr lvl="1"/>
            <a:r>
              <a:rPr lang="hu-HU" dirty="0" smtClean="0"/>
              <a:t>Eclipse CDT alapján</a:t>
            </a:r>
          </a:p>
          <a:p>
            <a:r>
              <a:rPr lang="hu-HU" dirty="0" smtClean="0"/>
              <a:t>Szoftvermetrikák azonnali ellenőrzése</a:t>
            </a:r>
          </a:p>
          <a:p>
            <a:pPr lvl="1"/>
            <a:r>
              <a:rPr lang="en-US" dirty="0" smtClean="0"/>
              <a:t>G</a:t>
            </a:r>
            <a:r>
              <a:rPr lang="hu-HU" dirty="0" smtClean="0"/>
              <a:t>ráfminták kiterjesztése metrikákra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3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Válaszok a bírálók kérdéseire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C/C++ kiterjesztés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Forráskód kezelése:</a:t>
            </a:r>
            <a:br>
              <a:rPr lang="hu-HU" dirty="0" smtClean="0"/>
            </a:br>
            <a:r>
              <a:rPr lang="hu-HU" dirty="0" smtClean="0"/>
              <a:t>Eclipse CDT AST modell alapján</a:t>
            </a:r>
          </a:p>
          <a:p>
            <a:r>
              <a:rPr lang="hu-HU" dirty="0" smtClean="0"/>
              <a:t>Függőségi analízis:</a:t>
            </a:r>
          </a:p>
          <a:p>
            <a:pPr lvl="1"/>
            <a:r>
              <a:rPr lang="hu-HU" dirty="0" smtClean="0"/>
              <a:t>Forráskód esetben fordítóprogrammal</a:t>
            </a:r>
            <a:br>
              <a:rPr lang="hu-HU" dirty="0" smtClean="0"/>
            </a:br>
            <a:r>
              <a:rPr lang="hu-HU" dirty="0" smtClean="0"/>
              <a:t>(a build közben)</a:t>
            </a:r>
          </a:p>
          <a:p>
            <a:pPr lvl="1"/>
            <a:r>
              <a:rPr lang="hu-HU" dirty="0" smtClean="0"/>
              <a:t>Bináris esetben fordítófüggő, nyitott kérdések</a:t>
            </a:r>
          </a:p>
          <a:p>
            <a:pPr lvl="2"/>
            <a:r>
              <a:rPr lang="hu-HU" dirty="0" smtClean="0"/>
              <a:t>Statikusan linkelt binárisok esetén kódinstrumentációval („debug szimbólumok” alapján)</a:t>
            </a:r>
          </a:p>
          <a:p>
            <a:pPr lvl="2"/>
            <a:r>
              <a:rPr lang="hu-HU" dirty="0" smtClean="0"/>
              <a:t>Dinamikusan linkelt esetben hivatkozott könyvtárak szimbólumai alapján</a:t>
            </a:r>
          </a:p>
          <a:p>
            <a:pPr lvl="2"/>
            <a:r>
              <a:rPr lang="hu-HU" dirty="0" smtClean="0"/>
              <a:t>Bináris kód belső struktúrájának felderítése kérdéses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Álpozitív függőségek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Modelltömörítés (fejlesztőkörnyezetbeli memóriakorlát miatt)</a:t>
            </a:r>
          </a:p>
          <a:p>
            <a:pPr lvl="1"/>
            <a:r>
              <a:rPr lang="hu-HU" dirty="0" smtClean="0"/>
              <a:t>Szerver oldalról érkező elemek kvalifikált neve elveszik </a:t>
            </a:r>
            <a:r>
              <a:rPr lang="hu-HU" dirty="0" smtClean="0">
                <a:sym typeface="Wingdings" pitchFamily="2" charset="2"/>
              </a:rPr>
              <a:t> álpozitív függőségek jelenhetnek meg</a:t>
            </a:r>
          </a:p>
          <a:p>
            <a:pPr marL="457200" lvl="1" indent="0">
              <a:buNone/>
            </a:pPr>
            <a:r>
              <a:rPr lang="hu-HU" dirty="0" smtClean="0">
                <a:sym typeface="Wingdings" pitchFamily="2" charset="2"/>
              </a:rPr>
              <a:t>= függőségi analízis felülbecslést végez (létező függőséget nem hagyunk figyelmen kívül)</a:t>
            </a:r>
          </a:p>
          <a:p>
            <a:r>
              <a:rPr lang="hu-HU" dirty="0" smtClean="0">
                <a:sym typeface="Wingdings" pitchFamily="2" charset="2"/>
              </a:rPr>
              <a:t>Gyakorlatban ez nem probléma: </a:t>
            </a:r>
          </a:p>
          <a:p>
            <a:pPr lvl="1"/>
            <a:r>
              <a:rPr lang="hu-HU" dirty="0" smtClean="0">
                <a:sym typeface="Wingdings" pitchFamily="2" charset="2"/>
              </a:rPr>
              <a:t>Ilyen esetekben a lekérdezés mindig végrehajtható a szerver oldalon is, ahol precíz eredményeket kapunk</a:t>
            </a:r>
          </a:p>
          <a:p>
            <a:pPr lvl="1"/>
            <a:r>
              <a:rPr lang="hu-HU" dirty="0" smtClean="0">
                <a:sym typeface="Wingdings" pitchFamily="2" charset="2"/>
              </a:rPr>
              <a:t>A felhasználó ennek tudatában van</a:t>
            </a:r>
          </a:p>
          <a:p>
            <a:r>
              <a:rPr lang="hu-HU" dirty="0" smtClean="0">
                <a:sym typeface="Wingdings" pitchFamily="2" charset="2"/>
              </a:rPr>
              <a:t>A kliens oldali memóriakorlát feloldása esetén a tömörítés elhagyható</a:t>
            </a:r>
          </a:p>
          <a:p>
            <a:pPr lvl="1"/>
            <a:endParaRPr lang="hu-HU" dirty="0" smtClean="0">
              <a:sym typeface="Wingdings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114800" y="1544583"/>
            <a:ext cx="4648200" cy="4868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6991" y="1536700"/>
            <a:ext cx="2971800" cy="487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szoftverek és függőségeik modellezése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5523" y="1775592"/>
            <a:ext cx="2582477" cy="3886200"/>
            <a:chOff x="814826" y="1442117"/>
            <a:chExt cx="4343400" cy="4626746"/>
          </a:xfrm>
        </p:grpSpPr>
        <p:sp>
          <p:nvSpPr>
            <p:cNvPr id="8" name="Rectangle 7"/>
            <p:cNvSpPr/>
            <p:nvPr/>
          </p:nvSpPr>
          <p:spPr>
            <a:xfrm>
              <a:off x="814826" y="1442117"/>
              <a:ext cx="4343400" cy="1828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A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4826" y="3782863"/>
              <a:ext cx="4343400" cy="228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B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3426" y="4227103"/>
              <a:ext cx="3886199" cy="16346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 smtClean="0">
                  <a:latin typeface="Lucida Console" pitchFamily="49" charset="0"/>
                </a:rPr>
                <a:t>public class Client 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public void doWork</a:t>
              </a:r>
              <a:r>
                <a:rPr lang="hu-HU" sz="1100" dirty="0" smtClean="0">
                  <a:latin typeface="Lucida Console" pitchFamily="49" charset="0"/>
                </a:rPr>
                <a:t>(){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Service s = 	getService();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</a:t>
              </a:r>
              <a:r>
                <a:rPr lang="hu-HU" sz="1100" dirty="0" smtClean="0">
                  <a:latin typeface="Lucida Console" pitchFamily="49" charset="0"/>
                </a:rPr>
                <a:t>s.serve(); </a:t>
              </a:r>
            </a:p>
            <a:p>
              <a:r>
                <a:rPr lang="hu-HU" sz="1100" dirty="0">
                  <a:latin typeface="Lucida Console" pitchFamily="49" charset="0"/>
                </a:rPr>
                <a:t> </a:t>
              </a:r>
              <a:r>
                <a:rPr lang="hu-HU" sz="1100" dirty="0" smtClean="0">
                  <a:latin typeface="Lucida Console" pitchFamily="49" charset="0"/>
                </a:rPr>
                <a:t>   }   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400" dirty="0">
                <a:latin typeface="Lucida Console" pitchFamily="49" charset="0"/>
              </a:endParaRPr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0261" y="2280317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serve</a:t>
              </a:r>
              <a:r>
                <a:rPr lang="hu-HU" sz="1100" dirty="0" smtClean="0">
                  <a:latin typeface="Lucida Console" pitchFamily="49" charset="0"/>
                </a:rPr>
                <a:t>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4884" y="2549900"/>
              <a:ext cx="2362200" cy="21990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0261" y="2280316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</a:t>
              </a:r>
              <a:r>
                <a:rPr lang="hu-HU" sz="1100" dirty="0" smtClean="0">
                  <a:latin typeface="Lucida Console" pitchFamily="49" charset="0"/>
                </a:rPr>
                <a:t>serve(){}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2672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672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67200" y="354572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</a:t>
            </a:r>
            <a:endParaRPr lang="hu-HU" dirty="0" smtClean="0"/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326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Client: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326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832600" y="355207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cxnSp>
        <p:nvCxnSpPr>
          <p:cNvPr id="30" name="Elbow Connector 29"/>
          <p:cNvCxnSpPr>
            <a:stCxn id="28" idx="2"/>
            <a:endCxn id="25" idx="2"/>
          </p:cNvCxnSpPr>
          <p:nvPr/>
        </p:nvCxnSpPr>
        <p:spPr>
          <a:xfrm rot="5400000" flipH="1">
            <a:off x="6368792" y="2799601"/>
            <a:ext cx="6350" cy="2565400"/>
          </a:xfrm>
          <a:prstGeom prst="bentConnector3">
            <a:avLst>
              <a:gd name="adj1" fmla="val -8900000"/>
            </a:avLst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7" idx="1"/>
            <a:endCxn id="24" idx="3"/>
          </p:cNvCxnSpPr>
          <p:nvPr/>
        </p:nvCxnSpPr>
        <p:spPr>
          <a:xfrm flipH="1">
            <a:off x="5911334" y="1989083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23" idx="3"/>
          </p:cNvCxnSpPr>
          <p:nvPr/>
        </p:nvCxnSpPr>
        <p:spPr>
          <a:xfrm flipH="1">
            <a:off x="5911334" y="2873539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3289300" y="2706066"/>
            <a:ext cx="762000" cy="1925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6991" y="57671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Összefüggő Java szoftverkomponensek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14800" y="602013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Java komponensek modell reprezentációja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4051300" y="5140510"/>
            <a:ext cx="4559300" cy="1467703"/>
            <a:chOff x="5924034" y="5177619"/>
            <a:chExt cx="3055899" cy="842518"/>
          </a:xfrm>
        </p:grpSpPr>
        <p:sp>
          <p:nvSpPr>
            <p:cNvPr id="46" name="Rounded Rectangular Callout 45"/>
            <p:cNvSpPr/>
            <p:nvPr/>
          </p:nvSpPr>
          <p:spPr>
            <a:xfrm>
              <a:off x="5932176" y="5184891"/>
              <a:ext cx="3047757" cy="833546"/>
            </a:xfrm>
            <a:prstGeom prst="wedgeRoundRectCallout">
              <a:avLst>
                <a:gd name="adj1" fmla="val -839"/>
                <a:gd name="adj2" fmla="val -21055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  <a:endParaRPr lang="hu-HU" dirty="0" smtClean="0"/>
            </a:p>
          </p:txBody>
        </p:sp>
        <p:sp>
          <p:nvSpPr>
            <p:cNvPr id="50" name="Rounded Rectangular Callout 49"/>
            <p:cNvSpPr/>
            <p:nvPr/>
          </p:nvSpPr>
          <p:spPr>
            <a:xfrm>
              <a:off x="5924034" y="5186591"/>
              <a:ext cx="3047757" cy="833546"/>
            </a:xfrm>
            <a:prstGeom prst="wedgeRoundRectCallout">
              <a:avLst>
                <a:gd name="adj1" fmla="val 84"/>
                <a:gd name="adj2" fmla="val -85587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  <a:endParaRPr lang="hu-HU" dirty="0" smtClean="0"/>
            </a:p>
          </p:txBody>
        </p:sp>
        <p:sp>
          <p:nvSpPr>
            <p:cNvPr id="51" name="Rounded Rectangular Callout 50"/>
            <p:cNvSpPr/>
            <p:nvPr/>
          </p:nvSpPr>
          <p:spPr>
            <a:xfrm>
              <a:off x="5924034" y="5177619"/>
              <a:ext cx="3047757" cy="833546"/>
            </a:xfrm>
            <a:prstGeom prst="wedgeRoundRectCallout">
              <a:avLst>
                <a:gd name="adj1" fmla="val 29835"/>
                <a:gd name="adj2" fmla="val -13991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b="1" dirty="0" smtClean="0"/>
                <a:t>Forráskódból és binárisból </a:t>
              </a:r>
              <a:r>
                <a:rPr lang="hu-HU" dirty="0" smtClean="0"/>
                <a:t>is előállítható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Komponensen közötti gazdag függőségek</a:t>
              </a:r>
              <a:endParaRPr lang="hu-HU" dirty="0" smtClean="0"/>
            </a:p>
          </p:txBody>
        </p:sp>
      </p:grpSp>
      <p:cxnSp>
        <p:nvCxnSpPr>
          <p:cNvPr id="55" name="Straight Connector 54"/>
          <p:cNvCxnSpPr>
            <a:stCxn id="24" idx="2"/>
            <a:endCxn id="23" idx="0"/>
          </p:cNvCxnSpPr>
          <p:nvPr/>
        </p:nvCxnSpPr>
        <p:spPr>
          <a:xfrm>
            <a:off x="5089267" y="2255783"/>
            <a:ext cx="0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2"/>
            <a:endCxn id="25" idx="0"/>
          </p:cNvCxnSpPr>
          <p:nvPr/>
        </p:nvCxnSpPr>
        <p:spPr>
          <a:xfrm>
            <a:off x="5089267" y="3140239"/>
            <a:ext cx="0" cy="40548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3" name="Rectangular Callout 52"/>
          <p:cNvSpPr/>
          <p:nvPr/>
        </p:nvSpPr>
        <p:spPr>
          <a:xfrm>
            <a:off x="9525000" y="1366775"/>
            <a:ext cx="5562600" cy="3048000"/>
          </a:xfrm>
          <a:prstGeom prst="wedgeRectCallout">
            <a:avLst>
              <a:gd name="adj1" fmla="val 7660"/>
              <a:gd name="adj2" fmla="val 495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hu-HU" sz="2400" dirty="0" smtClean="0"/>
              <a:t>Komponensek között változatos függőségi viszonyok</a:t>
            </a:r>
            <a:r>
              <a:rPr lang="hu-HU" sz="2000" i="1" dirty="0"/>
              <a:t> </a:t>
            </a:r>
            <a:r>
              <a:rPr lang="hu-HU" sz="2000" i="1" dirty="0" smtClean="0">
                <a:sym typeface="Wingdings" pitchFamily="2" charset="2"/>
              </a:rPr>
              <a:t> Összefüggő komponensek </a:t>
            </a:r>
            <a:endParaRPr lang="hu-HU" sz="2400" dirty="0" smtClean="0"/>
          </a:p>
        </p:txBody>
      </p:sp>
      <p:cxnSp>
        <p:nvCxnSpPr>
          <p:cNvPr id="59" name="Straight Connector 58"/>
          <p:cNvCxnSpPr>
            <a:endCxn id="26" idx="0"/>
          </p:cNvCxnSpPr>
          <p:nvPr/>
        </p:nvCxnSpPr>
        <p:spPr>
          <a:xfrm flipH="1">
            <a:off x="7654667" y="2255783"/>
            <a:ext cx="6352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6" idx="2"/>
            <a:endCxn id="28" idx="0"/>
          </p:cNvCxnSpPr>
          <p:nvPr/>
        </p:nvCxnSpPr>
        <p:spPr>
          <a:xfrm>
            <a:off x="7654667" y="3140239"/>
            <a:ext cx="0" cy="41183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11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8" grpId="0" animBg="1"/>
      <p:bldP spid="44" grpId="0"/>
      <p:bldP spid="45" grpId="0"/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Szervezeti kérdések, követelmény-menedzsment eszközök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CERN szervezeti sajátosságok</a:t>
            </a:r>
          </a:p>
          <a:p>
            <a:pPr lvl="1"/>
            <a:r>
              <a:rPr lang="hu-HU" dirty="0" smtClean="0"/>
              <a:t>Cél: üzembiztos működés (konzervatív technológiai fejlődés)</a:t>
            </a:r>
          </a:p>
          <a:p>
            <a:pPr lvl="1"/>
            <a:r>
              <a:rPr lang="hu-HU" dirty="0" smtClean="0"/>
              <a:t>Nagy méretű, elosztott, dinamikusan változó szervezet</a:t>
            </a:r>
          </a:p>
          <a:p>
            <a:pPr lvl="2"/>
            <a:r>
              <a:rPr lang="hu-HU" dirty="0" smtClean="0"/>
              <a:t>Munkatársak gyakran változnak</a:t>
            </a:r>
          </a:p>
          <a:p>
            <a:pPr lvl="2"/>
            <a:r>
              <a:rPr lang="hu-HU" dirty="0" smtClean="0"/>
              <a:t>Csapatok a „függőségeik mentén” kommunikálnak</a:t>
            </a:r>
          </a:p>
          <a:p>
            <a:pPr lvl="2"/>
            <a:r>
              <a:rPr lang="hu-HU" dirty="0" smtClean="0"/>
              <a:t>Kis méretű magasszintű irányító csoport a globális célok meghatározásához</a:t>
            </a:r>
          </a:p>
          <a:p>
            <a:r>
              <a:rPr lang="hu-HU" dirty="0" smtClean="0"/>
              <a:t>A fentiekből következik</a:t>
            </a:r>
          </a:p>
          <a:p>
            <a:pPr lvl="1"/>
            <a:r>
              <a:rPr lang="hu-HU" dirty="0" smtClean="0"/>
              <a:t>Összetett követelménykezelő rendszerek használata túl nagy „overheaddel” járna</a:t>
            </a:r>
          </a:p>
          <a:p>
            <a:pPr lvl="1"/>
            <a:r>
              <a:rPr lang="hu-HU" dirty="0" smtClean="0"/>
              <a:t>CERN szoftverekre a „Unix szemlélet” jellemző:</a:t>
            </a:r>
            <a:br>
              <a:rPr lang="hu-HU" dirty="0" smtClean="0"/>
            </a:br>
            <a:r>
              <a:rPr lang="hu-HU" i="1" dirty="0" smtClean="0"/>
              <a:t>do one thing but do it well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Függőségmenedzsment a gyakorlatban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0"/>
            <a:ext cx="5410200" cy="431201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04800" y="1181100"/>
            <a:ext cx="2590800" cy="1447800"/>
          </a:xfrm>
          <a:prstGeom prst="wedgeRectCallout">
            <a:avLst>
              <a:gd name="adj1" fmla="val 60343"/>
              <a:gd name="adj2" fmla="val 1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/>
              <a:t>Szoftver életciklus: </a:t>
            </a:r>
            <a:br>
              <a:rPr lang="hu-HU" dirty="0"/>
            </a:br>
            <a:r>
              <a:rPr lang="hu-HU" b="1" dirty="0"/>
              <a:t>gyakori</a:t>
            </a:r>
            <a:r>
              <a:rPr lang="hu-HU" dirty="0"/>
              <a:t> hibajavítások, új funkciók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400800" y="4335779"/>
            <a:ext cx="2743200" cy="1698805"/>
          </a:xfrm>
          <a:prstGeom prst="wedgeRectCallout">
            <a:avLst>
              <a:gd name="adj1" fmla="val -77500"/>
              <a:gd name="adj2" fmla="val -1545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Elvárás: egy módosítás az érintett komponensre épülő szoftverekben ne okozzon hibát (</a:t>
            </a:r>
            <a:r>
              <a:rPr lang="hu-HU" b="1" dirty="0"/>
              <a:t>smooth upgrade</a:t>
            </a:r>
            <a:r>
              <a:rPr lang="hu-HU" dirty="0"/>
              <a:t>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67543" y="4905004"/>
            <a:ext cx="2318657" cy="1242515"/>
            <a:chOff x="1567543" y="4905004"/>
            <a:chExt cx="2318657" cy="1242515"/>
          </a:xfrm>
        </p:grpSpPr>
        <p:sp>
          <p:nvSpPr>
            <p:cNvPr id="7" name="Rectangular Callout 6"/>
            <p:cNvSpPr/>
            <p:nvPr/>
          </p:nvSpPr>
          <p:spPr>
            <a:xfrm>
              <a:off x="1600200" y="4905004"/>
              <a:ext cx="2286000" cy="1242515"/>
            </a:xfrm>
            <a:prstGeom prst="wedgeRectCallout">
              <a:avLst>
                <a:gd name="adj1" fmla="val 107167"/>
                <a:gd name="adj2" fmla="val 158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hu-HU" dirty="0" smtClean="0"/>
                <a:t>Cél: konzisztencia mindenkori</a:t>
              </a:r>
              <a:r>
                <a:rPr lang="hu-HU" b="1" dirty="0" smtClean="0"/>
                <a:t> </a:t>
              </a:r>
              <a:r>
                <a:rPr lang="hu-HU" dirty="0" smtClean="0"/>
                <a:t>biztosítása</a:t>
              </a:r>
              <a:endParaRPr lang="hu-HU" dirty="0"/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1567543" y="4905004"/>
              <a:ext cx="2286000" cy="1242515"/>
            </a:xfrm>
            <a:prstGeom prst="wedgeRectCallout">
              <a:avLst>
                <a:gd name="adj1" fmla="val -2166"/>
                <a:gd name="adj2" fmla="val -895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hu-HU" dirty="0" smtClean="0"/>
                <a:t>Cél: konzisztencia mindenkori</a:t>
              </a:r>
              <a:r>
                <a:rPr lang="hu-HU" b="1" dirty="0" smtClean="0"/>
                <a:t> </a:t>
              </a:r>
              <a:r>
                <a:rPr lang="hu-HU" dirty="0" smtClean="0"/>
                <a:t>biztosítása</a:t>
              </a:r>
              <a:endParaRPr lang="hu-HU" dirty="0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1790700" y="1905000"/>
            <a:ext cx="5562600" cy="3048000"/>
          </a:xfrm>
          <a:prstGeom prst="wedgeRectCallout">
            <a:avLst>
              <a:gd name="adj1" fmla="val 7660"/>
              <a:gd name="adj2" fmla="val 495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b="1" dirty="0"/>
              <a:t>Szükséges</a:t>
            </a:r>
            <a:r>
              <a:rPr lang="hu-HU" sz="2000" dirty="0"/>
              <a:t>: </a:t>
            </a:r>
            <a:endParaRPr lang="hu-HU" sz="2000" dirty="0" smtClean="0"/>
          </a:p>
          <a:p>
            <a:r>
              <a:rPr lang="hu-HU" sz="2000" dirty="0" smtClean="0"/>
              <a:t>(</a:t>
            </a:r>
            <a:r>
              <a:rPr lang="hu-HU" sz="2000" dirty="0"/>
              <a:t>statikus) függőségi viszonyok ismerete a </a:t>
            </a:r>
            <a:r>
              <a:rPr lang="hu-HU" sz="2000" b="1" dirty="0"/>
              <a:t>teljes</a:t>
            </a:r>
            <a:r>
              <a:rPr lang="hu-HU" sz="2000" dirty="0"/>
              <a:t> szoftverinfrastruktúrán (komponensek, verziók)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dirty="0"/>
              <a:t>Kiszámítható a változtatások potenciális hatása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dirty="0">
                <a:sym typeface="Wingdings"/>
              </a:rPr>
              <a:t> </a:t>
            </a:r>
            <a:r>
              <a:rPr lang="hu-HU" sz="2000" i="1" dirty="0"/>
              <a:t>Mit változtathatunk meg és hogyan</a:t>
            </a:r>
          </a:p>
        </p:txBody>
      </p:sp>
    </p:spTree>
    <p:extLst>
      <p:ext uri="{BB962C8B-B14F-4D97-AF65-F5344CB8AC3E}">
        <p14:creationId xmlns:p14="http://schemas.microsoft.com/office/powerpoint/2010/main" val="267030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58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704179" y="1258633"/>
            <a:ext cx="1896504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 a forráskód szerkesztőből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785489" y="2879000"/>
            <a:ext cx="313931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3870306"/>
            <a:ext cx="3204626" cy="1539893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Bytekód analízis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Infrastruktúra méretétől </a:t>
            </a:r>
            <a:r>
              <a:rPr lang="hu-HU" b="1" dirty="0" smtClean="0"/>
              <a:t>függetlenül</a:t>
            </a:r>
            <a:endParaRPr lang="hu-HU" b="1" dirty="0" smtClean="0"/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1197528" y="3817694"/>
            <a:ext cx="2835033" cy="793908"/>
          </a:xfrm>
          <a:prstGeom prst="wedgeRoundRectCallout">
            <a:avLst>
              <a:gd name="adj1" fmla="val -45510"/>
              <a:gd name="adj2" fmla="val 1068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926" y="1181762"/>
            <a:ext cx="8972730" cy="5600038"/>
            <a:chOff x="57926" y="1514943"/>
            <a:chExt cx="8972730" cy="5383162"/>
          </a:xfrm>
        </p:grpSpPr>
        <p:sp>
          <p:nvSpPr>
            <p:cNvPr id="6" name="Rectangle 5"/>
            <p:cNvSpPr/>
            <p:nvPr/>
          </p:nvSpPr>
          <p:spPr>
            <a:xfrm>
              <a:off x="57926" y="4592781"/>
              <a:ext cx="8972730" cy="23053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buFont typeface="Arial" pitchFamily="34" charset="0"/>
                <a:buChar char="•"/>
              </a:pPr>
              <a:r>
                <a:rPr lang="hu-HU" sz="2800" dirty="0" smtClean="0"/>
                <a:t>Függőségi analízis (build </a:t>
              </a:r>
              <a:r>
                <a:rPr lang="hu-HU" sz="2800" dirty="0"/>
                <a:t>rendszer): </a:t>
              </a:r>
            </a:p>
            <a:p>
              <a:pPr lvl="2"/>
              <a:r>
                <a:rPr lang="hu-HU" sz="2800" dirty="0"/>
                <a:t>Gyors függőségi </a:t>
              </a:r>
              <a:r>
                <a:rPr lang="hu-HU" sz="2800" dirty="0" smtClean="0"/>
                <a:t>modellépítés </a:t>
              </a:r>
              <a:r>
                <a:rPr lang="hu-HU" sz="2800" dirty="0"/>
                <a:t>a Java </a:t>
              </a:r>
              <a:r>
                <a:rPr lang="hu-HU" sz="2800" dirty="0" smtClean="0"/>
                <a:t>binárisokból</a:t>
              </a:r>
              <a:endParaRPr lang="hu-HU" sz="2800" dirty="0"/>
            </a:p>
            <a:p>
              <a:pPr lvl="2"/>
              <a:r>
                <a:rPr lang="hu-HU" sz="2800" dirty="0"/>
                <a:t>Függőségi </a:t>
              </a:r>
              <a:r>
                <a:rPr lang="hu-HU" sz="2800" dirty="0" smtClean="0"/>
                <a:t> modell karbantartása új verziók esetén</a:t>
              </a:r>
              <a:endParaRPr lang="hu-HU" sz="2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26" y="1514943"/>
              <a:ext cx="8972730" cy="3077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buFont typeface="Arial" pitchFamily="34" charset="0"/>
                <a:buChar char="•"/>
              </a:pPr>
              <a:r>
                <a:rPr lang="hu-HU" sz="2800" dirty="0" smtClean="0"/>
                <a:t>Függőségi információk megjelenítése</a:t>
              </a:r>
              <a:br>
                <a:rPr lang="hu-HU" sz="2800" dirty="0" smtClean="0"/>
              </a:br>
              <a:r>
                <a:rPr lang="hu-HU" sz="2800" dirty="0" smtClean="0"/>
                <a:t>(fejlesztői </a:t>
              </a:r>
              <a:r>
                <a:rPr lang="hu-HU" sz="2800" dirty="0"/>
                <a:t>munkaállomások): </a:t>
              </a:r>
            </a:p>
            <a:p>
              <a:pPr lvl="2"/>
              <a:r>
                <a:rPr lang="hu-HU" sz="2800" dirty="0"/>
                <a:t>Gyors lekérdezés </a:t>
              </a:r>
              <a:r>
                <a:rPr lang="hu-HU" sz="2800" dirty="0" smtClean="0"/>
                <a:t>a függőségi modellen</a:t>
              </a:r>
              <a:endParaRPr lang="hu-HU" sz="2800" dirty="0"/>
            </a:p>
            <a:p>
              <a:pPr lvl="2"/>
              <a:r>
                <a:rPr lang="hu-HU" sz="2800" dirty="0"/>
                <a:t>Eclipse keretrendszerbe </a:t>
              </a:r>
              <a:r>
                <a:rPr lang="hu-HU" sz="2800" dirty="0" smtClean="0"/>
                <a:t>integrálva</a:t>
              </a:r>
              <a:endParaRPr lang="hu-H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51" grpId="0" animBg="1"/>
      <p:bldP spid="51" grpId="1" animBg="1"/>
      <p:bldP spid="46" grpId="0" animBg="1"/>
      <p:bldP spid="46" grpId="1" animBg="1"/>
      <p:bldP spid="45" grpId="0" animBg="1"/>
      <p:bldP spid="4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Hibrid függőségi analízis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Lokális forráskód-projektek felhasználása</a:t>
            </a:r>
          </a:p>
          <a:p>
            <a:pPr lvl="1"/>
            <a:r>
              <a:rPr lang="hu-HU" i="1" dirty="0" smtClean="0"/>
              <a:t>Mi </a:t>
            </a:r>
            <a:r>
              <a:rPr lang="hu-HU" i="1" dirty="0"/>
              <a:t>változott meg a </a:t>
            </a:r>
            <a:r>
              <a:rPr lang="hu-HU" i="1" dirty="0" smtClean="0"/>
              <a:t>fejlesztő lokális projektjeiben?</a:t>
            </a:r>
            <a:endParaRPr lang="hu-HU" i="1" dirty="0"/>
          </a:p>
          <a:p>
            <a:pPr lvl="1"/>
            <a:r>
              <a:rPr lang="hu-HU" i="1" dirty="0"/>
              <a:t>Milyen hatással van </a:t>
            </a:r>
            <a:r>
              <a:rPr lang="hu-HU" i="1" dirty="0" smtClean="0"/>
              <a:t>a változás a </a:t>
            </a:r>
            <a:r>
              <a:rPr lang="hu-HU" i="1" dirty="0"/>
              <a:t>ráépülő projektekre</a:t>
            </a:r>
            <a:r>
              <a:rPr lang="hu-HU" i="1" dirty="0" smtClean="0"/>
              <a:t>?</a:t>
            </a:r>
          </a:p>
          <a:p>
            <a:r>
              <a:rPr lang="hu-HU" dirty="0" smtClean="0"/>
              <a:t>Javasolt módszer</a:t>
            </a:r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</a:t>
            </a:r>
            <a:r>
              <a:rPr lang="hu-HU" dirty="0" smtClean="0"/>
              <a:t>összekapcsolása</a:t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b="1" dirty="0" smtClean="0"/>
              <a:t>hibrid</a:t>
            </a:r>
            <a:r>
              <a:rPr lang="hu-HU" dirty="0" smtClean="0"/>
              <a:t> </a:t>
            </a:r>
            <a:r>
              <a:rPr lang="hu-HU" b="1" dirty="0" smtClean="0"/>
              <a:t>analízis</a:t>
            </a:r>
            <a:r>
              <a:rPr lang="hu-HU" dirty="0" smtClean="0"/>
              <a:t>)</a:t>
            </a:r>
            <a:endParaRPr lang="hu-HU" dirty="0"/>
          </a:p>
          <a:p>
            <a:pPr lvl="1"/>
            <a:r>
              <a:rPr lang="hu-HU" b="1" dirty="0" smtClean="0"/>
              <a:t>Inkrementális lekérdezések</a:t>
            </a:r>
            <a:r>
              <a:rPr lang="hu-HU" dirty="0" smtClean="0"/>
              <a:t> az </a:t>
            </a:r>
            <a:r>
              <a:rPr lang="hu-HU" b="1" dirty="0" smtClean="0"/>
              <a:t>összes</a:t>
            </a:r>
            <a:r>
              <a:rPr lang="hu-HU" dirty="0" smtClean="0"/>
              <a:t> elem függőségeire</a:t>
            </a:r>
            <a:r>
              <a:rPr lang="hu-HU" dirty="0"/>
              <a:t> →</a:t>
            </a:r>
            <a:br>
              <a:rPr lang="hu-HU" dirty="0"/>
            </a:br>
            <a:r>
              <a:rPr lang="hu-HU" dirty="0"/>
              <a:t>Azonnali visszacsatolás a forráskód szerkesztése közben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Kiterjesztett 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895600" y="4800600"/>
            <a:ext cx="1814030" cy="838200"/>
          </a:xfrm>
          <a:prstGeom prst="wedgeRoundRectCallout">
            <a:avLst>
              <a:gd name="adj1" fmla="val 40948"/>
              <a:gd name="adj2" fmla="val -9194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függőségi modell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5026672" y="3830274"/>
            <a:ext cx="3279128" cy="1940652"/>
          </a:xfrm>
          <a:prstGeom prst="wedgeRoundRectCallout">
            <a:avLst>
              <a:gd name="adj1" fmla="val -26434"/>
              <a:gd name="adj2" fmla="val -1074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hu-HU" b="1" dirty="0" smtClean="0"/>
              <a:t>Összes</a:t>
            </a:r>
            <a:r>
              <a:rPr lang="hu-HU" dirty="0" smtClean="0"/>
              <a:t> függőségi kapcsolat  lekérdezése inkrementális gráfmintaillesztéssel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</a:t>
            </a:r>
            <a:r>
              <a:rPr lang="hu-HU" dirty="0" smtClean="0"/>
              <a:t>ekérdezések </a:t>
            </a:r>
            <a:r>
              <a:rPr lang="hu-HU" b="1" dirty="0" smtClean="0"/>
              <a:t>folyamatos és hatékony</a:t>
            </a:r>
            <a:r>
              <a:rPr lang="hu-HU" dirty="0" smtClean="0"/>
              <a:t> frissítése a modell változásai alapján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" y="3661597"/>
            <a:ext cx="2400300" cy="633312"/>
          </a:xfrm>
          <a:prstGeom prst="wedgeRoundRectCallout">
            <a:avLst>
              <a:gd name="adj1" fmla="val 57250"/>
              <a:gd name="adj2" fmla="val -237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Forráskód szerkesztés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295519" y="3996019"/>
            <a:ext cx="3047757" cy="833546"/>
          </a:xfrm>
          <a:prstGeom prst="wedgeRoundRectCallout">
            <a:avLst>
              <a:gd name="adj1" fmla="val 28142"/>
              <a:gd name="adj2" fmla="val -20946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Automatikus,  azonnali eredmény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</a:t>
            </a:r>
            <a:r>
              <a:rPr lang="hu-HU" b="1" dirty="0" smtClean="0"/>
              <a:t>összes</a:t>
            </a:r>
            <a:r>
              <a:rPr lang="hu-HU" dirty="0" smtClean="0"/>
              <a:t>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519924" cy="13716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Eclipse projekteket leíró, forráskódból származtatott 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Folyamantos és Inkrementális</a:t>
            </a:r>
            <a:r>
              <a:rPr lang="hu-HU" dirty="0" smtClean="0"/>
              <a:t> szinkronizáció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338258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Inkrementális lekérdezések</a:t>
            </a:r>
            <a:br>
              <a:rPr lang="hu-HU" dirty="0" smtClean="0"/>
            </a:br>
            <a:r>
              <a:rPr lang="hu-HU" dirty="0" smtClean="0"/>
              <a:t>gráfminták alapján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EMF-IncQuery deklaratív modell-lekérdezések</a:t>
            </a:r>
          </a:p>
          <a:p>
            <a:r>
              <a:rPr lang="hu-HU" sz="2400" dirty="0" smtClean="0"/>
              <a:t>A függőségi- és forráskód modellek logikai összekapcsolásával</a:t>
            </a:r>
          </a:p>
          <a:p>
            <a:r>
              <a:rPr lang="hu-HU" sz="2400" dirty="0" smtClean="0"/>
              <a:t>Inkrementális kiértékelés = eredmény + eredmény változásai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803525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244193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Függőségi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803525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3080958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284732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DMethod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DMethod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614358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905000" y="577532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3129791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SJar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333565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510857"/>
            <a:ext cx="11833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</a:t>
            </a:r>
          </a:p>
          <a:p>
            <a:pPr algn="ctr"/>
            <a:r>
              <a:rPr lang="hu-HU" dirty="0" smtClean="0"/>
              <a:t>SMethod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663191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663191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333500" y="4818132"/>
            <a:ext cx="250567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866965"/>
            <a:ext cx="12640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24419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Forráskód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879725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57491" y="3414082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joinProject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2932" y="4090608"/>
            <a:ext cx="6139934" cy="1004029"/>
            <a:chOff x="1524000" y="2797934"/>
            <a:chExt cx="6139934" cy="1004029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55868" y="3494186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291259"/>
            <a:ext cx="6139934" cy="1007940"/>
            <a:chOff x="1524000" y="2797934"/>
            <a:chExt cx="6139934" cy="1007940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3015299"/>
              <a:ext cx="1143000" cy="5334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4275" y="3017532"/>
              <a:ext cx="1184792" cy="53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11731" y="3498097"/>
              <a:ext cx="2127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 smtClean="0">
                  <a:solidFill>
                    <a:srgbClr val="FF0000"/>
                  </a:solidFill>
                </a:rPr>
                <a:t>incomingM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ethod</a:t>
              </a:r>
              <a:r>
                <a:rPr lang="hu-HU" sz="1400" dirty="0" smtClean="0">
                  <a:solidFill>
                    <a:srgbClr val="FF0000"/>
                  </a:solidFill>
                </a:rPr>
                <a:t>Call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5B09FA9-A177-4256-9C7F-5CF31ABA7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Integráció a fejlesztői keretrendszerbe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600201"/>
            <a:ext cx="40386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Fejlesztési folyamat</a:t>
            </a:r>
          </a:p>
          <a:p>
            <a:pPr marL="742950" lvl="2" indent="-342900"/>
            <a:endParaRPr lang="hu-HU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3791857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362200"/>
            <a:ext cx="4254500" cy="33909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8600" y="2362200"/>
            <a:ext cx="3200400" cy="4267200"/>
            <a:chOff x="228600" y="2362200"/>
            <a:chExt cx="3200400" cy="4267200"/>
          </a:xfrm>
        </p:grpSpPr>
        <p:sp>
          <p:nvSpPr>
            <p:cNvPr id="8" name="Rectangle 7"/>
            <p:cNvSpPr/>
            <p:nvPr/>
          </p:nvSpPr>
          <p:spPr>
            <a:xfrm>
              <a:off x="1905000" y="2362200"/>
              <a:ext cx="1447800" cy="6858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5715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228600" y="4495800"/>
              <a:ext cx="3200400" cy="2133600"/>
            </a:xfrm>
            <a:prstGeom prst="wedgeRoundRectCallout">
              <a:avLst>
                <a:gd name="adj1" fmla="val 44938"/>
                <a:gd name="adj2" fmla="val -122241"/>
                <a:gd name="adj3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 smtClean="0"/>
                <a:t>Lekérdezések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futtatása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Kódmódosítás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közben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igény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szerint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smtClean="0"/>
                <a:t>Release </a:t>
              </a:r>
              <a:r>
                <a:rPr lang="en-US" sz="2000" dirty="0" err="1" smtClean="0"/>
                <a:t>előtt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ellenőrzési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céllal</a:t>
              </a:r>
              <a:endParaRPr lang="en-US" sz="2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43400" y="3505200"/>
            <a:ext cx="4724400" cy="3200400"/>
            <a:chOff x="4648200" y="3657600"/>
            <a:chExt cx="4724400" cy="3200400"/>
          </a:xfrm>
        </p:grpSpPr>
        <p:sp>
          <p:nvSpPr>
            <p:cNvPr id="14" name="Rectangle 13"/>
            <p:cNvSpPr/>
            <p:nvPr/>
          </p:nvSpPr>
          <p:spPr>
            <a:xfrm>
              <a:off x="4648200" y="3657600"/>
              <a:ext cx="47244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953000" y="3933447"/>
              <a:ext cx="4048581" cy="2617232"/>
              <a:chOff x="4638219" y="3478768"/>
              <a:chExt cx="4048581" cy="2617232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219" y="3848100"/>
                <a:ext cx="4029075" cy="2247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638219" y="3478768"/>
                <a:ext cx="4048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 smtClean="0">
                    <a:solidFill>
                      <a:schemeClr val="bg1"/>
                    </a:solidFill>
                  </a:rPr>
                  <a:t>Kiterjesztési lehetőség: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601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2544</TotalTime>
  <Words>818</Words>
  <Application>Microsoft Office PowerPoint</Application>
  <PresentationFormat>On-screen Show (4:3)</PresentationFormat>
  <Paragraphs>262</Paragraphs>
  <Slides>20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Nagy szoftverinfrastruktúra feletti inkrementális függőségi analízis</vt:lpstr>
      <vt:lpstr>Java szoftverek és függőségeik modellezése</vt:lpstr>
      <vt:lpstr>Függőségmenedzsment a gyakorlatban</vt:lpstr>
      <vt:lpstr>Inkrementális, hibrid Függőségi analízis</vt:lpstr>
      <vt:lpstr>Architektúra</vt:lpstr>
      <vt:lpstr>Hibrid függőségi analízis</vt:lpstr>
      <vt:lpstr>Kiterjesztett architektúra</vt:lpstr>
      <vt:lpstr>Inkrementális lekérdezések gráfminták alapján</vt:lpstr>
      <vt:lpstr>PowerPoint Presentation</vt:lpstr>
      <vt:lpstr>A rendszer teljesítménye</vt:lpstr>
      <vt:lpstr>Hatékonyság mérése – miért?</vt:lpstr>
      <vt:lpstr>Függőségi analízis sebessége</vt:lpstr>
      <vt:lpstr>Modell-lekérdezések teljesítménye</vt:lpstr>
      <vt:lpstr>Eredmények összefoglalása</vt:lpstr>
      <vt:lpstr>Eredmények</vt:lpstr>
      <vt:lpstr>További célok</vt:lpstr>
      <vt:lpstr>Válaszok a bírálók kérdéseire</vt:lpstr>
      <vt:lpstr>C/C++ kiterjesztés</vt:lpstr>
      <vt:lpstr>Álpozitív függőségek</vt:lpstr>
      <vt:lpstr>Szervezeti kérdések, követelmény-menedzsment eszközök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223</cp:revision>
  <dcterms:created xsi:type="dcterms:W3CDTF">2012-11-10T12:17:04Z</dcterms:created>
  <dcterms:modified xsi:type="dcterms:W3CDTF">2012-11-13T22:08:35Z</dcterms:modified>
</cp:coreProperties>
</file>