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69" r:id="rId2"/>
    <p:sldId id="256" r:id="rId3"/>
    <p:sldId id="270" r:id="rId4"/>
    <p:sldId id="272" r:id="rId5"/>
    <p:sldId id="260" r:id="rId6"/>
    <p:sldId id="271" r:id="rId7"/>
    <p:sldId id="273" r:id="rId8"/>
    <p:sldId id="266" r:id="rId9"/>
    <p:sldId id="267" r:id="rId10"/>
    <p:sldId id="268" r:id="rId11"/>
    <p:sldId id="274"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07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10"/>
  </p:normalViewPr>
  <p:slideViewPr>
    <p:cSldViewPr snapToGrid="0" snapToObjects="1">
      <p:cViewPr varScale="1">
        <p:scale>
          <a:sx n="52" d="100"/>
          <a:sy n="52" d="100"/>
        </p:scale>
        <p:origin x="36"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2737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9006732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2794220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184335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77276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2212945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384065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3615941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3365830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831604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1498943" y="365758"/>
            <a:ext cx="11632514" cy="7863573"/>
          </a:xfrm>
          <a:prstGeom prst="rect">
            <a:avLst/>
          </a:prstGeom>
        </p:spPr>
      </p:pic>
      <p:sp>
        <p:nvSpPr>
          <p:cNvPr id="3" name="Shape 0"/>
          <p:cNvSpPr/>
          <p:nvPr/>
        </p:nvSpPr>
        <p:spPr>
          <a:xfrm>
            <a:off x="1500174" y="137298"/>
            <a:ext cx="13130226" cy="8092034"/>
          </a:xfrm>
          <a:prstGeom prst="rect">
            <a:avLst/>
          </a:prstGeom>
          <a:solidFill>
            <a:srgbClr val="240707"/>
          </a:solidFill>
          <a:ln/>
        </p:spPr>
      </p:sp>
      <p:pic>
        <p:nvPicPr>
          <p:cNvPr id="4" name="Image 1" descr="preencoded.png"/>
          <p:cNvPicPr>
            <a:picLocks noChangeAspect="1"/>
          </p:cNvPicPr>
          <p:nvPr/>
        </p:nvPicPr>
        <p:blipFill>
          <a:blip r:embed="rId4"/>
          <a:stretch>
            <a:fillRect/>
          </a:stretch>
        </p:blipFill>
        <p:spPr>
          <a:xfrm>
            <a:off x="932688" y="365759"/>
            <a:ext cx="12197444" cy="7876203"/>
          </a:xfrm>
          <a:prstGeom prst="rect">
            <a:avLst/>
          </a:prstGeom>
        </p:spPr>
      </p:pic>
      <p:sp>
        <p:nvSpPr>
          <p:cNvPr id="5" name="Shape 1"/>
          <p:cNvSpPr/>
          <p:nvPr/>
        </p:nvSpPr>
        <p:spPr>
          <a:xfrm>
            <a:off x="1756434" y="926462"/>
            <a:ext cx="13569657" cy="8229332"/>
          </a:xfrm>
          <a:prstGeom prst="rect">
            <a:avLst/>
          </a:prstGeom>
          <a:noFill/>
          <a:ln/>
        </p:spPr>
      </p:sp>
      <p:sp>
        <p:nvSpPr>
          <p:cNvPr id="6" name="Text 2"/>
          <p:cNvSpPr/>
          <p:nvPr/>
        </p:nvSpPr>
        <p:spPr>
          <a:xfrm>
            <a:off x="1705402" y="863146"/>
            <a:ext cx="11224214" cy="1809824"/>
          </a:xfrm>
          <a:prstGeom prst="rect">
            <a:avLst/>
          </a:prstGeom>
          <a:noFill/>
          <a:ln/>
        </p:spPr>
        <p:txBody>
          <a:bodyPr wrap="square" rtlCol="0" anchor="t"/>
          <a:lstStyle/>
          <a:p>
            <a:pPr>
              <a:lnSpc>
                <a:spcPts val="7124"/>
              </a:lnSpc>
            </a:pPr>
            <a:r>
              <a:rPr lang="en-US" sz="6000" dirty="0">
                <a:solidFill>
                  <a:srgbClr val="FFFFFF"/>
                </a:solidFill>
                <a:latin typeface="Gelasio" pitchFamily="34" charset="0"/>
                <a:ea typeface="Gelasio" pitchFamily="34" charset="-122"/>
                <a:cs typeface="Gelasio" pitchFamily="34" charset="-120"/>
              </a:rPr>
              <a:t>Blood Donation Management System</a:t>
            </a:r>
            <a:endParaRPr lang="en-US" sz="6000" dirty="0"/>
          </a:p>
        </p:txBody>
      </p:sp>
      <p:sp>
        <p:nvSpPr>
          <p:cNvPr id="8" name="Shape 4"/>
          <p:cNvSpPr/>
          <p:nvPr/>
        </p:nvSpPr>
        <p:spPr>
          <a:xfrm>
            <a:off x="3645095" y="4419478"/>
            <a:ext cx="180107" cy="164535"/>
          </a:xfrm>
          <a:prstGeom prst="roundRect">
            <a:avLst>
              <a:gd name="adj" fmla="val 21656021"/>
            </a:avLst>
          </a:prstGeom>
          <a:noFill/>
          <a:ln w="7620">
            <a:solidFill>
              <a:srgbClr val="FFFFFF"/>
            </a:solidFill>
            <a:prstDash val="solid"/>
          </a:ln>
        </p:spPr>
      </p:sp>
      <p:sp>
        <p:nvSpPr>
          <p:cNvPr id="12" name="مستطيل 11"/>
          <p:cNvSpPr/>
          <p:nvPr/>
        </p:nvSpPr>
        <p:spPr>
          <a:xfrm>
            <a:off x="3591264" y="4518931"/>
            <a:ext cx="2493071" cy="85274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72703" tIns="36352" rIns="72703" bIns="36352" numCol="1" spcCol="0" rtlCol="0" fromWordArt="0" anchor="ctr" anchorCtr="0" forceAA="0" compatLnSpc="1">
            <a:prstTxWarp prst="textNoShape">
              <a:avLst/>
            </a:prstTxWarp>
            <a:noAutofit/>
          </a:bodyPr>
          <a:lstStyle/>
          <a:p>
            <a:pPr indent="276174" algn="ctr">
              <a:lnSpc>
                <a:spcPct val="150000"/>
              </a:lnSpc>
              <a:spcBef>
                <a:spcPts val="477"/>
              </a:spcBef>
            </a:pPr>
            <a:r>
              <a:rPr lang="en-US" sz="1908" b="1" dirty="0">
                <a:solidFill>
                  <a:schemeClr val="bg1"/>
                </a:solidFill>
                <a:latin typeface="Alice Italics"/>
                <a:ea typeface="Times New Roman" panose="02020603050405020304" pitchFamily="18" charset="0"/>
                <a:cs typeface="Arial" panose="020B0604020202020204" pitchFamily="34" charset="0"/>
              </a:rPr>
              <a:t>Reham lbrahim</a:t>
            </a:r>
            <a:endParaRPr lang="en-US" sz="1590" b="1" dirty="0">
              <a:solidFill>
                <a:schemeClr val="bg1"/>
              </a:solidFill>
              <a:ea typeface="Calibri" panose="020F0502020204030204" pitchFamily="34" charset="0"/>
              <a:cs typeface="Arial" panose="020B0604020202020204" pitchFamily="34" charset="0"/>
            </a:endParaRPr>
          </a:p>
          <a:p>
            <a:pPr indent="276174" algn="ctr">
              <a:lnSpc>
                <a:spcPct val="150000"/>
              </a:lnSpc>
              <a:spcBef>
                <a:spcPts val="477"/>
              </a:spcBef>
            </a:pPr>
            <a:r>
              <a:rPr lang="en-US" sz="1908" b="1" dirty="0">
                <a:solidFill>
                  <a:schemeClr val="bg1"/>
                </a:solidFill>
                <a:ea typeface="Calibri" panose="020F0502020204030204" pitchFamily="34" charset="0"/>
                <a:cs typeface="Arial" panose="020B0604020202020204" pitchFamily="34" charset="0"/>
              </a:rPr>
              <a:t>SID #</a:t>
            </a:r>
            <a:r>
              <a:rPr lang="en-US" sz="1590" b="1" u="sng" dirty="0">
                <a:solidFill>
                  <a:schemeClr val="bg1"/>
                </a:solidFill>
                <a:latin typeface="Alice Bold"/>
                <a:ea typeface="Times New Roman" panose="02020603050405020304" pitchFamily="18" charset="0"/>
                <a:cs typeface="Arial" panose="020B0604020202020204" pitchFamily="34" charset="0"/>
              </a:rPr>
              <a:t>4451964</a:t>
            </a:r>
            <a:endParaRPr lang="en-US" sz="1590" b="1" dirty="0">
              <a:solidFill>
                <a:schemeClr val="bg1"/>
              </a:solidFill>
              <a:ea typeface="Calibri" panose="020F0502020204030204" pitchFamily="34" charset="0"/>
              <a:cs typeface="Arial" panose="020B0604020202020204" pitchFamily="34" charset="0"/>
            </a:endParaRPr>
          </a:p>
          <a:p>
            <a:pPr indent="276174" algn="ctr">
              <a:lnSpc>
                <a:spcPct val="150000"/>
              </a:lnSpc>
              <a:spcBef>
                <a:spcPts val="477"/>
              </a:spcBef>
            </a:pPr>
            <a:r>
              <a:rPr lang="en-US" sz="1590" b="1" dirty="0">
                <a:solidFill>
                  <a:schemeClr val="bg1"/>
                </a:solidFill>
                <a:ea typeface="Calibri" panose="020F0502020204030204" pitchFamily="34" charset="0"/>
                <a:cs typeface="Arial" panose="020B0604020202020204" pitchFamily="34" charset="0"/>
              </a:rPr>
              <a:t> </a:t>
            </a:r>
          </a:p>
        </p:txBody>
      </p:sp>
      <p:sp>
        <p:nvSpPr>
          <p:cNvPr id="13" name="مستطيل 12"/>
          <p:cNvSpPr/>
          <p:nvPr/>
        </p:nvSpPr>
        <p:spPr>
          <a:xfrm>
            <a:off x="7937275" y="4216434"/>
            <a:ext cx="3277155" cy="174445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72703" tIns="36352" rIns="72703" bIns="36352" numCol="1" spcCol="0" rtlCol="0" fromWordArt="0" anchor="ctr" anchorCtr="0" forceAA="0" compatLnSpc="1">
            <a:prstTxWarp prst="textNoShape">
              <a:avLst/>
            </a:prstTxWarp>
            <a:noAutofit/>
          </a:bodyPr>
          <a:lstStyle/>
          <a:p>
            <a:pPr indent="276174" algn="ctr">
              <a:lnSpc>
                <a:spcPct val="150000"/>
              </a:lnSpc>
              <a:spcBef>
                <a:spcPts val="477"/>
              </a:spcBef>
            </a:pPr>
            <a:r>
              <a:rPr lang="en-US" sz="1908" b="1" dirty="0">
                <a:solidFill>
                  <a:schemeClr val="bg1"/>
                </a:solidFill>
                <a:latin typeface="Alice Italics"/>
                <a:ea typeface="Times New Roman" panose="02020603050405020304" pitchFamily="18" charset="0"/>
                <a:cs typeface="Arial" panose="020B0604020202020204" pitchFamily="34" charset="0"/>
              </a:rPr>
              <a:t>Lana </a:t>
            </a:r>
            <a:r>
              <a:rPr lang="en-US" sz="1908" b="1" dirty="0">
                <a:solidFill>
                  <a:schemeClr val="bg1"/>
                </a:solidFill>
                <a:latin typeface="Alice Italics"/>
                <a:ea typeface="Times New Roman" panose="02020603050405020304" pitchFamily="18" charset="0"/>
                <a:cs typeface="Arial" panose="020B0604020202020204" pitchFamily="34" charset="0"/>
              </a:rPr>
              <a:t> Al-</a:t>
            </a:r>
            <a:r>
              <a:rPr lang="en-US" sz="1908" b="1" dirty="0" err="1">
                <a:solidFill>
                  <a:schemeClr val="bg1"/>
                </a:solidFill>
                <a:latin typeface="Alice Italics"/>
                <a:ea typeface="Times New Roman" panose="02020603050405020304" pitchFamily="18" charset="0"/>
                <a:cs typeface="Arial" panose="020B0604020202020204" pitchFamily="34" charset="0"/>
              </a:rPr>
              <a:t>Juhani</a:t>
            </a:r>
            <a:endParaRPr lang="en-US" sz="1908" b="1" dirty="0">
              <a:solidFill>
                <a:schemeClr val="bg1"/>
              </a:solidFill>
              <a:latin typeface="Alice Italics"/>
              <a:ea typeface="Times New Roman" panose="02020603050405020304" pitchFamily="18" charset="0"/>
              <a:cs typeface="Arial" panose="020B0604020202020204" pitchFamily="34" charset="0"/>
            </a:endParaRPr>
          </a:p>
          <a:p>
            <a:pPr indent="276174" algn="ctr">
              <a:lnSpc>
                <a:spcPct val="150000"/>
              </a:lnSpc>
              <a:spcBef>
                <a:spcPts val="477"/>
              </a:spcBef>
            </a:pPr>
            <a:r>
              <a:rPr lang="en-US" sz="1908" b="1" dirty="0">
                <a:solidFill>
                  <a:schemeClr val="bg1"/>
                </a:solidFill>
                <a:latin typeface="Alice Italics"/>
                <a:ea typeface="Times New Roman" panose="02020603050405020304" pitchFamily="18" charset="0"/>
                <a:cs typeface="Arial" panose="020B0604020202020204" pitchFamily="34" charset="0"/>
              </a:rPr>
              <a:t>SID #4450984</a:t>
            </a:r>
          </a:p>
          <a:p>
            <a:pPr indent="276174" algn="ctr">
              <a:lnSpc>
                <a:spcPct val="150000"/>
              </a:lnSpc>
              <a:spcBef>
                <a:spcPts val="477"/>
              </a:spcBef>
            </a:pPr>
            <a:r>
              <a:rPr lang="en-US" sz="1908" b="1" dirty="0">
                <a:solidFill>
                  <a:schemeClr val="bg1"/>
                </a:solidFill>
                <a:latin typeface="Alice Italics"/>
                <a:ea typeface="Times New Roman" panose="02020603050405020304" pitchFamily="18" charset="0"/>
                <a:cs typeface="Arial" panose="020B0604020202020204" pitchFamily="34" charset="0"/>
              </a:rPr>
              <a:t> </a:t>
            </a:r>
          </a:p>
        </p:txBody>
      </p:sp>
      <p:sp>
        <p:nvSpPr>
          <p:cNvPr id="15" name="مستطيل 14"/>
          <p:cNvSpPr/>
          <p:nvPr/>
        </p:nvSpPr>
        <p:spPr>
          <a:xfrm>
            <a:off x="8334179" y="5753833"/>
            <a:ext cx="2493071" cy="8689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72703" tIns="36352" rIns="72703" bIns="36352" numCol="1" spcCol="0" rtlCol="0" fromWordArt="0" anchor="ctr" anchorCtr="0" forceAA="0" compatLnSpc="1">
            <a:prstTxWarp prst="textNoShape">
              <a:avLst/>
            </a:prstTxWarp>
            <a:noAutofit/>
          </a:bodyPr>
          <a:lstStyle/>
          <a:p>
            <a:pPr indent="276174" algn="ctr">
              <a:lnSpc>
                <a:spcPct val="150000"/>
              </a:lnSpc>
              <a:spcBef>
                <a:spcPts val="477"/>
              </a:spcBef>
            </a:pPr>
            <a:r>
              <a:rPr lang="en-US" sz="1908" b="1" dirty="0">
                <a:solidFill>
                  <a:schemeClr val="bg1"/>
                </a:solidFill>
                <a:latin typeface="Alice Italics"/>
                <a:ea typeface="Times New Roman" panose="02020603050405020304" pitchFamily="18" charset="0"/>
                <a:cs typeface="Arial" panose="020B0604020202020204" pitchFamily="34" charset="0"/>
              </a:rPr>
              <a:t>Abeer </a:t>
            </a:r>
            <a:r>
              <a:rPr lang="en-US" sz="1908" b="1" dirty="0">
                <a:solidFill>
                  <a:schemeClr val="bg1"/>
                </a:solidFill>
                <a:latin typeface="Alice Italics"/>
                <a:ea typeface="Times New Roman" panose="02020603050405020304" pitchFamily="18" charset="0"/>
                <a:cs typeface="Arial" panose="020B0604020202020204" pitchFamily="34" charset="0"/>
              </a:rPr>
              <a:t>Al-Anazi</a:t>
            </a:r>
            <a:r>
              <a:rPr lang="en-US" sz="1908" b="1" dirty="0">
                <a:solidFill>
                  <a:schemeClr val="bg1"/>
                </a:solidFill>
                <a:latin typeface="Alice Italics"/>
                <a:ea typeface="Times New Roman" panose="02020603050405020304" pitchFamily="18" charset="0"/>
                <a:cs typeface="Arial" panose="020B0604020202020204" pitchFamily="34" charset="0"/>
              </a:rPr>
              <a:t>. </a:t>
            </a:r>
          </a:p>
          <a:p>
            <a:pPr indent="276174" algn="ctr">
              <a:lnSpc>
                <a:spcPct val="150000"/>
              </a:lnSpc>
              <a:spcBef>
                <a:spcPts val="477"/>
              </a:spcBef>
            </a:pPr>
            <a:r>
              <a:rPr lang="en-US" sz="1908" b="1" dirty="0">
                <a:solidFill>
                  <a:schemeClr val="bg1"/>
                </a:solidFill>
                <a:latin typeface="Alice Italics"/>
                <a:ea typeface="Times New Roman" panose="02020603050405020304" pitchFamily="18" charset="0"/>
                <a:cs typeface="Arial" panose="020B0604020202020204" pitchFamily="34" charset="0"/>
              </a:rPr>
              <a:t>SID #4453204</a:t>
            </a:r>
          </a:p>
          <a:p>
            <a:pPr indent="276174" algn="ctr">
              <a:lnSpc>
                <a:spcPct val="150000"/>
              </a:lnSpc>
              <a:spcBef>
                <a:spcPts val="477"/>
              </a:spcBef>
            </a:pPr>
            <a:r>
              <a:rPr lang="en-US" sz="1908" b="1" dirty="0">
                <a:solidFill>
                  <a:schemeClr val="bg1"/>
                </a:solidFill>
                <a:latin typeface="Alice Italics"/>
                <a:ea typeface="Times New Roman" panose="02020603050405020304" pitchFamily="18" charset="0"/>
                <a:cs typeface="Arial" panose="020B0604020202020204" pitchFamily="34" charset="0"/>
              </a:rPr>
              <a:t> </a:t>
            </a:r>
          </a:p>
        </p:txBody>
      </p:sp>
      <p:sp>
        <p:nvSpPr>
          <p:cNvPr id="16" name="مستطيل 15"/>
          <p:cNvSpPr/>
          <p:nvPr/>
        </p:nvSpPr>
        <p:spPr>
          <a:xfrm>
            <a:off x="5951688" y="6687363"/>
            <a:ext cx="2493071" cy="84517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72703" tIns="36352" rIns="72703" bIns="36352" numCol="1" spcCol="0" rtlCol="0" fromWordArt="0" anchor="ctr" anchorCtr="0" forceAA="0" compatLnSpc="1">
            <a:prstTxWarp prst="textNoShape">
              <a:avLst/>
            </a:prstTxWarp>
            <a:noAutofit/>
          </a:bodyPr>
          <a:lstStyle/>
          <a:p>
            <a:pPr indent="276174" algn="ctr">
              <a:lnSpc>
                <a:spcPct val="150000"/>
              </a:lnSpc>
              <a:spcBef>
                <a:spcPts val="477"/>
              </a:spcBef>
            </a:pPr>
            <a:r>
              <a:rPr lang="en-US" sz="1908" b="1" dirty="0">
                <a:solidFill>
                  <a:schemeClr val="bg1"/>
                </a:solidFill>
                <a:latin typeface="Alice Italics"/>
                <a:ea typeface="Times New Roman" panose="02020603050405020304" pitchFamily="18" charset="0"/>
                <a:cs typeface="Arial" panose="020B0604020202020204" pitchFamily="34" charset="0"/>
              </a:rPr>
              <a:t>Tuqaal-Nakhli</a:t>
            </a:r>
          </a:p>
          <a:p>
            <a:pPr indent="276174" algn="ctr">
              <a:lnSpc>
                <a:spcPct val="150000"/>
              </a:lnSpc>
              <a:spcBef>
                <a:spcPts val="477"/>
              </a:spcBef>
            </a:pPr>
            <a:r>
              <a:rPr lang="en-US" sz="1908" b="1" dirty="0">
                <a:solidFill>
                  <a:schemeClr val="bg1"/>
                </a:solidFill>
                <a:latin typeface="Alice Italics"/>
                <a:ea typeface="Times New Roman" panose="02020603050405020304" pitchFamily="18" charset="0"/>
                <a:cs typeface="Arial" panose="020B0604020202020204" pitchFamily="34" charset="0"/>
              </a:rPr>
              <a:t>SID #4553366</a:t>
            </a:r>
          </a:p>
          <a:p>
            <a:pPr indent="276174" algn="ctr">
              <a:lnSpc>
                <a:spcPct val="150000"/>
              </a:lnSpc>
              <a:spcBef>
                <a:spcPts val="477"/>
              </a:spcBef>
            </a:pPr>
            <a:r>
              <a:rPr lang="en-US" sz="1908" b="1" dirty="0">
                <a:solidFill>
                  <a:schemeClr val="bg1"/>
                </a:solidFill>
                <a:latin typeface="Alice Italics"/>
                <a:ea typeface="Times New Roman" panose="02020603050405020304" pitchFamily="18" charset="0"/>
                <a:cs typeface="Arial" panose="020B0604020202020204" pitchFamily="34" charset="0"/>
              </a:rPr>
              <a:t> </a:t>
            </a:r>
          </a:p>
        </p:txBody>
      </p:sp>
      <p:sp>
        <p:nvSpPr>
          <p:cNvPr id="17" name="مستطيل 16"/>
          <p:cNvSpPr/>
          <p:nvPr/>
        </p:nvSpPr>
        <p:spPr>
          <a:xfrm>
            <a:off x="2689779" y="5693039"/>
            <a:ext cx="4124899" cy="8689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72703" tIns="36352" rIns="72703" bIns="36352" numCol="1" spcCol="0" rtlCol="0" fromWordArt="0" anchor="ctr" anchorCtr="0" forceAA="0" compatLnSpc="1">
            <a:prstTxWarp prst="textNoShape">
              <a:avLst/>
            </a:prstTxWarp>
            <a:noAutofit/>
          </a:bodyPr>
          <a:lstStyle/>
          <a:p>
            <a:pPr indent="276174" algn="ctr">
              <a:lnSpc>
                <a:spcPct val="150000"/>
              </a:lnSpc>
              <a:spcBef>
                <a:spcPts val="477"/>
              </a:spcBef>
            </a:pPr>
            <a:r>
              <a:rPr lang="en-US" sz="1908" b="1" dirty="0">
                <a:solidFill>
                  <a:schemeClr val="bg1"/>
                </a:solidFill>
                <a:latin typeface="Alice Italics"/>
                <a:ea typeface="Times New Roman" panose="02020603050405020304" pitchFamily="18" charset="0"/>
                <a:cs typeface="Arial" panose="020B0604020202020204" pitchFamily="34" charset="0"/>
              </a:rPr>
              <a:t>          Atheer Al- Harbi</a:t>
            </a:r>
            <a:r>
              <a:rPr lang="en-US" sz="1908" b="1" dirty="0">
                <a:solidFill>
                  <a:schemeClr val="bg1"/>
                </a:solidFill>
                <a:latin typeface="Alice Italics"/>
                <a:ea typeface="Times New Roman" panose="02020603050405020304" pitchFamily="18" charset="0"/>
                <a:cs typeface="Arial" panose="020B0604020202020204" pitchFamily="34" charset="0"/>
              </a:rPr>
              <a:t>.        </a:t>
            </a:r>
          </a:p>
          <a:p>
            <a:pPr indent="276174" algn="ctr">
              <a:lnSpc>
                <a:spcPct val="150000"/>
              </a:lnSpc>
              <a:spcBef>
                <a:spcPts val="477"/>
              </a:spcBef>
            </a:pPr>
            <a:r>
              <a:rPr lang="en-US" sz="1908" b="1" dirty="0">
                <a:solidFill>
                  <a:schemeClr val="bg1"/>
                </a:solidFill>
                <a:latin typeface="Alice Italics"/>
                <a:ea typeface="Times New Roman" panose="02020603050405020304" pitchFamily="18" charset="0"/>
                <a:cs typeface="Arial" panose="020B0604020202020204" pitchFamily="34" charset="0"/>
              </a:rPr>
              <a:t>SID #4451855</a:t>
            </a:r>
          </a:p>
          <a:p>
            <a:pPr indent="276174" algn="ctr">
              <a:lnSpc>
                <a:spcPct val="150000"/>
              </a:lnSpc>
              <a:spcBef>
                <a:spcPts val="477"/>
              </a:spcBef>
            </a:pPr>
            <a:r>
              <a:rPr lang="en-US" sz="1908" b="1" dirty="0">
                <a:solidFill>
                  <a:schemeClr val="bg1"/>
                </a:solidFill>
                <a:latin typeface="Alice Italics"/>
                <a:ea typeface="Times New Roman" panose="02020603050405020304" pitchFamily="18" charset="0"/>
                <a:cs typeface="Arial" panose="020B0604020202020204" pitchFamily="34" charset="0"/>
              </a:rPr>
              <a:t> </a:t>
            </a:r>
          </a:p>
        </p:txBody>
      </p:sp>
      <p:sp>
        <p:nvSpPr>
          <p:cNvPr id="18" name="Rectangle 7"/>
          <p:cNvSpPr>
            <a:spLocks noChangeArrowheads="1"/>
          </p:cNvSpPr>
          <p:nvPr/>
        </p:nvSpPr>
        <p:spPr bwMode="auto">
          <a:xfrm>
            <a:off x="4402954" y="7532595"/>
            <a:ext cx="6107637" cy="1394738"/>
          </a:xfrm>
          <a:prstGeom prst="rect">
            <a:avLst/>
          </a:prstGeom>
          <a:noFill/>
          <a:ln>
            <a:noFill/>
          </a:ln>
          <a:effectLst/>
        </p:spPr>
        <p:txBody>
          <a:bodyPr vert="horz" wrap="square" lIns="72703" tIns="36352" rIns="72703" bIns="36352" numCol="1" anchor="ctr" anchorCtr="0" compatLnSpc="1">
            <a:prstTxWarp prst="textNoShape">
              <a:avLst/>
            </a:prstTxWarp>
            <a:spAutoFit/>
          </a:bodyPr>
          <a:lstStyle>
            <a:lvl1pPr indent="347663"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276427" defTabSz="727039"/>
            <a:r>
              <a:rPr lang="en-US" sz="2862"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Supervisor: Dr.Hala Hameed</a:t>
            </a:r>
            <a:endParaRPr lang="en-US" sz="2226" b="1" dirty="0">
              <a:solidFill>
                <a:schemeClr val="bg1"/>
              </a:solidFill>
            </a:endParaRPr>
          </a:p>
          <a:p>
            <a:pPr indent="276427" defTabSz="727039"/>
            <a:r>
              <a:rPr lang="en-US" sz="2862"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endParaRPr lang="en-US" sz="2226" b="1" dirty="0">
              <a:solidFill>
                <a:schemeClr val="bg1"/>
              </a:solidFill>
            </a:endParaRPr>
          </a:p>
          <a:p>
            <a:pPr indent="276427" defTabSz="727039"/>
            <a:endParaRPr lang="en-US" sz="2862" b="1" dirty="0">
              <a:solidFill>
                <a:schemeClr val="bg1"/>
              </a:solidFill>
            </a:endParaRPr>
          </a:p>
        </p:txBody>
      </p:sp>
      <p:sp>
        <p:nvSpPr>
          <p:cNvPr id="19" name="Rectangle 14"/>
          <p:cNvSpPr>
            <a:spLocks noChangeArrowheads="1"/>
          </p:cNvSpPr>
          <p:nvPr/>
        </p:nvSpPr>
        <p:spPr bwMode="auto">
          <a:xfrm>
            <a:off x="3669212" y="1093637"/>
            <a:ext cx="171338" cy="513856"/>
          </a:xfrm>
          <a:prstGeom prst="rect">
            <a:avLst/>
          </a:prstGeom>
          <a:noFill/>
          <a:ln>
            <a:noFill/>
          </a:ln>
          <a:effectLst/>
        </p:spPr>
        <p:txBody>
          <a:bodyPr vert="horz" wrap="square" lIns="72703" tIns="36352" rIns="72703" bIns="36352" numCol="1" anchor="ctr" anchorCtr="0" compatLnSpc="1">
            <a:prstTxWarp prst="textNoShape">
              <a:avLst/>
            </a:prstTxWarp>
            <a:spAutoFit/>
          </a:bodyPr>
          <a:lstStyle/>
          <a:p>
            <a:endParaRPr lang="en-US" sz="2862"/>
          </a:p>
        </p:txBody>
      </p:sp>
      <p:sp>
        <p:nvSpPr>
          <p:cNvPr id="20" name="Shape 4"/>
          <p:cNvSpPr/>
          <p:nvPr/>
        </p:nvSpPr>
        <p:spPr>
          <a:xfrm>
            <a:off x="2199357" y="5132962"/>
            <a:ext cx="335685" cy="335756"/>
          </a:xfrm>
          <a:prstGeom prst="roundRect">
            <a:avLst>
              <a:gd name="adj" fmla="val 21656021"/>
            </a:avLst>
          </a:prstGeom>
          <a:noFill/>
          <a:ln w="7620">
            <a:solidFill>
              <a:srgbClr val="FFFFFF"/>
            </a:solidFill>
            <a:prstDash val="solid"/>
          </a:ln>
        </p:spPr>
      </p:sp>
      <p:sp>
        <p:nvSpPr>
          <p:cNvPr id="22" name="Rectangle 7"/>
          <p:cNvSpPr>
            <a:spLocks noChangeArrowheads="1"/>
          </p:cNvSpPr>
          <p:nvPr/>
        </p:nvSpPr>
        <p:spPr bwMode="auto">
          <a:xfrm>
            <a:off x="5550799" y="3446930"/>
            <a:ext cx="3294849" cy="954296"/>
          </a:xfrm>
          <a:prstGeom prst="rect">
            <a:avLst/>
          </a:prstGeom>
          <a:noFill/>
          <a:ln>
            <a:noFill/>
          </a:ln>
          <a:effectLst/>
        </p:spPr>
        <p:txBody>
          <a:bodyPr vert="horz" wrap="square" lIns="72703" tIns="36352" rIns="72703" bIns="36352" numCol="1" anchor="ctr" anchorCtr="0" compatLnSpc="1">
            <a:prstTxWarp prst="textNoShape">
              <a:avLst/>
            </a:prstTxWarp>
            <a:spAutoFit/>
          </a:bodyPr>
          <a:lstStyle>
            <a:lvl1pPr indent="347663"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276427" defTabSz="727039"/>
            <a:r>
              <a:rPr lang="en-US" sz="2862"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Presented by:</a:t>
            </a:r>
            <a:endParaRPr lang="en-US" sz="2226" b="1" dirty="0">
              <a:solidFill>
                <a:schemeClr val="bg1"/>
              </a:solidFill>
            </a:endParaRPr>
          </a:p>
          <a:p>
            <a:pPr indent="276427" defTabSz="727039"/>
            <a:endParaRPr lang="en-US" sz="2862" b="1" dirty="0">
              <a:solidFill>
                <a:schemeClr val="bg1"/>
              </a:solidFill>
            </a:endParaRPr>
          </a:p>
        </p:txBody>
      </p:sp>
      <p:sp>
        <p:nvSpPr>
          <p:cNvPr id="23" name="Shape 4"/>
          <p:cNvSpPr/>
          <p:nvPr/>
        </p:nvSpPr>
        <p:spPr>
          <a:xfrm>
            <a:off x="3574775" y="5586052"/>
            <a:ext cx="180107" cy="164535"/>
          </a:xfrm>
          <a:prstGeom prst="roundRect">
            <a:avLst>
              <a:gd name="adj" fmla="val 21656021"/>
            </a:avLst>
          </a:prstGeom>
          <a:noFill/>
          <a:ln w="7620">
            <a:solidFill>
              <a:srgbClr val="FFFFFF"/>
            </a:solidFill>
            <a:prstDash val="solid"/>
          </a:ln>
        </p:spPr>
      </p:sp>
      <p:sp>
        <p:nvSpPr>
          <p:cNvPr id="24" name="Shape 4"/>
          <p:cNvSpPr/>
          <p:nvPr/>
        </p:nvSpPr>
        <p:spPr>
          <a:xfrm>
            <a:off x="8264653" y="4518931"/>
            <a:ext cx="180107" cy="164535"/>
          </a:xfrm>
          <a:prstGeom prst="roundRect">
            <a:avLst>
              <a:gd name="adj" fmla="val 21656021"/>
            </a:avLst>
          </a:prstGeom>
          <a:noFill/>
          <a:ln w="7620">
            <a:solidFill>
              <a:srgbClr val="FFFFFF"/>
            </a:solidFill>
            <a:prstDash val="solid"/>
          </a:ln>
        </p:spPr>
      </p:sp>
      <p:sp>
        <p:nvSpPr>
          <p:cNvPr id="25" name="Shape 4"/>
          <p:cNvSpPr/>
          <p:nvPr/>
        </p:nvSpPr>
        <p:spPr>
          <a:xfrm>
            <a:off x="8290602" y="5598508"/>
            <a:ext cx="180107" cy="164535"/>
          </a:xfrm>
          <a:prstGeom prst="roundRect">
            <a:avLst>
              <a:gd name="adj" fmla="val 21656021"/>
            </a:avLst>
          </a:prstGeom>
          <a:noFill/>
          <a:ln w="7620">
            <a:solidFill>
              <a:srgbClr val="FFFFFF"/>
            </a:solidFill>
            <a:prstDash val="solid"/>
          </a:ln>
        </p:spPr>
      </p:sp>
      <p:sp>
        <p:nvSpPr>
          <p:cNvPr id="26" name="Shape 4"/>
          <p:cNvSpPr/>
          <p:nvPr/>
        </p:nvSpPr>
        <p:spPr>
          <a:xfrm>
            <a:off x="6178294" y="6519055"/>
            <a:ext cx="180107" cy="164535"/>
          </a:xfrm>
          <a:prstGeom prst="roundRect">
            <a:avLst>
              <a:gd name="adj" fmla="val 21656021"/>
            </a:avLst>
          </a:prstGeom>
          <a:noFill/>
          <a:ln w="7620">
            <a:solidFill>
              <a:srgbClr val="FFFFFF"/>
            </a:solidFill>
            <a:prstDash val="solid"/>
          </a:ln>
        </p:spPr>
      </p:sp>
    </p:spTree>
    <p:extLst>
      <p:ext uri="{BB962C8B-B14F-4D97-AF65-F5344CB8AC3E}">
        <p14:creationId xmlns:p14="http://schemas.microsoft.com/office/powerpoint/2010/main" val="9117146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332"/>
          </a:xfrm>
          <a:prstGeom prst="rect">
            <a:avLst/>
          </a:prstGeom>
        </p:spPr>
      </p:pic>
      <p:sp>
        <p:nvSpPr>
          <p:cNvPr id="3" name="Shape 0"/>
          <p:cNvSpPr/>
          <p:nvPr/>
        </p:nvSpPr>
        <p:spPr>
          <a:xfrm>
            <a:off x="1216179" y="317241"/>
            <a:ext cx="13414221" cy="7898012"/>
          </a:xfrm>
          <a:prstGeom prst="rect">
            <a:avLst/>
          </a:prstGeom>
          <a:solidFill>
            <a:srgbClr val="FFFFFF">
              <a:alpha val="75000"/>
            </a:srgbClr>
          </a:solidFill>
          <a:ln/>
        </p:spPr>
      </p:sp>
      <p:sp>
        <p:nvSpPr>
          <p:cNvPr id="4" name="Text 1"/>
          <p:cNvSpPr/>
          <p:nvPr/>
        </p:nvSpPr>
        <p:spPr>
          <a:xfrm>
            <a:off x="1634380" y="861021"/>
            <a:ext cx="5245045" cy="655793"/>
          </a:xfrm>
          <a:prstGeom prst="rect">
            <a:avLst/>
          </a:prstGeom>
          <a:noFill/>
          <a:ln/>
        </p:spPr>
        <p:txBody>
          <a:bodyPr wrap="none" rtlCol="0" anchor="t"/>
          <a:lstStyle/>
          <a:p>
            <a:pPr>
              <a:lnSpc>
                <a:spcPts val="5163"/>
              </a:lnSpc>
            </a:pPr>
            <a:r>
              <a:rPr lang="en-US" sz="4374" b="1" dirty="0">
                <a:solidFill>
                  <a:srgbClr val="396AF1"/>
                </a:solidFill>
                <a:latin typeface="Barlow" pitchFamily="34" charset="0"/>
                <a:ea typeface="Barlow" pitchFamily="34" charset="-122"/>
                <a:cs typeface="Barlow" pitchFamily="34" charset="-120"/>
              </a:rPr>
              <a:t>System Design</a:t>
            </a:r>
          </a:p>
        </p:txBody>
      </p:sp>
      <p:pic>
        <p:nvPicPr>
          <p:cNvPr id="8" name="Picture 22"/>
          <p:cNvPicPr/>
          <p:nvPr/>
        </p:nvPicPr>
        <p:blipFill>
          <a:blip r:embed="rId4">
            <a:extLst>
              <a:ext uri="{28A0092B-C50C-407E-A947-70E740481C1C}">
                <a14:useLocalDpi xmlns:a14="http://schemas.microsoft.com/office/drawing/2010/main" val="0"/>
              </a:ext>
            </a:extLst>
          </a:blip>
          <a:stretch>
            <a:fillRect/>
          </a:stretch>
        </p:blipFill>
        <p:spPr>
          <a:xfrm>
            <a:off x="7159783" y="-101416"/>
            <a:ext cx="6969726" cy="8302590"/>
          </a:xfrm>
          <a:prstGeom prst="rect">
            <a:avLst/>
          </a:prstGeom>
        </p:spPr>
      </p:pic>
      <p:sp>
        <p:nvSpPr>
          <p:cNvPr id="9" name="Text 4"/>
          <p:cNvSpPr/>
          <p:nvPr/>
        </p:nvSpPr>
        <p:spPr>
          <a:xfrm>
            <a:off x="1983594" y="3702383"/>
            <a:ext cx="2812341" cy="2231885"/>
          </a:xfrm>
          <a:prstGeom prst="rect">
            <a:avLst/>
          </a:prstGeom>
          <a:noFill/>
          <a:ln/>
        </p:spPr>
        <p:txBody>
          <a:bodyPr wrap="square" rtlCol="0" anchor="t"/>
          <a:lstStyle/>
          <a:p>
            <a:pPr indent="0">
              <a:buNone/>
            </a:pPr>
            <a:r>
              <a:rPr lang="en-US" sz="3200" b="1" dirty="0">
                <a:solidFill>
                  <a:srgbClr val="396AF1"/>
                </a:solidFill>
                <a:latin typeface="Barlow" pitchFamily="34" charset="0"/>
                <a:ea typeface="Barlow" pitchFamily="34" charset="-122"/>
                <a:cs typeface="Barlow" pitchFamily="34" charset="-120"/>
              </a:rPr>
              <a:t>Entity Relationship </a:t>
            </a:r>
            <a:r>
              <a:rPr lang="en-US" sz="3200" b="1" dirty="0" smtClean="0">
                <a:solidFill>
                  <a:srgbClr val="396AF1"/>
                </a:solidFill>
                <a:latin typeface="Barlow" pitchFamily="34" charset="0"/>
                <a:ea typeface="Barlow" pitchFamily="34" charset="-122"/>
                <a:cs typeface="Barlow" pitchFamily="34" charset="-120"/>
              </a:rPr>
              <a:t>Diagram ERD</a:t>
            </a:r>
            <a:endParaRPr lang="en-US" sz="3200" b="1" dirty="0">
              <a:solidFill>
                <a:srgbClr val="396AF1"/>
              </a:solidFill>
              <a:latin typeface="Barlow" pitchFamily="34" charset="0"/>
              <a:ea typeface="Barlow" pitchFamily="34" charset="-122"/>
              <a:cs typeface="Barlow" pitchFamily="34" charset="-120"/>
            </a:endParaRPr>
          </a:p>
        </p:txBody>
      </p:sp>
    </p:spTree>
    <p:extLst>
      <p:ext uri="{BB962C8B-B14F-4D97-AF65-F5344CB8AC3E}">
        <p14:creationId xmlns:p14="http://schemas.microsoft.com/office/powerpoint/2010/main" val="564870042"/>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1498943" y="0"/>
            <a:ext cx="11632514" cy="8229332"/>
          </a:xfrm>
          <a:prstGeom prst="rect">
            <a:avLst/>
          </a:prstGeom>
        </p:spPr>
      </p:pic>
      <p:sp>
        <p:nvSpPr>
          <p:cNvPr id="3" name="Shape 0"/>
          <p:cNvSpPr/>
          <p:nvPr/>
        </p:nvSpPr>
        <p:spPr>
          <a:xfrm>
            <a:off x="1500174" y="0"/>
            <a:ext cx="11629958" cy="8229332"/>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8774945" y="0"/>
            <a:ext cx="4361151" cy="8229332"/>
          </a:xfrm>
          <a:prstGeom prst="rect">
            <a:avLst/>
          </a:prstGeom>
        </p:spPr>
      </p:pic>
      <p:sp>
        <p:nvSpPr>
          <p:cNvPr id="5" name="Text 1"/>
          <p:cNvSpPr/>
          <p:nvPr/>
        </p:nvSpPr>
        <p:spPr>
          <a:xfrm>
            <a:off x="2286845" y="1329579"/>
            <a:ext cx="5245045" cy="655793"/>
          </a:xfrm>
          <a:prstGeom prst="rect">
            <a:avLst/>
          </a:prstGeom>
          <a:noFill/>
          <a:ln/>
        </p:spPr>
        <p:txBody>
          <a:bodyPr wrap="none" rtlCol="0" anchor="t"/>
          <a:lstStyle/>
          <a:p>
            <a:pPr>
              <a:lnSpc>
                <a:spcPts val="5163"/>
              </a:lnSpc>
            </a:pPr>
            <a:r>
              <a:rPr lang="en-US" sz="4130" dirty="0">
                <a:solidFill>
                  <a:srgbClr val="312F2B"/>
                </a:solidFill>
                <a:latin typeface="Gelasio" pitchFamily="34" charset="0"/>
                <a:ea typeface="Gelasio" pitchFamily="34" charset="-122"/>
                <a:cs typeface="Gelasio" pitchFamily="34" charset="-120"/>
              </a:rPr>
              <a:t>Conclusion</a:t>
            </a:r>
            <a:endParaRPr lang="en-US" sz="4130" dirty="0"/>
          </a:p>
        </p:txBody>
      </p:sp>
      <p:sp>
        <p:nvSpPr>
          <p:cNvPr id="6" name="Text 2"/>
          <p:cNvSpPr/>
          <p:nvPr/>
        </p:nvSpPr>
        <p:spPr>
          <a:xfrm>
            <a:off x="2286845" y="2300108"/>
            <a:ext cx="5695369" cy="2013967"/>
          </a:xfrm>
          <a:prstGeom prst="rect">
            <a:avLst/>
          </a:prstGeom>
          <a:noFill/>
          <a:ln/>
        </p:spPr>
        <p:txBody>
          <a:bodyPr wrap="square" rtlCol="0" anchor="t"/>
          <a:lstStyle/>
          <a:p>
            <a:pPr>
              <a:lnSpc>
                <a:spcPts val="2643"/>
              </a:lnSpc>
            </a:pPr>
            <a:r>
              <a:rPr lang="en-US" sz="1652" dirty="0">
                <a:solidFill>
                  <a:srgbClr val="272525"/>
                </a:solidFill>
                <a:latin typeface="Lato" pitchFamily="34" charset="0"/>
                <a:ea typeface="Lato" pitchFamily="34" charset="-122"/>
                <a:cs typeface="Lato" pitchFamily="34" charset="-120"/>
              </a:rPr>
              <a:t>The Blood Donation Management System project represents a comprehensive and strategic approach to addressing the critical issue of blood shortages in our community. By leveraging technology, streamlining processes, and fostering a culture of donation, this platform aims to save lives and have a lasting positive impact on public health.</a:t>
            </a:r>
            <a:endParaRPr lang="en-US" sz="1652" dirty="0"/>
          </a:p>
        </p:txBody>
      </p:sp>
      <p:sp>
        <p:nvSpPr>
          <p:cNvPr id="7" name="Text 3"/>
          <p:cNvSpPr/>
          <p:nvPr/>
        </p:nvSpPr>
        <p:spPr>
          <a:xfrm>
            <a:off x="2286845" y="4550127"/>
            <a:ext cx="5695369" cy="2349628"/>
          </a:xfrm>
          <a:prstGeom prst="rect">
            <a:avLst/>
          </a:prstGeom>
          <a:noFill/>
          <a:ln/>
        </p:spPr>
        <p:txBody>
          <a:bodyPr wrap="square" rtlCol="0" anchor="t"/>
          <a:lstStyle/>
          <a:p>
            <a:pPr>
              <a:lnSpc>
                <a:spcPts val="2643"/>
              </a:lnSpc>
            </a:pPr>
            <a:r>
              <a:rPr lang="en-US" sz="1652" dirty="0">
                <a:solidFill>
                  <a:srgbClr val="272525"/>
                </a:solidFill>
                <a:latin typeface="Lato" pitchFamily="34" charset="0"/>
                <a:ea typeface="Lato" pitchFamily="34" charset="-122"/>
                <a:cs typeface="Lato" pitchFamily="34" charset="-120"/>
              </a:rPr>
              <a:t>Through the implementation of this system, we envision a future where blood donation is a seamless, accessible, and widely-embraced practice, ensuring that those in need of life-saving transfusions can receive the support they require. The project's success will be measured not only by its technical capabilities but also by its ability to inspire and empower individuals to become active contributors to this vital cause.</a:t>
            </a:r>
            <a:endParaRPr lang="en-US" sz="1652" dirty="0"/>
          </a:p>
        </p:txBody>
      </p:sp>
    </p:spTree>
    <p:extLst>
      <p:ext uri="{BB962C8B-B14F-4D97-AF65-F5344CB8AC3E}">
        <p14:creationId xmlns:p14="http://schemas.microsoft.com/office/powerpoint/2010/main" val="699508458"/>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715804"/>
            <a:ext cx="7477601" cy="1916430"/>
          </a:xfrm>
          <a:prstGeom prst="rect">
            <a:avLst/>
          </a:prstGeom>
          <a:noFill/>
          <a:ln/>
        </p:spPr>
        <p:txBody>
          <a:bodyPr wrap="square" rtlCol="0" anchor="t"/>
          <a:lstStyle/>
          <a:p>
            <a:pPr marL="0" indent="0">
              <a:lnSpc>
                <a:spcPts val="7545"/>
              </a:lnSpc>
              <a:buNone/>
            </a:pPr>
            <a:r>
              <a:rPr lang="en-US" sz="6036" b="1" dirty="0">
                <a:solidFill>
                  <a:srgbClr val="396AF1"/>
                </a:solidFill>
                <a:latin typeface="Barlow" pitchFamily="34" charset="0"/>
                <a:ea typeface="Barlow" pitchFamily="34" charset="-122"/>
                <a:cs typeface="Barlow" pitchFamily="34" charset="-120"/>
              </a:rPr>
              <a:t>Blood Donation Management System</a:t>
            </a:r>
            <a:endParaRPr lang="en-US" sz="6036" dirty="0"/>
          </a:p>
        </p:txBody>
      </p:sp>
      <p:sp>
        <p:nvSpPr>
          <p:cNvPr id="6" name="Text 2"/>
          <p:cNvSpPr/>
          <p:nvPr/>
        </p:nvSpPr>
        <p:spPr>
          <a:xfrm>
            <a:off x="686895" y="3724182"/>
            <a:ext cx="7477601" cy="3909417"/>
          </a:xfrm>
          <a:prstGeom prst="rect">
            <a:avLst/>
          </a:prstGeom>
          <a:noFill/>
          <a:ln/>
        </p:spPr>
        <p:txBody>
          <a:bodyPr wrap="square" rtlCol="0" anchor="t"/>
          <a:lstStyle/>
          <a:p>
            <a:pPr marL="0" indent="0" algn="just">
              <a:lnSpc>
                <a:spcPts val="2799"/>
              </a:lnSpc>
              <a:buNone/>
            </a:pPr>
            <a:r>
              <a:rPr lang="en-US" sz="1750" dirty="0">
                <a:solidFill>
                  <a:srgbClr val="272525"/>
                </a:solidFill>
                <a:latin typeface="Montserrat" pitchFamily="34" charset="0"/>
                <a:ea typeface="Montserrat" pitchFamily="34" charset="-122"/>
                <a:cs typeface="Montserrat" pitchFamily="34" charset="-120"/>
              </a:rPr>
              <a:t> The success of this project relies on the guidance and support of many individuals. First and foremost, we are grateful to Allah Almighty for granting us the ability to complete this endeavor. We would also like to express our sincere gratitude to our supervisor, </a:t>
            </a:r>
            <a:r>
              <a:rPr lang="en-US" sz="1750" b="1" dirty="0">
                <a:solidFill>
                  <a:srgbClr val="272525"/>
                </a:solidFill>
                <a:latin typeface="Montserrat" pitchFamily="34" charset="0"/>
                <a:ea typeface="Montserrat" pitchFamily="34" charset="-122"/>
                <a:cs typeface="Montserrat" pitchFamily="34" charset="-120"/>
              </a:rPr>
              <a:t>Dr. Hala Hameed</a:t>
            </a:r>
            <a:r>
              <a:rPr lang="en-US" sz="1750" dirty="0">
                <a:solidFill>
                  <a:srgbClr val="272525"/>
                </a:solidFill>
                <a:latin typeface="Montserrat" pitchFamily="34" charset="0"/>
                <a:ea typeface="Montserrat" pitchFamily="34" charset="-122"/>
                <a:cs typeface="Montserrat" pitchFamily="34" charset="-120"/>
              </a:rPr>
              <a:t>, who has provided invaluable direction and mentorship throughout the project's development. Additionally, we extend our appreciation to our professors and colleagues who have been instrumental in offering their encouragement and assistance during this journey. The collaborative efforts of the entire team have been crucial in shaping the project and ensuring its successful implementation.</a:t>
            </a:r>
            <a:endParaRPr lang="en-US" sz="1750" dirty="0"/>
          </a:p>
        </p:txBody>
      </p:sp>
      <p:sp>
        <p:nvSpPr>
          <p:cNvPr id="7" name="Shape 3"/>
          <p:cNvSpPr/>
          <p:nvPr/>
        </p:nvSpPr>
        <p:spPr>
          <a:xfrm>
            <a:off x="833199" y="7141488"/>
            <a:ext cx="355402" cy="355402"/>
          </a:xfrm>
          <a:prstGeom prst="roundRect">
            <a:avLst>
              <a:gd name="adj" fmla="val 25726039"/>
            </a:avLst>
          </a:prstGeom>
          <a:noFill/>
          <a:ln w="7620">
            <a:solidFill>
              <a:srgbClr val="FFFFFF"/>
            </a:solidFill>
            <a:prstDash val="solid"/>
          </a:ln>
        </p:spPr>
      </p:sp>
    </p:spTree>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1498942" y="0"/>
            <a:ext cx="13131457" cy="8229332"/>
          </a:xfrm>
          <a:prstGeom prst="rect">
            <a:avLst/>
          </a:prstGeom>
        </p:spPr>
      </p:pic>
      <p:sp>
        <p:nvSpPr>
          <p:cNvPr id="3" name="Shape 0"/>
          <p:cNvSpPr/>
          <p:nvPr/>
        </p:nvSpPr>
        <p:spPr>
          <a:xfrm>
            <a:off x="1500174" y="896112"/>
            <a:ext cx="12874194" cy="7333220"/>
          </a:xfrm>
          <a:prstGeom prst="rect">
            <a:avLst/>
          </a:prstGeom>
          <a:solidFill>
            <a:srgbClr val="FFFFFF">
              <a:alpha val="75000"/>
            </a:srgbClr>
          </a:solidFill>
          <a:ln/>
        </p:spPr>
      </p:sp>
      <p:sp>
        <p:nvSpPr>
          <p:cNvPr id="4" name="Text 1"/>
          <p:cNvSpPr/>
          <p:nvPr/>
        </p:nvSpPr>
        <p:spPr>
          <a:xfrm>
            <a:off x="2286845" y="2284106"/>
            <a:ext cx="7030912" cy="655793"/>
          </a:xfrm>
          <a:prstGeom prst="rect">
            <a:avLst/>
          </a:prstGeom>
          <a:noFill/>
          <a:ln/>
        </p:spPr>
        <p:txBody>
          <a:bodyPr wrap="none" rtlCol="0" anchor="t"/>
          <a:lstStyle/>
          <a:p>
            <a:pPr marL="0" lvl="1">
              <a:lnSpc>
                <a:spcPts val="5163"/>
              </a:lnSpc>
            </a:pPr>
            <a:r>
              <a:rPr lang="en-US" sz="7633" b="1" dirty="0">
                <a:solidFill>
                  <a:schemeClr val="accent1">
                    <a:lumMod val="75000"/>
                  </a:schemeClr>
                </a:solidFill>
                <a:latin typeface="Gelasio" pitchFamily="34" charset="0"/>
                <a:ea typeface="Gelasio" pitchFamily="34" charset="-122"/>
                <a:cs typeface="Gelasio" pitchFamily="34" charset="-120"/>
              </a:rPr>
              <a:t> </a:t>
            </a:r>
            <a:r>
              <a:rPr lang="en-US" sz="3498" b="1" dirty="0">
                <a:solidFill>
                  <a:schemeClr val="accent1">
                    <a:lumMod val="75000"/>
                  </a:schemeClr>
                </a:solidFill>
              </a:rPr>
              <a:t>Problem Definition </a:t>
            </a:r>
          </a:p>
          <a:p>
            <a:pPr>
              <a:lnSpc>
                <a:spcPts val="5163"/>
              </a:lnSpc>
            </a:pPr>
            <a:endParaRPr lang="en-US" sz="4130" dirty="0"/>
          </a:p>
        </p:txBody>
      </p:sp>
      <p:sp>
        <p:nvSpPr>
          <p:cNvPr id="5" name="Text 2"/>
          <p:cNvSpPr/>
          <p:nvPr/>
        </p:nvSpPr>
        <p:spPr>
          <a:xfrm>
            <a:off x="2660185" y="3188841"/>
            <a:ext cx="10056616" cy="1342645"/>
          </a:xfrm>
          <a:prstGeom prst="rect">
            <a:avLst/>
          </a:prstGeom>
          <a:noFill/>
          <a:ln/>
        </p:spPr>
        <p:txBody>
          <a:bodyPr wrap="square" rtlCol="0" anchor="t"/>
          <a:lstStyle/>
          <a:p>
            <a:pPr algn="just">
              <a:lnSpc>
                <a:spcPts val="2643"/>
              </a:lnSpc>
            </a:pPr>
            <a:r>
              <a:rPr lang="en-US" sz="1908" b="1" dirty="0"/>
              <a:t>Millions of people require blood transfusions annually, whether due to serious injuries, major surgeries, or medical conditions like anemia, hemophilia, and sickle cell disease. However, hospitals often face difficulties in finding enough blood donors to meet this growing demand. Lack of awareness, challenges in connecting donors to recipients, and shortages of rare blood types contribute to this problem.</a:t>
            </a:r>
          </a:p>
        </p:txBody>
      </p:sp>
      <p:sp>
        <p:nvSpPr>
          <p:cNvPr id="6" name="Text 3"/>
          <p:cNvSpPr/>
          <p:nvPr/>
        </p:nvSpPr>
        <p:spPr>
          <a:xfrm>
            <a:off x="2660185" y="5121840"/>
            <a:ext cx="10056616" cy="1006983"/>
          </a:xfrm>
          <a:prstGeom prst="rect">
            <a:avLst/>
          </a:prstGeom>
          <a:noFill/>
          <a:ln/>
        </p:spPr>
        <p:txBody>
          <a:bodyPr wrap="square" rtlCol="0" anchor="t"/>
          <a:lstStyle/>
          <a:p>
            <a:pPr algn="just">
              <a:lnSpc>
                <a:spcPts val="2643"/>
              </a:lnSpc>
            </a:pPr>
            <a:r>
              <a:rPr lang="en-US" sz="1908" b="1" dirty="0"/>
              <a:t>Blood donation is a simple yet crucial medical procedure that can directly save lives. Each whole blood donation has the potential to help up to three people in need. By donating blood, individuals can not only support critical medical treatments but also reduce their own risk of heart disease and other conditions.</a:t>
            </a:r>
          </a:p>
        </p:txBody>
      </p:sp>
    </p:spTree>
    <p:extLst>
      <p:ext uri="{BB962C8B-B14F-4D97-AF65-F5344CB8AC3E}">
        <p14:creationId xmlns:p14="http://schemas.microsoft.com/office/powerpoint/2010/main" val="1775373184"/>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0"/>
          <p:cNvSpPr/>
          <p:nvPr/>
        </p:nvSpPr>
        <p:spPr>
          <a:xfrm>
            <a:off x="1498943" y="268"/>
            <a:ext cx="11629958" cy="8229332"/>
          </a:xfrm>
          <a:prstGeom prst="rect">
            <a:avLst/>
          </a:prstGeom>
          <a:solidFill>
            <a:schemeClr val="bg1">
              <a:alpha val="75000"/>
            </a:schemeClr>
          </a:solidFill>
          <a:ln/>
        </p:spPr>
      </p:sp>
      <p:sp>
        <p:nvSpPr>
          <p:cNvPr id="4" name="Text 1"/>
          <p:cNvSpPr/>
          <p:nvPr/>
        </p:nvSpPr>
        <p:spPr>
          <a:xfrm>
            <a:off x="2522799" y="1109340"/>
            <a:ext cx="5245045" cy="655793"/>
          </a:xfrm>
          <a:prstGeom prst="rect">
            <a:avLst/>
          </a:prstGeom>
          <a:noFill/>
          <a:ln/>
        </p:spPr>
        <p:txBody>
          <a:bodyPr wrap="none" rtlCol="0" anchor="t"/>
          <a:lstStyle/>
          <a:p>
            <a:pPr>
              <a:lnSpc>
                <a:spcPts val="5163"/>
              </a:lnSpc>
            </a:pPr>
            <a:r>
              <a:rPr lang="en-US" sz="4771" b="1" dirty="0">
                <a:solidFill>
                  <a:schemeClr val="accent1">
                    <a:lumMod val="75000"/>
                  </a:schemeClr>
                </a:solidFill>
                <a:latin typeface="Gelasio" pitchFamily="34" charset="0"/>
                <a:ea typeface="Gelasio" pitchFamily="34" charset="-122"/>
                <a:cs typeface="Gelasio" pitchFamily="34" charset="-120"/>
              </a:rPr>
              <a:t>Project Objectives</a:t>
            </a:r>
            <a:endParaRPr lang="en-US" sz="4771" b="1" dirty="0">
              <a:solidFill>
                <a:schemeClr val="accent1">
                  <a:lumMod val="75000"/>
                </a:schemeClr>
              </a:solidFill>
            </a:endParaRPr>
          </a:p>
        </p:txBody>
      </p:sp>
      <p:sp>
        <p:nvSpPr>
          <p:cNvPr id="5" name="Shape 2"/>
          <p:cNvSpPr/>
          <p:nvPr/>
        </p:nvSpPr>
        <p:spPr>
          <a:xfrm>
            <a:off x="2286845" y="3014701"/>
            <a:ext cx="472003" cy="472103"/>
          </a:xfrm>
          <a:prstGeom prst="roundRect">
            <a:avLst>
              <a:gd name="adj" fmla="val 20002"/>
            </a:avLst>
          </a:prstGeom>
          <a:solidFill>
            <a:schemeClr val="accent1">
              <a:lumMod val="20000"/>
              <a:lumOff val="80000"/>
            </a:schemeClr>
          </a:solidFill>
          <a:ln w="15240">
            <a:solidFill>
              <a:srgbClr val="CECEC9"/>
            </a:solidFill>
            <a:prstDash val="solid"/>
          </a:ln>
        </p:spPr>
      </p:sp>
      <p:sp>
        <p:nvSpPr>
          <p:cNvPr id="6" name="Text 3"/>
          <p:cNvSpPr/>
          <p:nvPr/>
        </p:nvSpPr>
        <p:spPr>
          <a:xfrm>
            <a:off x="2455160" y="3053996"/>
            <a:ext cx="135277" cy="393419"/>
          </a:xfrm>
          <a:prstGeom prst="rect">
            <a:avLst/>
          </a:prstGeom>
          <a:noFill/>
          <a:ln/>
        </p:spPr>
        <p:txBody>
          <a:bodyPr wrap="none" rtlCol="0" anchor="t"/>
          <a:lstStyle/>
          <a:p>
            <a:pPr algn="ctr">
              <a:lnSpc>
                <a:spcPts val="3098"/>
              </a:lnSpc>
            </a:pPr>
            <a:r>
              <a:rPr lang="en-US" sz="2478" dirty="0">
                <a:solidFill>
                  <a:srgbClr val="272525"/>
                </a:solidFill>
                <a:latin typeface="Gelasio" pitchFamily="34" charset="0"/>
                <a:ea typeface="Gelasio" pitchFamily="34" charset="-122"/>
                <a:cs typeface="Gelasio" pitchFamily="34" charset="-120"/>
              </a:rPr>
              <a:t>1</a:t>
            </a:r>
            <a:endParaRPr lang="en-US" sz="2478" dirty="0"/>
          </a:p>
        </p:txBody>
      </p:sp>
      <p:sp>
        <p:nvSpPr>
          <p:cNvPr id="7" name="Text 4"/>
          <p:cNvSpPr/>
          <p:nvPr/>
        </p:nvSpPr>
        <p:spPr>
          <a:xfrm>
            <a:off x="2968627" y="3086852"/>
            <a:ext cx="2622522" cy="327802"/>
          </a:xfrm>
          <a:prstGeom prst="rect">
            <a:avLst/>
          </a:prstGeom>
          <a:noFill/>
          <a:ln/>
        </p:spPr>
        <p:txBody>
          <a:bodyPr wrap="none" rtlCol="0" anchor="t"/>
          <a:lstStyle/>
          <a:p>
            <a:pPr>
              <a:lnSpc>
                <a:spcPts val="2581"/>
              </a:lnSpc>
            </a:pPr>
            <a:r>
              <a:rPr lang="en-US" sz="2065" b="1" dirty="0">
                <a:solidFill>
                  <a:schemeClr val="accent1">
                    <a:lumMod val="75000"/>
                  </a:schemeClr>
                </a:solidFill>
                <a:latin typeface="Gelasio" pitchFamily="34" charset="0"/>
                <a:ea typeface="Gelasio" pitchFamily="34" charset="-122"/>
                <a:cs typeface="Gelasio" pitchFamily="34" charset="-120"/>
              </a:rPr>
              <a:t>Enhance Visibility</a:t>
            </a:r>
            <a:endParaRPr lang="en-US" sz="2065" b="1" dirty="0">
              <a:solidFill>
                <a:schemeClr val="accent1">
                  <a:lumMod val="75000"/>
                </a:schemeClr>
              </a:solidFill>
            </a:endParaRPr>
          </a:p>
        </p:txBody>
      </p:sp>
      <p:sp>
        <p:nvSpPr>
          <p:cNvPr id="8" name="Text 5"/>
          <p:cNvSpPr/>
          <p:nvPr/>
        </p:nvSpPr>
        <p:spPr>
          <a:xfrm>
            <a:off x="2968627" y="3540492"/>
            <a:ext cx="4241683" cy="1006983"/>
          </a:xfrm>
          <a:prstGeom prst="rect">
            <a:avLst/>
          </a:prstGeom>
          <a:noFill/>
          <a:ln/>
        </p:spPr>
        <p:txBody>
          <a:bodyPr wrap="square" rtlCol="0" anchor="t"/>
          <a:lstStyle/>
          <a:p>
            <a:pPr>
              <a:lnSpc>
                <a:spcPts val="2643"/>
              </a:lnSpc>
            </a:pPr>
            <a:r>
              <a:rPr lang="en-US" sz="1652" dirty="0">
                <a:solidFill>
                  <a:srgbClr val="272525"/>
                </a:solidFill>
                <a:latin typeface="Lato" pitchFamily="34" charset="0"/>
                <a:ea typeface="Lato" pitchFamily="34" charset="-122"/>
                <a:cs typeface="Lato" pitchFamily="34" charset="-120"/>
              </a:rPr>
              <a:t>Improve tracking and management of available blood supplies across hospitals and blood banks in real-time.</a:t>
            </a:r>
            <a:endParaRPr lang="en-US" sz="1652" dirty="0"/>
          </a:p>
        </p:txBody>
      </p:sp>
      <p:sp>
        <p:nvSpPr>
          <p:cNvPr id="9" name="Shape 6"/>
          <p:cNvSpPr/>
          <p:nvPr/>
        </p:nvSpPr>
        <p:spPr>
          <a:xfrm>
            <a:off x="7420089" y="3014701"/>
            <a:ext cx="472003" cy="472103"/>
          </a:xfrm>
          <a:prstGeom prst="roundRect">
            <a:avLst>
              <a:gd name="adj" fmla="val 20002"/>
            </a:avLst>
          </a:prstGeom>
          <a:solidFill>
            <a:schemeClr val="accent3">
              <a:lumMod val="20000"/>
              <a:lumOff val="80000"/>
            </a:schemeClr>
          </a:solidFill>
          <a:ln w="15240">
            <a:solidFill>
              <a:srgbClr val="CECEC9"/>
            </a:solidFill>
            <a:prstDash val="solid"/>
          </a:ln>
        </p:spPr>
      </p:sp>
      <p:sp>
        <p:nvSpPr>
          <p:cNvPr id="10" name="Text 7"/>
          <p:cNvSpPr/>
          <p:nvPr/>
        </p:nvSpPr>
        <p:spPr>
          <a:xfrm>
            <a:off x="7568147" y="3053996"/>
            <a:ext cx="175794" cy="393419"/>
          </a:xfrm>
          <a:prstGeom prst="rect">
            <a:avLst/>
          </a:prstGeom>
          <a:noFill/>
          <a:ln/>
        </p:spPr>
        <p:txBody>
          <a:bodyPr wrap="none" rtlCol="0" anchor="t"/>
          <a:lstStyle/>
          <a:p>
            <a:pPr algn="ctr">
              <a:lnSpc>
                <a:spcPts val="3098"/>
              </a:lnSpc>
            </a:pPr>
            <a:r>
              <a:rPr lang="en-US" sz="2478" dirty="0">
                <a:solidFill>
                  <a:srgbClr val="272525"/>
                </a:solidFill>
                <a:latin typeface="Gelasio" pitchFamily="34" charset="0"/>
                <a:ea typeface="Gelasio" pitchFamily="34" charset="-122"/>
                <a:cs typeface="Gelasio" pitchFamily="34" charset="-120"/>
              </a:rPr>
              <a:t>2</a:t>
            </a:r>
            <a:endParaRPr lang="en-US" sz="2478" dirty="0"/>
          </a:p>
        </p:txBody>
      </p:sp>
      <p:sp>
        <p:nvSpPr>
          <p:cNvPr id="11" name="Text 8"/>
          <p:cNvSpPr/>
          <p:nvPr/>
        </p:nvSpPr>
        <p:spPr>
          <a:xfrm>
            <a:off x="8101871" y="3086852"/>
            <a:ext cx="3304778" cy="327802"/>
          </a:xfrm>
          <a:prstGeom prst="rect">
            <a:avLst/>
          </a:prstGeom>
          <a:noFill/>
          <a:ln/>
        </p:spPr>
        <p:txBody>
          <a:bodyPr wrap="none" rtlCol="0" anchor="t"/>
          <a:lstStyle/>
          <a:p>
            <a:pPr>
              <a:lnSpc>
                <a:spcPts val="2581"/>
              </a:lnSpc>
            </a:pPr>
            <a:r>
              <a:rPr lang="en-US" sz="2065" b="1" dirty="0">
                <a:solidFill>
                  <a:schemeClr val="accent1">
                    <a:lumMod val="75000"/>
                  </a:schemeClr>
                </a:solidFill>
                <a:latin typeface="Gelasio" pitchFamily="34" charset="0"/>
                <a:ea typeface="Gelasio" pitchFamily="34" charset="-122"/>
                <a:cs typeface="Gelasio" pitchFamily="34" charset="-120"/>
              </a:rPr>
              <a:t>Increase Donor Engagement</a:t>
            </a:r>
            <a:endParaRPr lang="en-US" sz="2065" b="1" dirty="0">
              <a:solidFill>
                <a:schemeClr val="accent1">
                  <a:lumMod val="75000"/>
                </a:schemeClr>
              </a:solidFill>
            </a:endParaRPr>
          </a:p>
        </p:txBody>
      </p:sp>
      <p:sp>
        <p:nvSpPr>
          <p:cNvPr id="12" name="Text 9"/>
          <p:cNvSpPr/>
          <p:nvPr/>
        </p:nvSpPr>
        <p:spPr>
          <a:xfrm>
            <a:off x="8101872" y="3540492"/>
            <a:ext cx="4241683" cy="1006983"/>
          </a:xfrm>
          <a:prstGeom prst="rect">
            <a:avLst/>
          </a:prstGeom>
          <a:noFill/>
          <a:ln/>
        </p:spPr>
        <p:txBody>
          <a:bodyPr wrap="square" rtlCol="0" anchor="t"/>
          <a:lstStyle/>
          <a:p>
            <a:pPr>
              <a:lnSpc>
                <a:spcPts val="2643"/>
              </a:lnSpc>
            </a:pPr>
            <a:r>
              <a:rPr lang="en-US" sz="1652" dirty="0">
                <a:solidFill>
                  <a:srgbClr val="272525"/>
                </a:solidFill>
                <a:latin typeface="Lato" pitchFamily="34" charset="0"/>
                <a:ea typeface="Lato" pitchFamily="34" charset="-122"/>
                <a:cs typeface="Lato" pitchFamily="34" charset="-120"/>
              </a:rPr>
              <a:t>Simplify the donation process and provide notifications for urgent blood needs to encourage regular donations.</a:t>
            </a:r>
            <a:endParaRPr lang="en-US" sz="1652" dirty="0"/>
          </a:p>
        </p:txBody>
      </p:sp>
      <p:sp>
        <p:nvSpPr>
          <p:cNvPr id="13" name="Shape 10"/>
          <p:cNvSpPr/>
          <p:nvPr/>
        </p:nvSpPr>
        <p:spPr>
          <a:xfrm>
            <a:off x="2286845" y="4921200"/>
            <a:ext cx="472003" cy="472103"/>
          </a:xfrm>
          <a:prstGeom prst="roundRect">
            <a:avLst>
              <a:gd name="adj" fmla="val 20002"/>
            </a:avLst>
          </a:prstGeom>
          <a:solidFill>
            <a:schemeClr val="accent3">
              <a:lumMod val="20000"/>
              <a:lumOff val="80000"/>
            </a:schemeClr>
          </a:solidFill>
          <a:ln w="15240">
            <a:solidFill>
              <a:srgbClr val="CECEC9"/>
            </a:solidFill>
            <a:prstDash val="solid"/>
          </a:ln>
        </p:spPr>
      </p:sp>
      <p:sp>
        <p:nvSpPr>
          <p:cNvPr id="14" name="Text 11"/>
          <p:cNvSpPr/>
          <p:nvPr/>
        </p:nvSpPr>
        <p:spPr>
          <a:xfrm>
            <a:off x="2435944" y="4960494"/>
            <a:ext cx="173712" cy="393419"/>
          </a:xfrm>
          <a:prstGeom prst="rect">
            <a:avLst/>
          </a:prstGeom>
          <a:noFill/>
          <a:ln/>
        </p:spPr>
        <p:txBody>
          <a:bodyPr wrap="none" rtlCol="0" anchor="t"/>
          <a:lstStyle/>
          <a:p>
            <a:pPr algn="ctr">
              <a:lnSpc>
                <a:spcPts val="3098"/>
              </a:lnSpc>
            </a:pPr>
            <a:r>
              <a:rPr lang="en-US" sz="2478" dirty="0">
                <a:solidFill>
                  <a:srgbClr val="272525"/>
                </a:solidFill>
                <a:latin typeface="Gelasio" pitchFamily="34" charset="0"/>
                <a:ea typeface="Gelasio" pitchFamily="34" charset="-122"/>
                <a:cs typeface="Gelasio" pitchFamily="34" charset="-120"/>
              </a:rPr>
              <a:t>3</a:t>
            </a:r>
            <a:endParaRPr lang="en-US" sz="2478" dirty="0"/>
          </a:p>
        </p:txBody>
      </p:sp>
      <p:sp>
        <p:nvSpPr>
          <p:cNvPr id="15" name="Text 12"/>
          <p:cNvSpPr/>
          <p:nvPr/>
        </p:nvSpPr>
        <p:spPr>
          <a:xfrm>
            <a:off x="2968627" y="4993351"/>
            <a:ext cx="3291903" cy="327802"/>
          </a:xfrm>
          <a:prstGeom prst="rect">
            <a:avLst/>
          </a:prstGeom>
          <a:noFill/>
          <a:ln/>
        </p:spPr>
        <p:txBody>
          <a:bodyPr wrap="none" rtlCol="0" anchor="t"/>
          <a:lstStyle/>
          <a:p>
            <a:pPr>
              <a:lnSpc>
                <a:spcPts val="2581"/>
              </a:lnSpc>
            </a:pPr>
            <a:r>
              <a:rPr lang="en-US" sz="2065" b="1" dirty="0">
                <a:solidFill>
                  <a:schemeClr val="accent1">
                    <a:lumMod val="75000"/>
                  </a:schemeClr>
                </a:solidFill>
                <a:latin typeface="Gelasio" pitchFamily="34" charset="0"/>
                <a:ea typeface="Gelasio" pitchFamily="34" charset="-122"/>
                <a:cs typeface="Gelasio" pitchFamily="34" charset="-120"/>
              </a:rPr>
              <a:t>Facilitate Efficient Matching</a:t>
            </a:r>
            <a:endParaRPr lang="en-US" sz="2065" b="1" dirty="0">
              <a:solidFill>
                <a:schemeClr val="accent1">
                  <a:lumMod val="75000"/>
                </a:schemeClr>
              </a:solidFill>
            </a:endParaRPr>
          </a:p>
        </p:txBody>
      </p:sp>
      <p:sp>
        <p:nvSpPr>
          <p:cNvPr id="16" name="Text 13"/>
          <p:cNvSpPr/>
          <p:nvPr/>
        </p:nvSpPr>
        <p:spPr>
          <a:xfrm>
            <a:off x="2968627" y="5446991"/>
            <a:ext cx="4241683" cy="1006983"/>
          </a:xfrm>
          <a:prstGeom prst="rect">
            <a:avLst/>
          </a:prstGeom>
          <a:noFill/>
          <a:ln/>
        </p:spPr>
        <p:txBody>
          <a:bodyPr wrap="square" rtlCol="0" anchor="t"/>
          <a:lstStyle/>
          <a:p>
            <a:pPr>
              <a:lnSpc>
                <a:spcPts val="2643"/>
              </a:lnSpc>
            </a:pPr>
            <a:r>
              <a:rPr lang="en-US" sz="1652" dirty="0">
                <a:solidFill>
                  <a:srgbClr val="272525"/>
                </a:solidFill>
                <a:latin typeface="Lato" pitchFamily="34" charset="0"/>
                <a:ea typeface="Lato" pitchFamily="34" charset="-122"/>
                <a:cs typeface="Lato" pitchFamily="34" charset="-120"/>
              </a:rPr>
              <a:t>Ensure timely and accurate matching of donors to recipients in need of blood transfusions.</a:t>
            </a:r>
            <a:endParaRPr lang="en-US" sz="1652" dirty="0"/>
          </a:p>
        </p:txBody>
      </p:sp>
      <p:sp>
        <p:nvSpPr>
          <p:cNvPr id="17" name="Shape 14"/>
          <p:cNvSpPr/>
          <p:nvPr/>
        </p:nvSpPr>
        <p:spPr>
          <a:xfrm>
            <a:off x="7420089" y="4921200"/>
            <a:ext cx="472003" cy="472103"/>
          </a:xfrm>
          <a:prstGeom prst="roundRect">
            <a:avLst>
              <a:gd name="adj" fmla="val 20002"/>
            </a:avLst>
          </a:prstGeom>
          <a:solidFill>
            <a:schemeClr val="accent1">
              <a:lumMod val="20000"/>
              <a:lumOff val="80000"/>
            </a:schemeClr>
          </a:solidFill>
          <a:ln w="15240">
            <a:solidFill>
              <a:srgbClr val="CECEC9"/>
            </a:solidFill>
            <a:prstDash val="solid"/>
          </a:ln>
        </p:spPr>
      </p:sp>
      <p:sp>
        <p:nvSpPr>
          <p:cNvPr id="18" name="Text 15"/>
          <p:cNvSpPr/>
          <p:nvPr/>
        </p:nvSpPr>
        <p:spPr>
          <a:xfrm>
            <a:off x="7567200" y="4960494"/>
            <a:ext cx="177782" cy="393419"/>
          </a:xfrm>
          <a:prstGeom prst="rect">
            <a:avLst/>
          </a:prstGeom>
          <a:noFill/>
          <a:ln/>
        </p:spPr>
        <p:txBody>
          <a:bodyPr wrap="none" rtlCol="0" anchor="t"/>
          <a:lstStyle/>
          <a:p>
            <a:pPr algn="ctr">
              <a:lnSpc>
                <a:spcPts val="3098"/>
              </a:lnSpc>
            </a:pPr>
            <a:r>
              <a:rPr lang="en-US" sz="2478" dirty="0">
                <a:solidFill>
                  <a:srgbClr val="272525"/>
                </a:solidFill>
                <a:latin typeface="Gelasio" pitchFamily="34" charset="0"/>
                <a:ea typeface="Gelasio" pitchFamily="34" charset="-122"/>
                <a:cs typeface="Gelasio" pitchFamily="34" charset="-120"/>
              </a:rPr>
              <a:t>4</a:t>
            </a:r>
            <a:endParaRPr lang="en-US" sz="2478" dirty="0"/>
          </a:p>
        </p:txBody>
      </p:sp>
      <p:sp>
        <p:nvSpPr>
          <p:cNvPr id="19" name="Text 16"/>
          <p:cNvSpPr/>
          <p:nvPr/>
        </p:nvSpPr>
        <p:spPr>
          <a:xfrm>
            <a:off x="8101871" y="4993351"/>
            <a:ext cx="2622522" cy="327802"/>
          </a:xfrm>
          <a:prstGeom prst="rect">
            <a:avLst/>
          </a:prstGeom>
          <a:noFill/>
          <a:ln/>
        </p:spPr>
        <p:txBody>
          <a:bodyPr wrap="none" rtlCol="0" anchor="t"/>
          <a:lstStyle/>
          <a:p>
            <a:pPr>
              <a:lnSpc>
                <a:spcPts val="2581"/>
              </a:lnSpc>
            </a:pPr>
            <a:r>
              <a:rPr lang="en-US" sz="2065" b="1" dirty="0">
                <a:solidFill>
                  <a:schemeClr val="accent1">
                    <a:lumMod val="75000"/>
                  </a:schemeClr>
                </a:solidFill>
                <a:latin typeface="Gelasio" pitchFamily="34" charset="0"/>
                <a:ea typeface="Gelasio" pitchFamily="34" charset="-122"/>
                <a:cs typeface="Gelasio" pitchFamily="34" charset="-120"/>
              </a:rPr>
              <a:t>Raise Awareness</a:t>
            </a:r>
            <a:endParaRPr lang="en-US" sz="2065" b="1" dirty="0">
              <a:solidFill>
                <a:schemeClr val="accent1">
                  <a:lumMod val="75000"/>
                </a:schemeClr>
              </a:solidFill>
            </a:endParaRPr>
          </a:p>
        </p:txBody>
      </p:sp>
      <p:sp>
        <p:nvSpPr>
          <p:cNvPr id="20" name="Text 17"/>
          <p:cNvSpPr/>
          <p:nvPr/>
        </p:nvSpPr>
        <p:spPr>
          <a:xfrm>
            <a:off x="8101872" y="5446991"/>
            <a:ext cx="4241683" cy="1006983"/>
          </a:xfrm>
          <a:prstGeom prst="rect">
            <a:avLst/>
          </a:prstGeom>
          <a:noFill/>
          <a:ln/>
        </p:spPr>
        <p:txBody>
          <a:bodyPr wrap="square" rtlCol="0" anchor="t"/>
          <a:lstStyle/>
          <a:p>
            <a:pPr>
              <a:lnSpc>
                <a:spcPts val="2643"/>
              </a:lnSpc>
            </a:pPr>
            <a:r>
              <a:rPr lang="en-US" sz="1652" dirty="0">
                <a:solidFill>
                  <a:srgbClr val="272525"/>
                </a:solidFill>
                <a:latin typeface="Lato" pitchFamily="34" charset="0"/>
                <a:ea typeface="Lato" pitchFamily="34" charset="-122"/>
                <a:cs typeface="Lato" pitchFamily="34" charset="-120"/>
              </a:rPr>
              <a:t>Educate the community on the importance of blood donation and foster a culture of regular giving.</a:t>
            </a:r>
            <a:endParaRPr lang="en-US" sz="1652" dirty="0"/>
          </a:p>
        </p:txBody>
      </p:sp>
    </p:spTree>
    <p:extLst>
      <p:ext uri="{BB962C8B-B14F-4D97-AF65-F5344CB8AC3E}">
        <p14:creationId xmlns:p14="http://schemas.microsoft.com/office/powerpoint/2010/main" val="2708183704"/>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91440"/>
            <a:ext cx="14630400" cy="8229600"/>
          </a:xfrm>
          <a:prstGeom prst="rect">
            <a:avLst/>
          </a:prstGeom>
          <a:solidFill>
            <a:srgbClr val="EEEFF5"/>
          </a:solidFill>
          <a:ln/>
        </p:spPr>
      </p:sp>
      <p:sp>
        <p:nvSpPr>
          <p:cNvPr id="4" name="Text 1"/>
          <p:cNvSpPr/>
          <p:nvPr/>
        </p:nvSpPr>
        <p:spPr>
          <a:xfrm>
            <a:off x="1552457" y="340578"/>
            <a:ext cx="8392001"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Existing Blood Donation Platforms</a:t>
            </a:r>
            <a:endParaRPr lang="en-US" sz="4374" dirty="0"/>
          </a:p>
        </p:txBody>
      </p:sp>
      <p:pic>
        <p:nvPicPr>
          <p:cNvPr id="5" name="Image 1" descr="preencoded.png"/>
          <p:cNvPicPr>
            <a:picLocks noChangeAspect="1"/>
          </p:cNvPicPr>
          <p:nvPr/>
        </p:nvPicPr>
        <p:blipFill>
          <a:blip r:embed="rId4"/>
          <a:stretch>
            <a:fillRect/>
          </a:stretch>
        </p:blipFill>
        <p:spPr>
          <a:xfrm>
            <a:off x="2107884" y="1758095"/>
            <a:ext cx="555427" cy="555427"/>
          </a:xfrm>
          <a:prstGeom prst="rect">
            <a:avLst/>
          </a:prstGeom>
        </p:spPr>
      </p:pic>
      <p:sp>
        <p:nvSpPr>
          <p:cNvPr id="6" name="Text 2"/>
          <p:cNvSpPr/>
          <p:nvPr/>
        </p:nvSpPr>
        <p:spPr>
          <a:xfrm>
            <a:off x="1925599" y="2404962"/>
            <a:ext cx="2777490" cy="347186"/>
          </a:xfrm>
          <a:prstGeom prst="rect">
            <a:avLst/>
          </a:prstGeom>
          <a:noFill/>
          <a:ln/>
        </p:spPr>
        <p:txBody>
          <a:bodyPr wrap="none" rtlCol="0" anchor="t"/>
          <a:lstStyle/>
          <a:p>
            <a:pPr marL="0" indent="0" algn="l">
              <a:lnSpc>
                <a:spcPts val="2734"/>
              </a:lnSpc>
              <a:buNone/>
            </a:pPr>
            <a:r>
              <a:rPr lang="en-US" sz="2187" b="1" dirty="0">
                <a:solidFill>
                  <a:srgbClr val="396AF1"/>
                </a:solidFill>
                <a:latin typeface="Barlow" pitchFamily="34" charset="0"/>
                <a:ea typeface="Barlow" pitchFamily="34" charset="-122"/>
                <a:cs typeface="Barlow" pitchFamily="34" charset="-120"/>
              </a:rPr>
              <a:t>Wateen</a:t>
            </a:r>
            <a:endParaRPr lang="en-US" sz="2187" dirty="0"/>
          </a:p>
        </p:txBody>
      </p:sp>
      <p:sp>
        <p:nvSpPr>
          <p:cNvPr id="7" name="Text 3"/>
          <p:cNvSpPr/>
          <p:nvPr/>
        </p:nvSpPr>
        <p:spPr>
          <a:xfrm>
            <a:off x="1397460" y="2852416"/>
            <a:ext cx="3126177" cy="2592738"/>
          </a:xfrm>
          <a:prstGeom prst="rect">
            <a:avLst/>
          </a:prstGeom>
          <a:noFill/>
          <a:ln/>
        </p:spPr>
        <p:txBody>
          <a:bodyPr wrap="square" rtlCol="0" anchor="t"/>
          <a:lstStyle/>
          <a:p>
            <a:pPr marL="0" indent="0" algn="l">
              <a:lnSpc>
                <a:spcPts val="2799"/>
              </a:lnSpc>
              <a:buNone/>
            </a:pPr>
            <a:r>
              <a:rPr lang="en-US" sz="1750" dirty="0">
                <a:solidFill>
                  <a:srgbClr val="272525"/>
                </a:solidFill>
                <a:latin typeface="Montserrat" pitchFamily="34" charset="0"/>
                <a:ea typeface="Montserrat" pitchFamily="34" charset="-122"/>
                <a:cs typeface="Montserrat" pitchFamily="34" charset="-120"/>
              </a:rPr>
              <a:t>The official blood donation app in Saudi Arabia, aiming to reduce the communication gap between donors and blood banks, and increase awareness about the importance of voluntary blood donation.</a:t>
            </a:r>
            <a:endParaRPr lang="en-US" sz="1750" dirty="0"/>
          </a:p>
        </p:txBody>
      </p:sp>
      <p:pic>
        <p:nvPicPr>
          <p:cNvPr id="8" name="Image 2" descr="preencoded.png"/>
          <p:cNvPicPr>
            <a:picLocks noChangeAspect="1"/>
          </p:cNvPicPr>
          <p:nvPr/>
        </p:nvPicPr>
        <p:blipFill>
          <a:blip r:embed="rId5"/>
          <a:stretch>
            <a:fillRect/>
          </a:stretch>
        </p:blipFill>
        <p:spPr>
          <a:xfrm>
            <a:off x="6533259" y="2004328"/>
            <a:ext cx="555427" cy="555427"/>
          </a:xfrm>
          <a:prstGeom prst="rect">
            <a:avLst/>
          </a:prstGeom>
        </p:spPr>
      </p:pic>
      <p:sp>
        <p:nvSpPr>
          <p:cNvPr id="9" name="Text 4"/>
          <p:cNvSpPr/>
          <p:nvPr/>
        </p:nvSpPr>
        <p:spPr>
          <a:xfrm>
            <a:off x="6611541" y="2678823"/>
            <a:ext cx="2777490" cy="347186"/>
          </a:xfrm>
          <a:prstGeom prst="rect">
            <a:avLst/>
          </a:prstGeom>
          <a:noFill/>
          <a:ln/>
        </p:spPr>
        <p:txBody>
          <a:bodyPr wrap="none" rtlCol="0" anchor="t"/>
          <a:lstStyle/>
          <a:p>
            <a:pPr marL="0" indent="0" algn="l">
              <a:lnSpc>
                <a:spcPts val="2734"/>
              </a:lnSpc>
              <a:buNone/>
            </a:pPr>
            <a:r>
              <a:rPr lang="en-US" sz="2187" b="1" dirty="0">
                <a:solidFill>
                  <a:srgbClr val="396AF1"/>
                </a:solidFill>
                <a:latin typeface="Barlow" pitchFamily="34" charset="0"/>
                <a:ea typeface="Barlow" pitchFamily="34" charset="-122"/>
                <a:cs typeface="Barlow" pitchFamily="34" charset="-120"/>
              </a:rPr>
              <a:t>Ihsan</a:t>
            </a:r>
            <a:endParaRPr lang="en-US" sz="2187" dirty="0"/>
          </a:p>
        </p:txBody>
      </p:sp>
      <p:sp>
        <p:nvSpPr>
          <p:cNvPr id="10" name="Text 5"/>
          <p:cNvSpPr/>
          <p:nvPr/>
        </p:nvSpPr>
        <p:spPr>
          <a:xfrm>
            <a:off x="5348111" y="3225087"/>
            <a:ext cx="3481149" cy="2487811"/>
          </a:xfrm>
          <a:prstGeom prst="rect">
            <a:avLst/>
          </a:prstGeom>
          <a:noFill/>
          <a:ln/>
        </p:spPr>
        <p:txBody>
          <a:bodyPr wrap="square" rtlCol="0" anchor="t"/>
          <a:lstStyle/>
          <a:p>
            <a:pPr marL="0" indent="0" algn="ctr">
              <a:lnSpc>
                <a:spcPts val="2799"/>
              </a:lnSpc>
              <a:buNone/>
            </a:pPr>
            <a:r>
              <a:rPr lang="en-US" sz="1750" dirty="0">
                <a:solidFill>
                  <a:srgbClr val="272525"/>
                </a:solidFill>
                <a:latin typeface="Montserrat" pitchFamily="34" charset="0"/>
                <a:ea typeface="Montserrat" pitchFamily="34" charset="-122"/>
                <a:cs typeface="Montserrat" pitchFamily="34" charset="-120"/>
              </a:rPr>
              <a:t>A Saudi national platform for charitable work, including facilitating the donation process and informing users about various donation opportunities within the Kingdom.</a:t>
            </a:r>
            <a:endParaRPr lang="en-US" sz="1750" dirty="0"/>
          </a:p>
        </p:txBody>
      </p:sp>
      <p:pic>
        <p:nvPicPr>
          <p:cNvPr id="11" name="Image 3" descr="preencoded.png"/>
          <p:cNvPicPr>
            <a:picLocks noChangeAspect="1"/>
          </p:cNvPicPr>
          <p:nvPr/>
        </p:nvPicPr>
        <p:blipFill>
          <a:blip r:embed="rId6"/>
          <a:stretch>
            <a:fillRect/>
          </a:stretch>
        </p:blipFill>
        <p:spPr>
          <a:xfrm>
            <a:off x="10408920" y="2141172"/>
            <a:ext cx="555427" cy="555427"/>
          </a:xfrm>
          <a:prstGeom prst="rect">
            <a:avLst/>
          </a:prstGeom>
        </p:spPr>
      </p:pic>
      <p:sp>
        <p:nvSpPr>
          <p:cNvPr id="12" name="Text 6"/>
          <p:cNvSpPr/>
          <p:nvPr/>
        </p:nvSpPr>
        <p:spPr>
          <a:xfrm>
            <a:off x="10139767" y="2836979"/>
            <a:ext cx="2777490" cy="347186"/>
          </a:xfrm>
          <a:prstGeom prst="rect">
            <a:avLst/>
          </a:prstGeom>
          <a:noFill/>
          <a:ln/>
        </p:spPr>
        <p:txBody>
          <a:bodyPr wrap="none" rtlCol="0" anchor="t"/>
          <a:lstStyle/>
          <a:p>
            <a:pPr marL="0" indent="0" algn="l">
              <a:lnSpc>
                <a:spcPts val="2734"/>
              </a:lnSpc>
              <a:buNone/>
            </a:pPr>
            <a:r>
              <a:rPr lang="en-US" sz="2187" b="1" dirty="0">
                <a:solidFill>
                  <a:srgbClr val="396AF1"/>
                </a:solidFill>
                <a:latin typeface="Barlow" pitchFamily="34" charset="0"/>
                <a:ea typeface="Barlow" pitchFamily="34" charset="-122"/>
                <a:cs typeface="Barlow" pitchFamily="34" charset="-120"/>
              </a:rPr>
              <a:t>Blood Bank Systems</a:t>
            </a:r>
            <a:endParaRPr lang="en-US" sz="2187" dirty="0"/>
          </a:p>
        </p:txBody>
      </p:sp>
      <p:sp>
        <p:nvSpPr>
          <p:cNvPr id="13" name="Text 7"/>
          <p:cNvSpPr/>
          <p:nvPr/>
        </p:nvSpPr>
        <p:spPr>
          <a:xfrm>
            <a:off x="10139767" y="3401169"/>
            <a:ext cx="3481149" cy="2132409"/>
          </a:xfrm>
          <a:prstGeom prst="rect">
            <a:avLst/>
          </a:prstGeom>
          <a:noFill/>
          <a:ln/>
        </p:spPr>
        <p:txBody>
          <a:bodyPr wrap="square" rtlCol="0" anchor="t"/>
          <a:lstStyle/>
          <a:p>
            <a:pPr marL="0" indent="0" algn="l">
              <a:lnSpc>
                <a:spcPts val="2799"/>
              </a:lnSpc>
              <a:buNone/>
            </a:pPr>
            <a:r>
              <a:rPr lang="en-US" sz="1750" dirty="0">
                <a:solidFill>
                  <a:srgbClr val="272525"/>
                </a:solidFill>
                <a:latin typeface="Montserrat" pitchFamily="34" charset="0"/>
                <a:ea typeface="Montserrat" pitchFamily="34" charset="-122"/>
                <a:cs typeface="Montserrat" pitchFamily="34" charset="-120"/>
              </a:rPr>
              <a:t>Specialized software solutions used by hospitals and blood banks to manage the entire blood donation lifecycle, from donor registration to inventory tracking and distribution.</a:t>
            </a:r>
            <a:endParaRPr lang="en-US" sz="1750" dirty="0"/>
          </a:p>
        </p:txBody>
      </p:sp>
      <p:pic>
        <p:nvPicPr>
          <p:cNvPr id="15" name="Picture 19"/>
          <p:cNvPicPr/>
          <p:nvPr/>
        </p:nvPicPr>
        <p:blipFill>
          <a:blip r:embed="rId7">
            <a:extLst>
              <a:ext uri="{28A0092B-C50C-407E-A947-70E740481C1C}">
                <a14:useLocalDpi xmlns:a14="http://schemas.microsoft.com/office/drawing/2010/main" val="0"/>
              </a:ext>
            </a:extLst>
          </a:blip>
          <a:stretch>
            <a:fillRect/>
          </a:stretch>
        </p:blipFill>
        <p:spPr>
          <a:xfrm>
            <a:off x="1397460" y="6181459"/>
            <a:ext cx="2906721" cy="1822098"/>
          </a:xfrm>
          <a:prstGeom prst="rect">
            <a:avLst/>
          </a:prstGeom>
        </p:spPr>
      </p:pic>
      <p:pic>
        <p:nvPicPr>
          <p:cNvPr id="16" name="Picture 17"/>
          <p:cNvPicPr/>
          <p:nvPr/>
        </p:nvPicPr>
        <p:blipFill>
          <a:blip r:embed="rId8">
            <a:extLst>
              <a:ext uri="{28A0092B-C50C-407E-A947-70E740481C1C}">
                <a14:useLocalDpi xmlns:a14="http://schemas.microsoft.com/office/drawing/2010/main" val="0"/>
              </a:ext>
            </a:extLst>
          </a:blip>
          <a:stretch>
            <a:fillRect/>
          </a:stretch>
        </p:blipFill>
        <p:spPr>
          <a:xfrm>
            <a:off x="5748457" y="6143918"/>
            <a:ext cx="2747267" cy="1883888"/>
          </a:xfrm>
          <a:prstGeom prst="rect">
            <a:avLst/>
          </a:prstGeom>
        </p:spPr>
      </p:pic>
    </p:spTree>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1498943" y="0"/>
            <a:ext cx="11632514" cy="8229332"/>
          </a:xfrm>
          <a:prstGeom prst="rect">
            <a:avLst/>
          </a:prstGeom>
        </p:spPr>
      </p:pic>
      <p:sp>
        <p:nvSpPr>
          <p:cNvPr id="3" name="Shape 0"/>
          <p:cNvSpPr/>
          <p:nvPr/>
        </p:nvSpPr>
        <p:spPr>
          <a:xfrm>
            <a:off x="1500174" y="0"/>
            <a:ext cx="13130226" cy="8229332"/>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10228630" y="0"/>
            <a:ext cx="4401769" cy="8229332"/>
          </a:xfrm>
          <a:prstGeom prst="rect">
            <a:avLst/>
          </a:prstGeom>
        </p:spPr>
      </p:pic>
      <p:sp>
        <p:nvSpPr>
          <p:cNvPr id="5" name="Text 1"/>
          <p:cNvSpPr/>
          <p:nvPr/>
        </p:nvSpPr>
        <p:spPr>
          <a:xfrm>
            <a:off x="2286845" y="1102616"/>
            <a:ext cx="5245045" cy="655793"/>
          </a:xfrm>
          <a:prstGeom prst="rect">
            <a:avLst/>
          </a:prstGeom>
          <a:noFill/>
          <a:ln/>
        </p:spPr>
        <p:txBody>
          <a:bodyPr wrap="none" rtlCol="0" anchor="t"/>
          <a:lstStyle/>
          <a:p>
            <a:pPr marL="0" lvl="2">
              <a:lnSpc>
                <a:spcPts val="4987"/>
              </a:lnSpc>
            </a:pPr>
            <a:r>
              <a:rPr lang="en-US" sz="3990" b="1" dirty="0" smtClean="0">
                <a:solidFill>
                  <a:schemeClr val="accent1">
                    <a:lumMod val="50000"/>
                  </a:schemeClr>
                </a:solidFill>
                <a:latin typeface="Barlow" pitchFamily="34" charset="0"/>
                <a:ea typeface="Barlow" pitchFamily="34" charset="-122"/>
                <a:cs typeface="Barlow" pitchFamily="34" charset="-120"/>
              </a:rPr>
              <a:t> </a:t>
            </a:r>
            <a:r>
              <a:rPr lang="en-US" sz="3200" b="1" dirty="0" smtClean="0">
                <a:solidFill>
                  <a:schemeClr val="accent1">
                    <a:lumMod val="50000"/>
                  </a:schemeClr>
                </a:solidFill>
              </a:rPr>
              <a:t>Functional </a:t>
            </a:r>
            <a:r>
              <a:rPr lang="en-US" sz="3200" b="1" dirty="0">
                <a:solidFill>
                  <a:schemeClr val="accent1">
                    <a:lumMod val="50000"/>
                  </a:schemeClr>
                </a:solidFill>
              </a:rPr>
              <a:t>Requirements</a:t>
            </a:r>
          </a:p>
          <a:p>
            <a:pPr>
              <a:lnSpc>
                <a:spcPts val="4987"/>
              </a:lnSpc>
            </a:pPr>
            <a:endParaRPr lang="en-US" sz="3990" b="1" dirty="0">
              <a:solidFill>
                <a:schemeClr val="accent1">
                  <a:lumMod val="50000"/>
                </a:schemeClr>
              </a:solidFill>
              <a:latin typeface="Barlow" pitchFamily="34" charset="0"/>
              <a:ea typeface="Barlow" pitchFamily="34" charset="-122"/>
              <a:cs typeface="Barlow" pitchFamily="34" charset="-120"/>
            </a:endParaRPr>
          </a:p>
        </p:txBody>
      </p:sp>
      <p:sp>
        <p:nvSpPr>
          <p:cNvPr id="6" name="Shape 2"/>
          <p:cNvSpPr/>
          <p:nvPr/>
        </p:nvSpPr>
        <p:spPr>
          <a:xfrm>
            <a:off x="2580593" y="2073145"/>
            <a:ext cx="41937" cy="5053476"/>
          </a:xfrm>
          <a:prstGeom prst="roundRect">
            <a:avLst>
              <a:gd name="adj" fmla="val 225125"/>
            </a:avLst>
          </a:prstGeom>
          <a:solidFill>
            <a:srgbClr val="CECEC9"/>
          </a:solidFill>
          <a:ln/>
        </p:spPr>
      </p:sp>
      <p:sp>
        <p:nvSpPr>
          <p:cNvPr id="7" name="Shape 3"/>
          <p:cNvSpPr/>
          <p:nvPr/>
        </p:nvSpPr>
        <p:spPr>
          <a:xfrm>
            <a:off x="2837516" y="2452126"/>
            <a:ext cx="734227" cy="41946"/>
          </a:xfrm>
          <a:prstGeom prst="roundRect">
            <a:avLst>
              <a:gd name="adj" fmla="val 225078"/>
            </a:avLst>
          </a:prstGeom>
          <a:solidFill>
            <a:srgbClr val="CECEC9"/>
          </a:solidFill>
          <a:ln/>
        </p:spPr>
      </p:sp>
      <p:sp>
        <p:nvSpPr>
          <p:cNvPr id="8" name="Shape 4"/>
          <p:cNvSpPr/>
          <p:nvPr/>
        </p:nvSpPr>
        <p:spPr>
          <a:xfrm>
            <a:off x="2365512" y="2237046"/>
            <a:ext cx="472003" cy="472103"/>
          </a:xfrm>
          <a:prstGeom prst="roundRect">
            <a:avLst>
              <a:gd name="adj" fmla="val 20002"/>
            </a:avLst>
          </a:prstGeom>
          <a:solidFill>
            <a:srgbClr val="E8E8E3"/>
          </a:solidFill>
          <a:ln w="15240">
            <a:solidFill>
              <a:srgbClr val="CECEC9"/>
            </a:solidFill>
            <a:prstDash val="solid"/>
          </a:ln>
        </p:spPr>
      </p:sp>
      <p:sp>
        <p:nvSpPr>
          <p:cNvPr id="9" name="Text 5"/>
          <p:cNvSpPr/>
          <p:nvPr/>
        </p:nvSpPr>
        <p:spPr>
          <a:xfrm>
            <a:off x="2533827" y="2276342"/>
            <a:ext cx="135277" cy="393419"/>
          </a:xfrm>
          <a:prstGeom prst="rect">
            <a:avLst/>
          </a:prstGeom>
          <a:noFill/>
          <a:ln/>
        </p:spPr>
        <p:txBody>
          <a:bodyPr wrap="none" rtlCol="0" anchor="t"/>
          <a:lstStyle/>
          <a:p>
            <a:pPr algn="ctr">
              <a:lnSpc>
                <a:spcPts val="3098"/>
              </a:lnSpc>
            </a:pPr>
            <a:r>
              <a:rPr lang="en-US" sz="2478" dirty="0">
                <a:solidFill>
                  <a:srgbClr val="272525"/>
                </a:solidFill>
                <a:latin typeface="Gelasio" pitchFamily="34" charset="0"/>
                <a:ea typeface="Gelasio" pitchFamily="34" charset="-122"/>
                <a:cs typeface="Gelasio" pitchFamily="34" charset="-120"/>
              </a:rPr>
              <a:t>1</a:t>
            </a:r>
            <a:endParaRPr lang="en-US" sz="2478" dirty="0"/>
          </a:p>
        </p:txBody>
      </p:sp>
      <p:sp>
        <p:nvSpPr>
          <p:cNvPr id="10" name="Text 6"/>
          <p:cNvSpPr/>
          <p:nvPr/>
        </p:nvSpPr>
        <p:spPr>
          <a:xfrm>
            <a:off x="3755393" y="2282969"/>
            <a:ext cx="2622522" cy="327802"/>
          </a:xfrm>
          <a:prstGeom prst="rect">
            <a:avLst/>
          </a:prstGeom>
          <a:noFill/>
          <a:ln/>
        </p:spPr>
        <p:txBody>
          <a:bodyPr wrap="none" rtlCol="0" anchor="t"/>
          <a:lstStyle/>
          <a:p>
            <a:pPr>
              <a:lnSpc>
                <a:spcPts val="2581"/>
              </a:lnSpc>
            </a:pPr>
            <a:r>
              <a:rPr lang="en-US" sz="2065" b="1" dirty="0">
                <a:solidFill>
                  <a:schemeClr val="accent1">
                    <a:lumMod val="50000"/>
                  </a:schemeClr>
                </a:solidFill>
                <a:latin typeface="Gelasio" pitchFamily="34" charset="0"/>
                <a:ea typeface="Gelasio" pitchFamily="34" charset="-122"/>
                <a:cs typeface="Gelasio" pitchFamily="34" charset="-120"/>
              </a:rPr>
              <a:t>User Registration</a:t>
            </a:r>
            <a:endParaRPr lang="en-US" sz="2065" b="1" dirty="0">
              <a:solidFill>
                <a:schemeClr val="accent1">
                  <a:lumMod val="50000"/>
                </a:schemeClr>
              </a:solidFill>
            </a:endParaRPr>
          </a:p>
        </p:txBody>
      </p:sp>
      <p:sp>
        <p:nvSpPr>
          <p:cNvPr id="11" name="Text 7"/>
          <p:cNvSpPr/>
          <p:nvPr/>
        </p:nvSpPr>
        <p:spPr>
          <a:xfrm>
            <a:off x="3755393" y="2736610"/>
            <a:ext cx="5680506" cy="671322"/>
          </a:xfrm>
          <a:prstGeom prst="rect">
            <a:avLst/>
          </a:prstGeom>
          <a:noFill/>
          <a:ln/>
        </p:spPr>
        <p:txBody>
          <a:bodyPr wrap="square" rtlCol="0" anchor="t"/>
          <a:lstStyle/>
          <a:p>
            <a:pPr>
              <a:lnSpc>
                <a:spcPts val="2643"/>
              </a:lnSpc>
            </a:pPr>
            <a:r>
              <a:rPr lang="en-US" sz="1652" dirty="0">
                <a:solidFill>
                  <a:srgbClr val="272525"/>
                </a:solidFill>
                <a:latin typeface="Lato" pitchFamily="34" charset="0"/>
                <a:ea typeface="Lato" pitchFamily="34" charset="-122"/>
                <a:cs typeface="Lato" pitchFamily="34" charset="-120"/>
              </a:rPr>
              <a:t>Allow users to register as donors, recipients, or administrators with secure accounts and profiles.</a:t>
            </a:r>
            <a:endParaRPr lang="en-US" sz="1652" dirty="0"/>
          </a:p>
        </p:txBody>
      </p:sp>
      <p:sp>
        <p:nvSpPr>
          <p:cNvPr id="12" name="Shape 8"/>
          <p:cNvSpPr/>
          <p:nvPr/>
        </p:nvSpPr>
        <p:spPr>
          <a:xfrm>
            <a:off x="2837516" y="4206558"/>
            <a:ext cx="734227" cy="41946"/>
          </a:xfrm>
          <a:prstGeom prst="roundRect">
            <a:avLst>
              <a:gd name="adj" fmla="val 225078"/>
            </a:avLst>
          </a:prstGeom>
          <a:solidFill>
            <a:srgbClr val="CECEC9"/>
          </a:solidFill>
          <a:ln/>
        </p:spPr>
      </p:sp>
      <p:sp>
        <p:nvSpPr>
          <p:cNvPr id="13" name="Shape 9"/>
          <p:cNvSpPr/>
          <p:nvPr/>
        </p:nvSpPr>
        <p:spPr>
          <a:xfrm>
            <a:off x="2365512" y="3991480"/>
            <a:ext cx="472003" cy="472103"/>
          </a:xfrm>
          <a:prstGeom prst="roundRect">
            <a:avLst>
              <a:gd name="adj" fmla="val 20002"/>
            </a:avLst>
          </a:prstGeom>
          <a:solidFill>
            <a:srgbClr val="E8E8E3"/>
          </a:solidFill>
          <a:ln w="15240">
            <a:solidFill>
              <a:srgbClr val="CECEC9"/>
            </a:solidFill>
            <a:prstDash val="solid"/>
          </a:ln>
        </p:spPr>
      </p:sp>
      <p:sp>
        <p:nvSpPr>
          <p:cNvPr id="14" name="Text 10"/>
          <p:cNvSpPr/>
          <p:nvPr/>
        </p:nvSpPr>
        <p:spPr>
          <a:xfrm>
            <a:off x="2513570" y="4030775"/>
            <a:ext cx="175794" cy="393419"/>
          </a:xfrm>
          <a:prstGeom prst="rect">
            <a:avLst/>
          </a:prstGeom>
          <a:noFill/>
          <a:ln/>
        </p:spPr>
        <p:txBody>
          <a:bodyPr wrap="none" rtlCol="0" anchor="t"/>
          <a:lstStyle/>
          <a:p>
            <a:pPr algn="ctr">
              <a:lnSpc>
                <a:spcPts val="3098"/>
              </a:lnSpc>
            </a:pPr>
            <a:r>
              <a:rPr lang="en-US" sz="2478" dirty="0">
                <a:solidFill>
                  <a:srgbClr val="272525"/>
                </a:solidFill>
                <a:latin typeface="Gelasio" pitchFamily="34" charset="0"/>
                <a:ea typeface="Gelasio" pitchFamily="34" charset="-122"/>
                <a:cs typeface="Gelasio" pitchFamily="34" charset="-120"/>
              </a:rPr>
              <a:t>2</a:t>
            </a:r>
            <a:endParaRPr lang="en-US" sz="2478" dirty="0"/>
          </a:p>
        </p:txBody>
      </p:sp>
      <p:sp>
        <p:nvSpPr>
          <p:cNvPr id="15" name="Text 11"/>
          <p:cNvSpPr/>
          <p:nvPr/>
        </p:nvSpPr>
        <p:spPr>
          <a:xfrm>
            <a:off x="3755393" y="4037403"/>
            <a:ext cx="2622522" cy="327802"/>
          </a:xfrm>
          <a:prstGeom prst="rect">
            <a:avLst/>
          </a:prstGeom>
          <a:noFill/>
          <a:ln/>
        </p:spPr>
        <p:txBody>
          <a:bodyPr wrap="none" rtlCol="0" anchor="t"/>
          <a:lstStyle/>
          <a:p>
            <a:pPr>
              <a:lnSpc>
                <a:spcPts val="2581"/>
              </a:lnSpc>
            </a:pPr>
            <a:r>
              <a:rPr lang="en-US" sz="2065" b="1" dirty="0">
                <a:solidFill>
                  <a:srgbClr val="272525"/>
                </a:solidFill>
                <a:latin typeface="Gelasio" pitchFamily="34" charset="0"/>
                <a:ea typeface="Gelasio" pitchFamily="34" charset="-122"/>
                <a:cs typeface="Gelasio" pitchFamily="34" charset="-120"/>
              </a:rPr>
              <a:t>Donor Search</a:t>
            </a:r>
            <a:endParaRPr lang="en-US" sz="2065" b="1" dirty="0"/>
          </a:p>
        </p:txBody>
      </p:sp>
      <p:sp>
        <p:nvSpPr>
          <p:cNvPr id="16" name="Text 12"/>
          <p:cNvSpPr/>
          <p:nvPr/>
        </p:nvSpPr>
        <p:spPr>
          <a:xfrm>
            <a:off x="3755393" y="4491043"/>
            <a:ext cx="5680506" cy="671322"/>
          </a:xfrm>
          <a:prstGeom prst="rect">
            <a:avLst/>
          </a:prstGeom>
          <a:noFill/>
          <a:ln/>
        </p:spPr>
        <p:txBody>
          <a:bodyPr wrap="square" rtlCol="0" anchor="t"/>
          <a:lstStyle/>
          <a:p>
            <a:pPr>
              <a:lnSpc>
                <a:spcPts val="2643"/>
              </a:lnSpc>
            </a:pPr>
            <a:r>
              <a:rPr lang="en-US" sz="1652" dirty="0">
                <a:solidFill>
                  <a:srgbClr val="272525"/>
                </a:solidFill>
                <a:latin typeface="Lato" pitchFamily="34" charset="0"/>
                <a:ea typeface="Lato" pitchFamily="34" charset="-122"/>
                <a:cs typeface="Lato" pitchFamily="34" charset="-120"/>
              </a:rPr>
              <a:t>Enable recipients to search for compatible blood donors based on criteria like blood type, location, and availability.</a:t>
            </a:r>
            <a:endParaRPr lang="en-US" sz="1652" dirty="0"/>
          </a:p>
        </p:txBody>
      </p:sp>
      <p:sp>
        <p:nvSpPr>
          <p:cNvPr id="17" name="Shape 13"/>
          <p:cNvSpPr/>
          <p:nvPr/>
        </p:nvSpPr>
        <p:spPr>
          <a:xfrm>
            <a:off x="2837516" y="5960992"/>
            <a:ext cx="734227" cy="41946"/>
          </a:xfrm>
          <a:prstGeom prst="roundRect">
            <a:avLst>
              <a:gd name="adj" fmla="val 225078"/>
            </a:avLst>
          </a:prstGeom>
          <a:solidFill>
            <a:srgbClr val="CECEC9"/>
          </a:solidFill>
          <a:ln/>
        </p:spPr>
      </p:sp>
      <p:sp>
        <p:nvSpPr>
          <p:cNvPr id="18" name="Shape 14"/>
          <p:cNvSpPr/>
          <p:nvPr/>
        </p:nvSpPr>
        <p:spPr>
          <a:xfrm>
            <a:off x="2365512" y="5745913"/>
            <a:ext cx="472003" cy="472103"/>
          </a:xfrm>
          <a:prstGeom prst="roundRect">
            <a:avLst>
              <a:gd name="adj" fmla="val 20002"/>
            </a:avLst>
          </a:prstGeom>
          <a:solidFill>
            <a:srgbClr val="E8E8E3"/>
          </a:solidFill>
          <a:ln w="15240">
            <a:solidFill>
              <a:srgbClr val="CECEC9"/>
            </a:solidFill>
            <a:prstDash val="solid"/>
          </a:ln>
        </p:spPr>
      </p:sp>
      <p:sp>
        <p:nvSpPr>
          <p:cNvPr id="19" name="Text 15"/>
          <p:cNvSpPr/>
          <p:nvPr/>
        </p:nvSpPr>
        <p:spPr>
          <a:xfrm>
            <a:off x="2514611" y="5785207"/>
            <a:ext cx="173712" cy="393419"/>
          </a:xfrm>
          <a:prstGeom prst="rect">
            <a:avLst/>
          </a:prstGeom>
          <a:noFill/>
          <a:ln/>
        </p:spPr>
        <p:txBody>
          <a:bodyPr wrap="none" rtlCol="0" anchor="t"/>
          <a:lstStyle/>
          <a:p>
            <a:pPr algn="ctr">
              <a:lnSpc>
                <a:spcPts val="3098"/>
              </a:lnSpc>
            </a:pPr>
            <a:r>
              <a:rPr lang="en-US" sz="2478" dirty="0">
                <a:solidFill>
                  <a:srgbClr val="272525"/>
                </a:solidFill>
                <a:latin typeface="Gelasio" pitchFamily="34" charset="0"/>
                <a:ea typeface="Gelasio" pitchFamily="34" charset="-122"/>
                <a:cs typeface="Gelasio" pitchFamily="34" charset="-120"/>
              </a:rPr>
              <a:t>3</a:t>
            </a:r>
            <a:endParaRPr lang="en-US" sz="2478" dirty="0"/>
          </a:p>
        </p:txBody>
      </p:sp>
      <p:sp>
        <p:nvSpPr>
          <p:cNvPr id="20" name="Text 16"/>
          <p:cNvSpPr/>
          <p:nvPr/>
        </p:nvSpPr>
        <p:spPr>
          <a:xfrm>
            <a:off x="3755393" y="5791836"/>
            <a:ext cx="2891941" cy="327802"/>
          </a:xfrm>
          <a:prstGeom prst="rect">
            <a:avLst/>
          </a:prstGeom>
          <a:noFill/>
          <a:ln/>
        </p:spPr>
        <p:txBody>
          <a:bodyPr wrap="none" rtlCol="0" anchor="t"/>
          <a:lstStyle/>
          <a:p>
            <a:pPr>
              <a:lnSpc>
                <a:spcPts val="2581"/>
              </a:lnSpc>
            </a:pPr>
            <a:r>
              <a:rPr lang="en-US" sz="2065" b="1" dirty="0">
                <a:solidFill>
                  <a:srgbClr val="272525"/>
                </a:solidFill>
                <a:latin typeface="Gelasio" pitchFamily="34" charset="0"/>
                <a:ea typeface="Gelasio" pitchFamily="34" charset="-122"/>
                <a:cs typeface="Gelasio" pitchFamily="34" charset="-120"/>
              </a:rPr>
              <a:t>Appointment Scheduling</a:t>
            </a:r>
            <a:endParaRPr lang="en-US" sz="2065" b="1" dirty="0"/>
          </a:p>
        </p:txBody>
      </p:sp>
      <p:sp>
        <p:nvSpPr>
          <p:cNvPr id="21" name="Text 17"/>
          <p:cNvSpPr/>
          <p:nvPr/>
        </p:nvSpPr>
        <p:spPr>
          <a:xfrm>
            <a:off x="3755393" y="6245476"/>
            <a:ext cx="5680506" cy="671322"/>
          </a:xfrm>
          <a:prstGeom prst="rect">
            <a:avLst/>
          </a:prstGeom>
          <a:noFill/>
          <a:ln/>
        </p:spPr>
        <p:txBody>
          <a:bodyPr wrap="square" rtlCol="0" anchor="t"/>
          <a:lstStyle/>
          <a:p>
            <a:pPr>
              <a:lnSpc>
                <a:spcPts val="2643"/>
              </a:lnSpc>
            </a:pPr>
            <a:r>
              <a:rPr lang="en-US" sz="1652" dirty="0">
                <a:solidFill>
                  <a:srgbClr val="272525"/>
                </a:solidFill>
                <a:latin typeface="Lato" pitchFamily="34" charset="0"/>
                <a:ea typeface="Lato" pitchFamily="34" charset="-122"/>
                <a:cs typeface="Lato" pitchFamily="34" charset="-120"/>
              </a:rPr>
              <a:t>Facilitate the process of scheduling blood donation appointments between donors and recipients.</a:t>
            </a:r>
            <a:endParaRPr lang="en-US" sz="1652" dirty="0"/>
          </a:p>
        </p:txBody>
      </p:sp>
    </p:spTree>
    <p:extLst>
      <p:ext uri="{BB962C8B-B14F-4D97-AF65-F5344CB8AC3E}">
        <p14:creationId xmlns:p14="http://schemas.microsoft.com/office/powerpoint/2010/main" val="72935155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877078" y="0"/>
            <a:ext cx="12254379" cy="8229332"/>
          </a:xfrm>
          <a:prstGeom prst="rect">
            <a:avLst/>
          </a:prstGeom>
        </p:spPr>
      </p:pic>
      <p:sp>
        <p:nvSpPr>
          <p:cNvPr id="3" name="Shape 0"/>
          <p:cNvSpPr/>
          <p:nvPr/>
        </p:nvSpPr>
        <p:spPr>
          <a:xfrm>
            <a:off x="2034073" y="727788"/>
            <a:ext cx="12596327" cy="7501544"/>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10228630" y="0"/>
            <a:ext cx="4401769" cy="8229332"/>
          </a:xfrm>
          <a:prstGeom prst="rect">
            <a:avLst/>
          </a:prstGeom>
        </p:spPr>
      </p:pic>
      <p:sp>
        <p:nvSpPr>
          <p:cNvPr id="5" name="Text 1"/>
          <p:cNvSpPr/>
          <p:nvPr/>
        </p:nvSpPr>
        <p:spPr>
          <a:xfrm>
            <a:off x="2286845" y="1102616"/>
            <a:ext cx="5245045" cy="655793"/>
          </a:xfrm>
          <a:prstGeom prst="rect">
            <a:avLst/>
          </a:prstGeom>
          <a:noFill/>
          <a:ln/>
        </p:spPr>
        <p:txBody>
          <a:bodyPr wrap="none" rtlCol="0" anchor="t"/>
          <a:lstStyle/>
          <a:p>
            <a:pPr marL="0" lvl="2">
              <a:lnSpc>
                <a:spcPts val="4987"/>
              </a:lnSpc>
            </a:pPr>
            <a:r>
              <a:rPr lang="en-US" sz="5400" b="1" dirty="0" smtClean="0">
                <a:solidFill>
                  <a:schemeClr val="accent1">
                    <a:lumMod val="50000"/>
                  </a:schemeClr>
                </a:solidFill>
                <a:latin typeface="Barlow" pitchFamily="34" charset="0"/>
                <a:ea typeface="Barlow" pitchFamily="34" charset="-122"/>
                <a:cs typeface="Barlow" pitchFamily="34" charset="-120"/>
              </a:rPr>
              <a:t> </a:t>
            </a:r>
            <a:r>
              <a:rPr lang="en-US" sz="3200" b="1" dirty="0">
                <a:solidFill>
                  <a:schemeClr val="accent1">
                    <a:lumMod val="50000"/>
                  </a:schemeClr>
                </a:solidFill>
              </a:rPr>
              <a:t>Non-Functional Requirements</a:t>
            </a:r>
          </a:p>
          <a:p>
            <a:pPr>
              <a:lnSpc>
                <a:spcPts val="4987"/>
              </a:lnSpc>
            </a:pPr>
            <a:endParaRPr lang="en-US" sz="3990" b="1" dirty="0">
              <a:solidFill>
                <a:schemeClr val="accent1">
                  <a:lumMod val="50000"/>
                </a:schemeClr>
              </a:solidFill>
              <a:latin typeface="Barlow" pitchFamily="34" charset="0"/>
              <a:ea typeface="Barlow" pitchFamily="34" charset="-122"/>
              <a:cs typeface="Barlow" pitchFamily="34" charset="-120"/>
            </a:endParaRPr>
          </a:p>
        </p:txBody>
      </p:sp>
      <p:sp>
        <p:nvSpPr>
          <p:cNvPr id="6" name="Shape 2"/>
          <p:cNvSpPr/>
          <p:nvPr/>
        </p:nvSpPr>
        <p:spPr>
          <a:xfrm>
            <a:off x="2580593" y="2073145"/>
            <a:ext cx="41937" cy="5053476"/>
          </a:xfrm>
          <a:prstGeom prst="roundRect">
            <a:avLst>
              <a:gd name="adj" fmla="val 225125"/>
            </a:avLst>
          </a:prstGeom>
          <a:solidFill>
            <a:srgbClr val="CECEC9"/>
          </a:solidFill>
          <a:ln/>
        </p:spPr>
      </p:sp>
      <p:sp>
        <p:nvSpPr>
          <p:cNvPr id="7" name="Shape 3"/>
          <p:cNvSpPr/>
          <p:nvPr/>
        </p:nvSpPr>
        <p:spPr>
          <a:xfrm>
            <a:off x="2837516" y="2452126"/>
            <a:ext cx="734227" cy="41946"/>
          </a:xfrm>
          <a:prstGeom prst="roundRect">
            <a:avLst>
              <a:gd name="adj" fmla="val 225078"/>
            </a:avLst>
          </a:prstGeom>
          <a:solidFill>
            <a:srgbClr val="CECEC9"/>
          </a:solidFill>
          <a:ln/>
        </p:spPr>
      </p:sp>
      <p:sp>
        <p:nvSpPr>
          <p:cNvPr id="8" name="Shape 4"/>
          <p:cNvSpPr/>
          <p:nvPr/>
        </p:nvSpPr>
        <p:spPr>
          <a:xfrm>
            <a:off x="2365512" y="2237046"/>
            <a:ext cx="472003" cy="472103"/>
          </a:xfrm>
          <a:prstGeom prst="roundRect">
            <a:avLst>
              <a:gd name="adj" fmla="val 20002"/>
            </a:avLst>
          </a:prstGeom>
          <a:solidFill>
            <a:srgbClr val="E8E8E3"/>
          </a:solidFill>
          <a:ln w="15240">
            <a:solidFill>
              <a:srgbClr val="CECEC9"/>
            </a:solidFill>
            <a:prstDash val="solid"/>
          </a:ln>
        </p:spPr>
      </p:sp>
      <p:sp>
        <p:nvSpPr>
          <p:cNvPr id="9" name="Text 5"/>
          <p:cNvSpPr/>
          <p:nvPr/>
        </p:nvSpPr>
        <p:spPr>
          <a:xfrm>
            <a:off x="2533827" y="2276342"/>
            <a:ext cx="135277" cy="393419"/>
          </a:xfrm>
          <a:prstGeom prst="rect">
            <a:avLst/>
          </a:prstGeom>
          <a:noFill/>
          <a:ln/>
        </p:spPr>
        <p:txBody>
          <a:bodyPr wrap="none" rtlCol="0" anchor="t"/>
          <a:lstStyle/>
          <a:p>
            <a:pPr algn="ctr">
              <a:lnSpc>
                <a:spcPts val="3098"/>
              </a:lnSpc>
            </a:pPr>
            <a:r>
              <a:rPr lang="en-US" sz="2478" dirty="0">
                <a:solidFill>
                  <a:srgbClr val="272525"/>
                </a:solidFill>
                <a:latin typeface="Gelasio" pitchFamily="34" charset="0"/>
                <a:ea typeface="Gelasio" pitchFamily="34" charset="-122"/>
                <a:cs typeface="Gelasio" pitchFamily="34" charset="-120"/>
              </a:rPr>
              <a:t>1</a:t>
            </a:r>
            <a:endParaRPr lang="en-US" sz="2478" dirty="0"/>
          </a:p>
        </p:txBody>
      </p:sp>
      <p:sp>
        <p:nvSpPr>
          <p:cNvPr id="11" name="Text 7"/>
          <p:cNvSpPr/>
          <p:nvPr/>
        </p:nvSpPr>
        <p:spPr>
          <a:xfrm>
            <a:off x="3598910" y="2240433"/>
            <a:ext cx="6480527" cy="4886188"/>
          </a:xfrm>
          <a:prstGeom prst="rect">
            <a:avLst/>
          </a:prstGeom>
          <a:noFill/>
          <a:ln/>
        </p:spPr>
        <p:txBody>
          <a:bodyPr wrap="square" rtlCol="0" anchor="t"/>
          <a:lstStyle/>
          <a:p>
            <a:pPr algn="just">
              <a:lnSpc>
                <a:spcPct val="150000"/>
              </a:lnSpc>
            </a:pPr>
            <a:r>
              <a:rPr lang="en-US" b="1" dirty="0" smtClean="0">
                <a:solidFill>
                  <a:srgbClr val="272525"/>
                </a:solidFill>
                <a:latin typeface="Lato" pitchFamily="34" charset="0"/>
                <a:ea typeface="Lato" pitchFamily="34" charset="-122"/>
                <a:cs typeface="Lato" pitchFamily="34" charset="-120"/>
              </a:rPr>
              <a:t> 1</a:t>
            </a:r>
            <a:r>
              <a:rPr lang="en-GB" b="1" dirty="0" smtClean="0"/>
              <a:t>. </a:t>
            </a:r>
            <a:r>
              <a:rPr lang="en-GB" sz="2000" b="1" dirty="0"/>
              <a:t>Usability</a:t>
            </a:r>
            <a:r>
              <a:rPr lang="en-GB" b="1" dirty="0"/>
              <a:t>: Ensure the website is user-friendly and accessible to all users, including those with disabilities</a:t>
            </a:r>
            <a:r>
              <a:rPr lang="en-GB" b="1" dirty="0" smtClean="0"/>
              <a:t>.</a:t>
            </a:r>
          </a:p>
          <a:p>
            <a:pPr algn="just">
              <a:lnSpc>
                <a:spcPct val="150000"/>
              </a:lnSpc>
            </a:pPr>
            <a:endParaRPr lang="en-US" b="1" dirty="0"/>
          </a:p>
          <a:p>
            <a:pPr algn="just">
              <a:lnSpc>
                <a:spcPct val="150000"/>
              </a:lnSpc>
            </a:pPr>
            <a:r>
              <a:rPr lang="en-GB" b="1" dirty="0"/>
              <a:t>2. </a:t>
            </a:r>
            <a:r>
              <a:rPr lang="en-GB" sz="2000" b="1" dirty="0">
                <a:solidFill>
                  <a:schemeClr val="accent1">
                    <a:lumMod val="50000"/>
                  </a:schemeClr>
                </a:solidFill>
              </a:rPr>
              <a:t>Performance</a:t>
            </a:r>
            <a:r>
              <a:rPr lang="en-GB" b="1" dirty="0"/>
              <a:t>: Ensure the system can handle multiple concurrent users and maintain responsiveness during peak usage times.</a:t>
            </a:r>
            <a:endParaRPr lang="en-US" b="1" dirty="0"/>
          </a:p>
          <a:p>
            <a:pPr algn="just">
              <a:lnSpc>
                <a:spcPct val="150000"/>
              </a:lnSpc>
            </a:pPr>
            <a:r>
              <a:rPr lang="en-GB" b="1" dirty="0"/>
              <a:t>3. </a:t>
            </a:r>
            <a:r>
              <a:rPr lang="en-GB" sz="2000" b="1" dirty="0">
                <a:solidFill>
                  <a:schemeClr val="accent1">
                    <a:lumMod val="50000"/>
                  </a:schemeClr>
                </a:solidFill>
              </a:rPr>
              <a:t>Security</a:t>
            </a:r>
            <a:r>
              <a:rPr lang="en-GB" b="1" dirty="0"/>
              <a:t>: Implement measures to protect user data, including encryption of sensitive information and secure login mechanisms.</a:t>
            </a:r>
            <a:endParaRPr lang="en-US" b="1" dirty="0"/>
          </a:p>
          <a:p>
            <a:pPr algn="just">
              <a:lnSpc>
                <a:spcPct val="150000"/>
              </a:lnSpc>
            </a:pPr>
            <a:r>
              <a:rPr lang="en-GB" b="1" dirty="0"/>
              <a:t>4. </a:t>
            </a:r>
            <a:r>
              <a:rPr lang="en-GB" sz="2000" b="1" dirty="0">
                <a:solidFill>
                  <a:schemeClr val="accent1">
                    <a:lumMod val="50000"/>
                  </a:schemeClr>
                </a:solidFill>
              </a:rPr>
              <a:t>Reliability</a:t>
            </a:r>
            <a:r>
              <a:rPr lang="en-GB" b="1" dirty="0"/>
              <a:t>: Ensure the system is reliable and available 24/7, with minimal downtime for maintenance or upgrades.</a:t>
            </a:r>
            <a:endParaRPr lang="en-US" b="1" dirty="0"/>
          </a:p>
          <a:p>
            <a:pPr algn="just">
              <a:lnSpc>
                <a:spcPct val="150000"/>
              </a:lnSpc>
            </a:pPr>
            <a:endParaRPr lang="en-US" b="1" dirty="0"/>
          </a:p>
        </p:txBody>
      </p:sp>
      <p:sp>
        <p:nvSpPr>
          <p:cNvPr id="12" name="Shape 8"/>
          <p:cNvSpPr/>
          <p:nvPr/>
        </p:nvSpPr>
        <p:spPr>
          <a:xfrm>
            <a:off x="2837516" y="4206558"/>
            <a:ext cx="734227" cy="41946"/>
          </a:xfrm>
          <a:prstGeom prst="roundRect">
            <a:avLst>
              <a:gd name="adj" fmla="val 225078"/>
            </a:avLst>
          </a:prstGeom>
          <a:solidFill>
            <a:srgbClr val="CECEC9"/>
          </a:solidFill>
          <a:ln/>
        </p:spPr>
      </p:sp>
      <p:sp>
        <p:nvSpPr>
          <p:cNvPr id="13" name="Shape 9"/>
          <p:cNvSpPr/>
          <p:nvPr/>
        </p:nvSpPr>
        <p:spPr>
          <a:xfrm>
            <a:off x="2365512" y="3991480"/>
            <a:ext cx="472003" cy="472103"/>
          </a:xfrm>
          <a:prstGeom prst="roundRect">
            <a:avLst>
              <a:gd name="adj" fmla="val 20002"/>
            </a:avLst>
          </a:prstGeom>
          <a:solidFill>
            <a:srgbClr val="E8E8E3"/>
          </a:solidFill>
          <a:ln w="15240">
            <a:solidFill>
              <a:srgbClr val="CECEC9"/>
            </a:solidFill>
            <a:prstDash val="solid"/>
          </a:ln>
        </p:spPr>
      </p:sp>
      <p:sp>
        <p:nvSpPr>
          <p:cNvPr id="14" name="Text 10"/>
          <p:cNvSpPr/>
          <p:nvPr/>
        </p:nvSpPr>
        <p:spPr>
          <a:xfrm>
            <a:off x="2513570" y="4030775"/>
            <a:ext cx="175794" cy="393419"/>
          </a:xfrm>
          <a:prstGeom prst="rect">
            <a:avLst/>
          </a:prstGeom>
          <a:noFill/>
          <a:ln/>
        </p:spPr>
        <p:txBody>
          <a:bodyPr wrap="none" rtlCol="0" anchor="t"/>
          <a:lstStyle/>
          <a:p>
            <a:pPr algn="ctr">
              <a:lnSpc>
                <a:spcPts val="3098"/>
              </a:lnSpc>
            </a:pPr>
            <a:r>
              <a:rPr lang="en-US" sz="2478" dirty="0">
                <a:solidFill>
                  <a:srgbClr val="272525"/>
                </a:solidFill>
                <a:latin typeface="Gelasio" pitchFamily="34" charset="0"/>
                <a:ea typeface="Gelasio" pitchFamily="34" charset="-122"/>
                <a:cs typeface="Gelasio" pitchFamily="34" charset="-120"/>
              </a:rPr>
              <a:t>2</a:t>
            </a:r>
            <a:endParaRPr lang="en-US" sz="2478" dirty="0"/>
          </a:p>
        </p:txBody>
      </p:sp>
      <p:sp>
        <p:nvSpPr>
          <p:cNvPr id="17" name="Shape 13"/>
          <p:cNvSpPr/>
          <p:nvPr/>
        </p:nvSpPr>
        <p:spPr>
          <a:xfrm>
            <a:off x="2837516" y="5960992"/>
            <a:ext cx="734227" cy="41946"/>
          </a:xfrm>
          <a:prstGeom prst="roundRect">
            <a:avLst>
              <a:gd name="adj" fmla="val 225078"/>
            </a:avLst>
          </a:prstGeom>
          <a:solidFill>
            <a:srgbClr val="CECEC9"/>
          </a:solidFill>
          <a:ln/>
        </p:spPr>
      </p:sp>
      <p:sp>
        <p:nvSpPr>
          <p:cNvPr id="18" name="Shape 14"/>
          <p:cNvSpPr/>
          <p:nvPr/>
        </p:nvSpPr>
        <p:spPr>
          <a:xfrm>
            <a:off x="2365512" y="5745913"/>
            <a:ext cx="472003" cy="472103"/>
          </a:xfrm>
          <a:prstGeom prst="roundRect">
            <a:avLst>
              <a:gd name="adj" fmla="val 20002"/>
            </a:avLst>
          </a:prstGeom>
          <a:solidFill>
            <a:srgbClr val="E8E8E3"/>
          </a:solidFill>
          <a:ln w="15240">
            <a:solidFill>
              <a:srgbClr val="CECEC9"/>
            </a:solidFill>
            <a:prstDash val="solid"/>
          </a:ln>
        </p:spPr>
      </p:sp>
      <p:sp>
        <p:nvSpPr>
          <p:cNvPr id="19" name="Text 15"/>
          <p:cNvSpPr/>
          <p:nvPr/>
        </p:nvSpPr>
        <p:spPr>
          <a:xfrm>
            <a:off x="2514611" y="5785207"/>
            <a:ext cx="173712" cy="393419"/>
          </a:xfrm>
          <a:prstGeom prst="rect">
            <a:avLst/>
          </a:prstGeom>
          <a:noFill/>
          <a:ln/>
        </p:spPr>
        <p:txBody>
          <a:bodyPr wrap="none" rtlCol="0" anchor="t"/>
          <a:lstStyle/>
          <a:p>
            <a:pPr algn="ctr">
              <a:lnSpc>
                <a:spcPts val="3098"/>
              </a:lnSpc>
            </a:pPr>
            <a:r>
              <a:rPr lang="en-US" sz="2478" dirty="0">
                <a:solidFill>
                  <a:srgbClr val="272525"/>
                </a:solidFill>
                <a:latin typeface="Gelasio" pitchFamily="34" charset="0"/>
                <a:ea typeface="Gelasio" pitchFamily="34" charset="-122"/>
                <a:cs typeface="Gelasio" pitchFamily="34" charset="-120"/>
              </a:rPr>
              <a:t>3</a:t>
            </a:r>
            <a:endParaRPr lang="en-US" sz="2478" dirty="0"/>
          </a:p>
        </p:txBody>
      </p:sp>
    </p:spTree>
    <p:extLst>
      <p:ext uri="{BB962C8B-B14F-4D97-AF65-F5344CB8AC3E}">
        <p14:creationId xmlns:p14="http://schemas.microsoft.com/office/powerpoint/2010/main" val="261364916"/>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8573" y="20836"/>
            <a:ext cx="14630400" cy="8229600"/>
          </a:xfrm>
          <a:prstGeom prst="rect">
            <a:avLst/>
          </a:prstGeom>
        </p:spPr>
      </p:pic>
      <p:sp>
        <p:nvSpPr>
          <p:cNvPr id="5" name="Text 1"/>
          <p:cNvSpPr/>
          <p:nvPr/>
        </p:nvSpPr>
        <p:spPr>
          <a:xfrm>
            <a:off x="3727639" y="-20360"/>
            <a:ext cx="5554980" cy="694373"/>
          </a:xfrm>
          <a:prstGeom prst="rect">
            <a:avLst/>
          </a:prstGeom>
          <a:noFill/>
          <a:ln/>
        </p:spPr>
        <p:txBody>
          <a:bodyPr wrap="none" rtlCol="0" anchor="t"/>
          <a:lstStyle/>
          <a:p>
            <a:pPr marL="0" indent="0">
              <a:lnSpc>
                <a:spcPts val="5468"/>
              </a:lnSpc>
              <a:buNone/>
            </a:pPr>
            <a:r>
              <a:rPr lang="en-US" sz="4374" b="1" dirty="0" smtClean="0">
                <a:solidFill>
                  <a:srgbClr val="396AF1"/>
                </a:solidFill>
                <a:latin typeface="Barlow" pitchFamily="34" charset="0"/>
                <a:ea typeface="Barlow" pitchFamily="34" charset="-122"/>
                <a:cs typeface="Barlow" pitchFamily="34" charset="-120"/>
              </a:rPr>
              <a:t> Use Case Diagram</a:t>
            </a:r>
            <a:endParaRPr lang="en-US" sz="4374" dirty="0"/>
          </a:p>
        </p:txBody>
      </p:sp>
      <p:pic>
        <p:nvPicPr>
          <p:cNvPr id="6" name="Image 2" descr="preencoded.png"/>
          <p:cNvPicPr>
            <a:picLocks noChangeAspect="1"/>
          </p:cNvPicPr>
          <p:nvPr/>
        </p:nvPicPr>
        <p:blipFill>
          <a:blip r:embed="rId4"/>
          <a:stretch>
            <a:fillRect/>
          </a:stretch>
        </p:blipFill>
        <p:spPr>
          <a:xfrm>
            <a:off x="4490799" y="1748909"/>
            <a:ext cx="1110972" cy="1990963"/>
          </a:xfrm>
          <a:prstGeom prst="rect">
            <a:avLst/>
          </a:prstGeom>
        </p:spPr>
      </p:pic>
      <p:sp>
        <p:nvSpPr>
          <p:cNvPr id="7" name="Text 2"/>
          <p:cNvSpPr/>
          <p:nvPr/>
        </p:nvSpPr>
        <p:spPr>
          <a:xfrm>
            <a:off x="5935028" y="1971080"/>
            <a:ext cx="2777490" cy="347186"/>
          </a:xfrm>
          <a:prstGeom prst="rect">
            <a:avLst/>
          </a:prstGeom>
          <a:noFill/>
          <a:ln/>
        </p:spPr>
        <p:txBody>
          <a:bodyPr wrap="none" rtlCol="0" anchor="t"/>
          <a:lstStyle/>
          <a:p>
            <a:pPr marL="0" indent="0" algn="l">
              <a:lnSpc>
                <a:spcPts val="2734"/>
              </a:lnSpc>
              <a:buNone/>
            </a:pPr>
            <a:r>
              <a:rPr lang="en-US" sz="2187" b="1" dirty="0">
                <a:solidFill>
                  <a:srgbClr val="396AF1"/>
                </a:solidFill>
                <a:latin typeface="Barlow" pitchFamily="34" charset="0"/>
                <a:ea typeface="Barlow" pitchFamily="34" charset="-122"/>
                <a:cs typeface="Barlow" pitchFamily="34" charset="-120"/>
              </a:rPr>
              <a:t>User Interface</a:t>
            </a:r>
            <a:endParaRPr lang="en-US" sz="2187" dirty="0"/>
          </a:p>
        </p:txBody>
      </p:sp>
      <p:sp>
        <p:nvSpPr>
          <p:cNvPr id="8" name="Text 3"/>
          <p:cNvSpPr/>
          <p:nvPr/>
        </p:nvSpPr>
        <p:spPr>
          <a:xfrm>
            <a:off x="5935028" y="2451497"/>
            <a:ext cx="7862173" cy="1066205"/>
          </a:xfrm>
          <a:prstGeom prst="rect">
            <a:avLst/>
          </a:prstGeom>
          <a:noFill/>
          <a:ln/>
        </p:spPr>
        <p:txBody>
          <a:bodyPr wrap="square" rtlCol="0" anchor="t"/>
          <a:lstStyle/>
          <a:p>
            <a:pPr marL="0" indent="0" algn="l">
              <a:lnSpc>
                <a:spcPts val="2799"/>
              </a:lnSpc>
              <a:buNone/>
            </a:pPr>
            <a:r>
              <a:rPr lang="en-US" sz="1750" dirty="0">
                <a:solidFill>
                  <a:srgbClr val="272525"/>
                </a:solidFill>
                <a:latin typeface="Montserrat" pitchFamily="34" charset="0"/>
                <a:ea typeface="Montserrat" pitchFamily="34" charset="-122"/>
                <a:cs typeface="Montserrat" pitchFamily="34" charset="-120"/>
              </a:rPr>
              <a:t>The web-based user interface provides a seamless and intuitive experience for donors, recipients, and administrators to interact with the system.</a:t>
            </a:r>
            <a:endParaRPr lang="en-US" sz="1750" dirty="0"/>
          </a:p>
        </p:txBody>
      </p:sp>
      <p:pic>
        <p:nvPicPr>
          <p:cNvPr id="9" name="Image 3" descr="preencoded.png"/>
          <p:cNvPicPr>
            <a:picLocks noChangeAspect="1"/>
          </p:cNvPicPr>
          <p:nvPr/>
        </p:nvPicPr>
        <p:blipFill>
          <a:blip r:embed="rId5"/>
          <a:stretch>
            <a:fillRect/>
          </a:stretch>
        </p:blipFill>
        <p:spPr>
          <a:xfrm>
            <a:off x="4490799" y="3739872"/>
            <a:ext cx="1110972" cy="1990963"/>
          </a:xfrm>
          <a:prstGeom prst="rect">
            <a:avLst/>
          </a:prstGeom>
        </p:spPr>
      </p:pic>
      <p:sp>
        <p:nvSpPr>
          <p:cNvPr id="10" name="Text 4"/>
          <p:cNvSpPr/>
          <p:nvPr/>
        </p:nvSpPr>
        <p:spPr>
          <a:xfrm>
            <a:off x="5935028" y="3962043"/>
            <a:ext cx="2777490" cy="347186"/>
          </a:xfrm>
          <a:prstGeom prst="rect">
            <a:avLst/>
          </a:prstGeom>
          <a:noFill/>
          <a:ln/>
        </p:spPr>
        <p:txBody>
          <a:bodyPr wrap="none" rtlCol="0" anchor="t"/>
          <a:lstStyle/>
          <a:p>
            <a:pPr marL="0" indent="0" algn="l">
              <a:lnSpc>
                <a:spcPts val="2734"/>
              </a:lnSpc>
              <a:buNone/>
            </a:pPr>
            <a:r>
              <a:rPr lang="en-US" sz="2187" b="1" dirty="0">
                <a:solidFill>
                  <a:srgbClr val="396AF1"/>
                </a:solidFill>
                <a:latin typeface="Barlow" pitchFamily="34" charset="0"/>
                <a:ea typeface="Barlow" pitchFamily="34" charset="-122"/>
                <a:cs typeface="Barlow" pitchFamily="34" charset="-120"/>
              </a:rPr>
              <a:t>Application Logic</a:t>
            </a:r>
            <a:endParaRPr lang="en-US" sz="2187" dirty="0"/>
          </a:p>
        </p:txBody>
      </p:sp>
      <p:sp>
        <p:nvSpPr>
          <p:cNvPr id="11" name="Text 5"/>
          <p:cNvSpPr/>
          <p:nvPr/>
        </p:nvSpPr>
        <p:spPr>
          <a:xfrm>
            <a:off x="5935028" y="4442460"/>
            <a:ext cx="7862173" cy="1066205"/>
          </a:xfrm>
          <a:prstGeom prst="rect">
            <a:avLst/>
          </a:prstGeom>
          <a:noFill/>
          <a:ln/>
        </p:spPr>
        <p:txBody>
          <a:bodyPr wrap="square" rtlCol="0" anchor="t"/>
          <a:lstStyle/>
          <a:p>
            <a:pPr marL="0" indent="0" algn="l">
              <a:lnSpc>
                <a:spcPts val="2799"/>
              </a:lnSpc>
              <a:buNone/>
            </a:pPr>
            <a:r>
              <a:rPr lang="en-US" sz="1750" dirty="0">
                <a:solidFill>
                  <a:srgbClr val="272525"/>
                </a:solidFill>
                <a:latin typeface="Montserrat" pitchFamily="34" charset="0"/>
                <a:ea typeface="Montserrat" pitchFamily="34" charset="-122"/>
                <a:cs typeface="Montserrat" pitchFamily="34" charset="-120"/>
              </a:rPr>
              <a:t>The application layer handles the core functionalities, such as user management, appointment scheduling, and inventory tracking, ensuring the system's overall functionality.</a:t>
            </a:r>
            <a:endParaRPr lang="en-US" sz="1750" dirty="0"/>
          </a:p>
        </p:txBody>
      </p:sp>
      <p:pic>
        <p:nvPicPr>
          <p:cNvPr id="12" name="Image 4" descr="preencoded.png"/>
          <p:cNvPicPr>
            <a:picLocks noChangeAspect="1"/>
          </p:cNvPicPr>
          <p:nvPr/>
        </p:nvPicPr>
        <p:blipFill>
          <a:blip r:embed="rId6"/>
          <a:stretch>
            <a:fillRect/>
          </a:stretch>
        </p:blipFill>
        <p:spPr>
          <a:xfrm>
            <a:off x="4490799" y="5730835"/>
            <a:ext cx="1110972" cy="1777484"/>
          </a:xfrm>
          <a:prstGeom prst="rect">
            <a:avLst/>
          </a:prstGeom>
        </p:spPr>
      </p:pic>
      <p:sp>
        <p:nvSpPr>
          <p:cNvPr id="13" name="Text 6"/>
          <p:cNvSpPr/>
          <p:nvPr/>
        </p:nvSpPr>
        <p:spPr>
          <a:xfrm>
            <a:off x="5935028" y="5953006"/>
            <a:ext cx="2777490" cy="347186"/>
          </a:xfrm>
          <a:prstGeom prst="rect">
            <a:avLst/>
          </a:prstGeom>
          <a:noFill/>
          <a:ln/>
        </p:spPr>
        <p:txBody>
          <a:bodyPr wrap="none" rtlCol="0" anchor="t"/>
          <a:lstStyle/>
          <a:p>
            <a:pPr marL="0" indent="0" algn="l">
              <a:lnSpc>
                <a:spcPts val="2734"/>
              </a:lnSpc>
              <a:buNone/>
            </a:pPr>
            <a:r>
              <a:rPr lang="en-US" sz="2187" b="1" dirty="0">
                <a:solidFill>
                  <a:srgbClr val="396AF1"/>
                </a:solidFill>
                <a:latin typeface="Barlow" pitchFamily="34" charset="0"/>
                <a:ea typeface="Barlow" pitchFamily="34" charset="-122"/>
                <a:cs typeface="Barlow" pitchFamily="34" charset="-120"/>
              </a:rPr>
              <a:t>Database</a:t>
            </a:r>
            <a:endParaRPr lang="en-US" sz="2187" dirty="0"/>
          </a:p>
        </p:txBody>
      </p:sp>
      <p:sp>
        <p:nvSpPr>
          <p:cNvPr id="14" name="Text 7"/>
          <p:cNvSpPr/>
          <p:nvPr/>
        </p:nvSpPr>
        <p:spPr>
          <a:xfrm>
            <a:off x="5935028" y="6433423"/>
            <a:ext cx="7862173" cy="710803"/>
          </a:xfrm>
          <a:prstGeom prst="rect">
            <a:avLst/>
          </a:prstGeom>
          <a:noFill/>
          <a:ln/>
        </p:spPr>
        <p:txBody>
          <a:bodyPr wrap="square" rtlCol="0" anchor="t"/>
          <a:lstStyle/>
          <a:p>
            <a:pPr marL="0" indent="0" algn="l">
              <a:lnSpc>
                <a:spcPts val="2799"/>
              </a:lnSpc>
              <a:buNone/>
            </a:pPr>
            <a:r>
              <a:rPr lang="en-US" sz="1750" dirty="0">
                <a:solidFill>
                  <a:srgbClr val="272525"/>
                </a:solidFill>
                <a:latin typeface="Montserrat" pitchFamily="34" charset="0"/>
                <a:ea typeface="Montserrat" pitchFamily="34" charset="-122"/>
                <a:cs typeface="Montserrat" pitchFamily="34" charset="-120"/>
              </a:rPr>
              <a:t>The database component securely stores and manages all the relevant data, including donor profiles, blood inventory, and donation records.</a:t>
            </a:r>
            <a:endParaRPr lang="en-US" sz="1750" dirty="0"/>
          </a:p>
        </p:txBody>
      </p:sp>
      <p:pic>
        <p:nvPicPr>
          <p:cNvPr id="17" name="صورة 16" descr="C:\Users\user\بحوث وواجبات\asma\use case d A.png"/>
          <p:cNvPicPr/>
          <p:nvPr/>
        </p:nvPicPr>
        <p:blipFill rotWithShape="1">
          <a:blip r:embed="rId7" cstate="print">
            <a:extLst>
              <a:ext uri="{28A0092B-C50C-407E-A947-70E740481C1C}">
                <a14:useLocalDpi xmlns:a14="http://schemas.microsoft.com/office/drawing/2010/main" val="0"/>
              </a:ext>
            </a:extLst>
          </a:blip>
          <a:srcRect t="-1362" b="55338"/>
          <a:stretch/>
        </p:blipFill>
        <p:spPr bwMode="auto">
          <a:xfrm>
            <a:off x="413510" y="555081"/>
            <a:ext cx="6091619" cy="7487483"/>
          </a:xfrm>
          <a:prstGeom prst="rect">
            <a:avLst/>
          </a:prstGeom>
          <a:noFill/>
          <a:ln>
            <a:noFill/>
          </a:ln>
          <a:extLst>
            <a:ext uri="{53640926-AAD7-44D8-BBD7-CCE9431645EC}">
              <a14:shadowObscured xmlns:a14="http://schemas.microsoft.com/office/drawing/2010/main"/>
            </a:ext>
          </a:extLst>
        </p:spPr>
      </p:pic>
      <p:pic>
        <p:nvPicPr>
          <p:cNvPr id="18" name="صورة 17" descr="C:\Users\user\بحوث وواجبات\asma\use case d A.png"/>
          <p:cNvPicPr/>
          <p:nvPr/>
        </p:nvPicPr>
        <p:blipFill rotWithShape="1">
          <a:blip r:embed="rId7" cstate="print">
            <a:extLst>
              <a:ext uri="{28A0092B-C50C-407E-A947-70E740481C1C}">
                <a14:useLocalDpi xmlns:a14="http://schemas.microsoft.com/office/drawing/2010/main" val="0"/>
              </a:ext>
            </a:extLst>
          </a:blip>
          <a:srcRect t="44814" b="-3701"/>
          <a:stretch/>
        </p:blipFill>
        <p:spPr bwMode="auto">
          <a:xfrm>
            <a:off x="6505129" y="832425"/>
            <a:ext cx="7292072" cy="774438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1937732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332"/>
          </a:xfrm>
          <a:prstGeom prst="rect">
            <a:avLst/>
          </a:prstGeom>
        </p:spPr>
      </p:pic>
      <p:sp>
        <p:nvSpPr>
          <p:cNvPr id="3" name="Shape 0"/>
          <p:cNvSpPr/>
          <p:nvPr/>
        </p:nvSpPr>
        <p:spPr>
          <a:xfrm>
            <a:off x="1216179" y="402415"/>
            <a:ext cx="11631189" cy="7827185"/>
          </a:xfrm>
          <a:prstGeom prst="rect">
            <a:avLst/>
          </a:prstGeom>
          <a:solidFill>
            <a:srgbClr val="FFFFFF">
              <a:alpha val="75000"/>
            </a:srgbClr>
          </a:solidFill>
          <a:ln/>
        </p:spPr>
      </p:sp>
      <p:sp>
        <p:nvSpPr>
          <p:cNvPr id="4" name="Text 1"/>
          <p:cNvSpPr/>
          <p:nvPr/>
        </p:nvSpPr>
        <p:spPr>
          <a:xfrm>
            <a:off x="1634380" y="861021"/>
            <a:ext cx="5245045" cy="655793"/>
          </a:xfrm>
          <a:prstGeom prst="rect">
            <a:avLst/>
          </a:prstGeom>
          <a:noFill/>
          <a:ln/>
        </p:spPr>
        <p:txBody>
          <a:bodyPr wrap="none" rtlCol="0" anchor="t"/>
          <a:lstStyle/>
          <a:p>
            <a:pPr>
              <a:lnSpc>
                <a:spcPts val="5163"/>
              </a:lnSpc>
            </a:pPr>
            <a:r>
              <a:rPr lang="en-US" sz="4374" b="1" dirty="0">
                <a:solidFill>
                  <a:srgbClr val="396AF1"/>
                </a:solidFill>
                <a:latin typeface="Barlow" pitchFamily="34" charset="0"/>
                <a:ea typeface="Barlow" pitchFamily="34" charset="-122"/>
                <a:cs typeface="Barlow" pitchFamily="34" charset="-120"/>
              </a:rPr>
              <a:t>System Design</a:t>
            </a:r>
          </a:p>
        </p:txBody>
      </p:sp>
      <p:sp>
        <p:nvSpPr>
          <p:cNvPr id="6" name="Text 2"/>
          <p:cNvSpPr/>
          <p:nvPr/>
        </p:nvSpPr>
        <p:spPr>
          <a:xfrm>
            <a:off x="2286845" y="4189279"/>
            <a:ext cx="2622522" cy="327802"/>
          </a:xfrm>
          <a:prstGeom prst="rect">
            <a:avLst/>
          </a:prstGeom>
          <a:noFill/>
          <a:ln/>
        </p:spPr>
        <p:txBody>
          <a:bodyPr wrap="none" rtlCol="0" anchor="t"/>
          <a:lstStyle/>
          <a:p>
            <a:pPr>
              <a:lnSpc>
                <a:spcPts val="2581"/>
              </a:lnSpc>
            </a:pPr>
            <a:r>
              <a:rPr lang="en-US" sz="2800" b="1" dirty="0">
                <a:solidFill>
                  <a:srgbClr val="396AF1"/>
                </a:solidFill>
                <a:latin typeface="Barlow" pitchFamily="34" charset="0"/>
                <a:ea typeface="Barlow" pitchFamily="34" charset="-122"/>
                <a:cs typeface="Barlow" pitchFamily="34" charset="-120"/>
              </a:rPr>
              <a:t>Data Flow Diagrams</a:t>
            </a:r>
          </a:p>
        </p:txBody>
      </p:sp>
      <p:sp>
        <p:nvSpPr>
          <p:cNvPr id="7" name="Text 3"/>
          <p:cNvSpPr/>
          <p:nvPr/>
        </p:nvSpPr>
        <p:spPr>
          <a:xfrm>
            <a:off x="2286845" y="4642919"/>
            <a:ext cx="3142426" cy="2013967"/>
          </a:xfrm>
          <a:prstGeom prst="rect">
            <a:avLst/>
          </a:prstGeom>
          <a:noFill/>
          <a:ln/>
        </p:spPr>
        <p:txBody>
          <a:bodyPr wrap="square" rtlCol="0" anchor="t"/>
          <a:lstStyle/>
          <a:p>
            <a:pPr>
              <a:lnSpc>
                <a:spcPts val="2643"/>
              </a:lnSpc>
            </a:pPr>
            <a:r>
              <a:rPr lang="en-US" sz="1652" dirty="0">
                <a:solidFill>
                  <a:schemeClr val="accent1">
                    <a:lumMod val="75000"/>
                  </a:schemeClr>
                </a:solidFill>
                <a:latin typeface="Lato" pitchFamily="34" charset="0"/>
                <a:ea typeface="Lato" pitchFamily="34" charset="-122"/>
                <a:cs typeface="Lato" pitchFamily="34" charset="-120"/>
              </a:rPr>
              <a:t>The system's data flow diagrams illustrate the movement of information and processes within the application, from the high-level context to detailed sub-systems.</a:t>
            </a:r>
            <a:endParaRPr lang="en-US" sz="1652" dirty="0">
              <a:solidFill>
                <a:schemeClr val="accent1">
                  <a:lumMod val="75000"/>
                </a:schemeClr>
              </a:solidFill>
            </a:endParaRPr>
          </a:p>
        </p:txBody>
      </p:sp>
      <p:pic>
        <p:nvPicPr>
          <p:cNvPr id="15" name="Picture 3"/>
          <p:cNvPicPr/>
          <p:nvPr/>
        </p:nvPicPr>
        <p:blipFill>
          <a:blip r:embed="rId4">
            <a:extLst>
              <a:ext uri="{28A0092B-C50C-407E-A947-70E740481C1C}">
                <a14:useLocalDpi xmlns:a14="http://schemas.microsoft.com/office/drawing/2010/main" val="0"/>
              </a:ext>
            </a:extLst>
          </a:blip>
          <a:stretch>
            <a:fillRect/>
          </a:stretch>
        </p:blipFill>
        <p:spPr>
          <a:xfrm>
            <a:off x="6801252" y="402414"/>
            <a:ext cx="7829147" cy="7826917"/>
          </a:xfrm>
          <a:prstGeom prst="rect">
            <a:avLst/>
          </a:prstGeom>
        </p:spPr>
      </p:pic>
    </p:spTree>
    <p:extLst>
      <p:ext uri="{BB962C8B-B14F-4D97-AF65-F5344CB8AC3E}">
        <p14:creationId xmlns:p14="http://schemas.microsoft.com/office/powerpoint/2010/main" val="237153911"/>
      </p:ext>
    </p:extLst>
  </p:cSld>
  <p:clrMapOvr>
    <a:masterClrMapping/>
  </p:clrMapOvr>
  <p:transition spd="slow">
    <p:wheel spokes="1"/>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852</Words>
  <Application>Microsoft Office PowerPoint</Application>
  <PresentationFormat>مخصص</PresentationFormat>
  <Paragraphs>89</Paragraphs>
  <Slides>11</Slides>
  <Notes>11</Notes>
  <HiddenSlides>0</HiddenSlides>
  <MMClips>0</MMClips>
  <ScaleCrop>false</ScaleCrop>
  <HeadingPairs>
    <vt:vector size="6" baseType="variant">
      <vt:variant>
        <vt:lpstr>الخطوط المستخدمة</vt:lpstr>
      </vt:variant>
      <vt:variant>
        <vt:i4>9</vt:i4>
      </vt:variant>
      <vt:variant>
        <vt:lpstr>نسق</vt:lpstr>
      </vt:variant>
      <vt:variant>
        <vt:i4>1</vt:i4>
      </vt:variant>
      <vt:variant>
        <vt:lpstr>عناوين الشرائح</vt:lpstr>
      </vt:variant>
      <vt:variant>
        <vt:i4>11</vt:i4>
      </vt:variant>
    </vt:vector>
  </HeadingPairs>
  <TitlesOfParts>
    <vt:vector size="21" baseType="lpstr">
      <vt:lpstr>Alice Bold</vt:lpstr>
      <vt:lpstr>Alice Italics</vt:lpstr>
      <vt:lpstr>Arial</vt:lpstr>
      <vt:lpstr>Barlow</vt:lpstr>
      <vt:lpstr>Calibri</vt:lpstr>
      <vt:lpstr>Gelasio</vt:lpstr>
      <vt:lpstr>Lato</vt:lpstr>
      <vt:lpstr>Montserrat</vt:lpstr>
      <vt:lpstr>Times New Roman</vt:lpstr>
      <vt:lpstr>Office Theme</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user</cp:lastModifiedBy>
  <cp:revision>19</cp:revision>
  <dcterms:created xsi:type="dcterms:W3CDTF">2024-05-15T02:24:51Z</dcterms:created>
  <dcterms:modified xsi:type="dcterms:W3CDTF">2024-05-15T05:59:23Z</dcterms:modified>
</cp:coreProperties>
</file>