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76" r:id="rId3"/>
    <p:sldId id="277" r:id="rId4"/>
    <p:sldId id="278" r:id="rId5"/>
    <p:sldId id="279" r:id="rId6"/>
    <p:sldId id="280" r:id="rId7"/>
    <p:sldId id="282" r:id="rId8"/>
    <p:sldId id="281" r:id="rId9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6"/>
    <p:restoredTop sz="94648"/>
  </p:normalViewPr>
  <p:slideViewPr>
    <p:cSldViewPr snapToGrid="0" snapToObjects="1">
      <p:cViewPr varScale="1">
        <p:scale>
          <a:sx n="91" d="100"/>
          <a:sy n="91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ABEBF-9A44-B04D-AC98-1B63896E2777}" type="datetimeFigureOut">
              <a:rPr lang="en-NG" smtClean="0"/>
              <a:t>09/03/2022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B37C6-280C-8746-86F8-C78AF8AC2E6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11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26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35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43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751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91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8CE5-436C-B14D-B274-F09F2B93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D9A3B-FE9C-DA44-B942-D887590C5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51FD-B08D-254D-AEDE-C1EE98FA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09/03/2022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FBF78-CFE3-354F-9A54-B44D4EA6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FFD1-8B5C-4B46-9BC1-7A024848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1135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BD23-E006-DA45-AA6F-8668318F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4070B-5B00-0944-B1A3-244678383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D6B6-0346-BC4D-804D-3DFD91BC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09/03/2022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FCEB-770C-E945-A77E-E54EE407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8FB41-6A97-364A-A3C2-143A2B23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182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9E896-9D8C-D54D-BABC-729346DC6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6FB7A-C9E9-C64F-B3F4-42D208DAA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A969-6A58-8845-9C0F-0116D68C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09/03/2022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F636-6C6A-2E4C-83B5-4FCED2AE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F600-7206-6742-B4CD-83F87A65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3960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0504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094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8ACE-75A2-0143-B643-4CDE9600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5BE5-A2AC-9B48-8EC5-8951AC21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7DE2A-C4C3-EA42-A3A1-EAB1C971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09/03/2022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189E-0EC6-8B4D-93C4-0F997BF0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5DF3B-CA2C-A444-9AA6-B0866047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8590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83CC-44EE-DB42-AEB1-4966CEDC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C3275-CE2E-C64E-83AE-94DD4919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B7C7-58D0-0B4F-8702-9CC49D08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09/03/2022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315DA-DB34-B444-B3C5-693AE51B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6E078-1763-FA40-B615-90C9425C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957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ABEE-3216-3E4D-8C73-F76C1DC8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1C25-CA2A-504D-8A36-3E9FF35C5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DDED3-33DF-1045-9D65-94E7D1E01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28F55-D795-7843-A1DC-DE20E59E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09/03/2022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6F304-07AC-D242-B546-B87E51B0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B53CC-22EA-0A4F-870A-25DBB5A8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4723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E856-0BA3-554E-98AB-A54F7E87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45491-83F0-434C-A637-EF5F9D872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53977-C4A6-3B48-B282-F69F6A5F6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DA3D2-02B8-314D-B3D5-C4AA9D875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9385-7AA4-C64B-AF13-6E3CB6D2D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64191-9D9B-2F4A-9C12-4AFAE951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09/03/2022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C0494-D665-5C44-A6CD-9A278237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378E6-C78F-1F4E-AFE3-E9015E8C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6110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8506-76B1-DF42-8E22-009B33DA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7E7D8-B5D3-FE4F-AFFE-C9B154E9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09/03/2022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DCAB6-3364-3449-9936-AA8948A8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F7B53-1984-5249-B31E-0CD0E743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7728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DA28E-5E53-7B4A-8296-BB7BF89F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09/03/2022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695AD-B0AE-6C48-9676-A4DA2964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60AAD-349B-1E44-8ECB-58A4E6B6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6694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2FCC-09E4-F846-B374-C925FEBC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B761-B837-9B4A-A01F-EB994187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D7DE6-8DE4-9F4F-B452-8A96D9644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2097C-4A04-5E4B-B7D9-5509D478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09/03/2022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08784-AE4E-0A46-B0E3-08F9AD80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A9B42-A561-2C4C-A3AD-15DF65FE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5718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7C9E-7FE6-794A-BAF7-2D98E088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A0A1B-E3F6-1D40-9638-19C3F6DCC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85929-98F8-C84B-A749-BB04D2050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2FCC7-D740-974C-B7F0-2AF75869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2B6-C554-4F4F-8855-C9AE0632BBF2}" type="datetimeFigureOut">
              <a:rPr lang="en-NG" smtClean="0"/>
              <a:t>09/03/2022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9ACF8-5F48-754F-8396-1FFC5B0E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A9E94-F467-E44C-851A-A6D25F94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4283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FD76E-5C82-E54A-90B5-E1EEF825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A6D3F-5D03-8747-AC4C-86019DB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8C7B-E17A-7448-A9DA-D69B92131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B2B6-C554-4F4F-8855-C9AE0632BBF2}" type="datetimeFigureOut">
              <a:rPr lang="en-NG" smtClean="0"/>
              <a:t>09/03/2022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AF8F-A541-5748-B378-0BFF60B45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55E4-3436-1645-A90D-DF4110E0D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A9B2-5D56-A247-AC5A-B68E54C90E4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9667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93564" y="2893920"/>
            <a:ext cx="6387685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sz="2400" dirty="0"/>
              <a:t>Objectives</a:t>
            </a:r>
            <a:endParaRPr sz="2400" dirty="0">
              <a:solidFill>
                <a:schemeClr val="bg1"/>
              </a:solidFill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664066" y="3347706"/>
            <a:ext cx="8863867" cy="15467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2400" dirty="0"/>
              <a:t>What are the differences in travel habits between customers and non-customers.</a:t>
            </a:r>
            <a:endParaRPr sz="2400" dirty="0"/>
          </a:p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en-US" sz="2400" dirty="0"/>
              <a:t>Further Insight that can help marketing strategy.</a:t>
            </a:r>
            <a:endParaRPr sz="2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4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sp>
        <p:nvSpPr>
          <p:cNvPr id="12" name="Google Shape;124;p17">
            <a:extLst>
              <a:ext uri="{FF2B5EF4-FFF2-40B4-BE49-F238E27FC236}">
                <a16:creationId xmlns:a16="http://schemas.microsoft.com/office/drawing/2014/main" id="{78226ACB-EC09-BE4B-81DD-B1B688AE98FD}"/>
              </a:ext>
            </a:extLst>
          </p:cNvPr>
          <p:cNvSpPr txBox="1">
            <a:spLocks/>
          </p:cNvSpPr>
          <p:nvPr/>
        </p:nvSpPr>
        <p:spPr>
          <a:xfrm>
            <a:off x="1994067" y="1347216"/>
            <a:ext cx="6387685" cy="58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 kern="1200">
                <a:solidFill>
                  <a:schemeClr val="tx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GB"/>
              <a:t>Case Study Project - Travel Insurance</a:t>
            </a:r>
            <a:endParaRPr lang="en-GB" dirty="0">
              <a:solidFill>
                <a:schemeClr val="bg1"/>
              </a:solidFill>
              <a:highlight>
                <a:schemeClr val="accent1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31615-95B4-5042-8E6E-7D5CCCB6C6CB}"/>
              </a:ext>
            </a:extLst>
          </p:cNvPr>
          <p:cNvSpPr txBox="1"/>
          <p:nvPr/>
        </p:nvSpPr>
        <p:spPr>
          <a:xfrm>
            <a:off x="1450838" y="5187618"/>
            <a:ext cx="61053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/>
              <a:t>Things to Note: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Customers are referred to as Insured 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Non-Customers are referred to as Not Insured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F763722-B943-4D44-986B-6EFEAFC64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35" y="1081140"/>
            <a:ext cx="6221730" cy="4977384"/>
          </a:xfrm>
          <a:prstGeom prst="rect">
            <a:avLst/>
          </a:prstGeom>
        </p:spPr>
      </p:pic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3DE7A-9004-E84A-B7DF-407A2DA9D3D4}"/>
              </a:ext>
            </a:extLst>
          </p:cNvPr>
          <p:cNvSpPr txBox="1"/>
          <p:nvPr/>
        </p:nvSpPr>
        <p:spPr>
          <a:xfrm>
            <a:off x="1350221" y="387324"/>
            <a:ext cx="6815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2400" b="1" dirty="0">
                <a:latin typeface="+mj-lt"/>
              </a:rPr>
              <a:t>The Count of Insured &amp; Not Insured</a:t>
            </a:r>
          </a:p>
          <a:p>
            <a:r>
              <a:rPr lang="en-NG" dirty="0">
                <a:latin typeface="+mj-lt"/>
              </a:rPr>
              <a:t>More people people got the qoute but did not buy the Insurance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E2719-54EF-B140-B5B1-383F1833D0CC}"/>
              </a:ext>
            </a:extLst>
          </p:cNvPr>
          <p:cNvSpPr txBox="1"/>
          <p:nvPr/>
        </p:nvSpPr>
        <p:spPr>
          <a:xfrm>
            <a:off x="6117771" y="61939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5163CB31-1A9D-4644-B72C-7DD1FC4F4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74" y="1125988"/>
            <a:ext cx="9284676" cy="3373868"/>
          </a:xfrm>
          <a:prstGeom prst="rect">
            <a:avLst/>
          </a:prstGeom>
        </p:spPr>
      </p:pic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378226-A068-6440-8026-4DA6F21796A8}"/>
              </a:ext>
            </a:extLst>
          </p:cNvPr>
          <p:cNvSpPr txBox="1"/>
          <p:nvPr/>
        </p:nvSpPr>
        <p:spPr>
          <a:xfrm>
            <a:off x="1350221" y="387324"/>
            <a:ext cx="6815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2400" b="1">
                <a:latin typeface="+mj-lt"/>
              </a:rPr>
              <a:t>The Percentage of Insured and Not Insured</a:t>
            </a:r>
          </a:p>
          <a:p>
            <a:r>
              <a:rPr lang="en-NG">
                <a:latin typeface="+mj-lt"/>
              </a:rPr>
              <a:t>The area of focus is highlighted in blue </a:t>
            </a:r>
            <a:endParaRPr lang="en-NG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AA2CD-E609-2341-9AFE-F52049356D9F}"/>
              </a:ext>
            </a:extLst>
          </p:cNvPr>
          <p:cNvSpPr txBox="1"/>
          <p:nvPr/>
        </p:nvSpPr>
        <p:spPr>
          <a:xfrm>
            <a:off x="1350221" y="4690472"/>
            <a:ext cx="7133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600" dirty="0"/>
              <a:t>Only about 6.42% of people not insured have travelled abroad.</a:t>
            </a:r>
          </a:p>
          <a:p>
            <a:pPr marL="342900" indent="-342900">
              <a:buFontTx/>
              <a:buAutoNum type="arabicPeriod"/>
            </a:pPr>
            <a:r>
              <a:rPr lang="en-GB" sz="1600" dirty="0"/>
              <a:t>Only 13.94% of people not insured are frequent fliers, meaning  about 86% of people who did not buy insurance are not frequent fliers.</a:t>
            </a:r>
          </a:p>
        </p:txBody>
      </p:sp>
    </p:spTree>
    <p:extLst>
      <p:ext uri="{BB962C8B-B14F-4D97-AF65-F5344CB8AC3E}">
        <p14:creationId xmlns:p14="http://schemas.microsoft.com/office/powerpoint/2010/main" val="397154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DCE69A-E3A4-BF47-AB7D-DB5D757D2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375" y="1349565"/>
            <a:ext cx="8733650" cy="3546939"/>
          </a:xfrm>
          <a:prstGeom prst="rect">
            <a:avLst/>
          </a:prstGeom>
        </p:spPr>
      </p:pic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378226-A068-6440-8026-4DA6F21796A8}"/>
              </a:ext>
            </a:extLst>
          </p:cNvPr>
          <p:cNvSpPr txBox="1"/>
          <p:nvPr/>
        </p:nvSpPr>
        <p:spPr>
          <a:xfrm>
            <a:off x="1350221" y="387324"/>
            <a:ext cx="7273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2400" b="1" dirty="0">
                <a:latin typeface="+mj-lt"/>
              </a:rPr>
              <a:t>The Relationship Between Customers and Non-Customers</a:t>
            </a:r>
          </a:p>
          <a:p>
            <a:r>
              <a:rPr lang="en-NG" dirty="0">
                <a:latin typeface="+mj-lt"/>
              </a:rPr>
              <a:t>The chart of insured and not insured with respect to travelling abroad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AA2CD-E609-2341-9AFE-F52049356D9F}"/>
              </a:ext>
            </a:extLst>
          </p:cNvPr>
          <p:cNvSpPr txBox="1"/>
          <p:nvPr/>
        </p:nvSpPr>
        <p:spPr>
          <a:xfrm>
            <a:off x="1363375" y="5156184"/>
            <a:ext cx="645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600" dirty="0"/>
              <a:t>About 6% of the people that got quotes but did not buy the insurance have travelled abroad.</a:t>
            </a:r>
          </a:p>
          <a:p>
            <a:pPr marL="342900" indent="-342900">
              <a:buAutoNum type="arabicPeriod"/>
            </a:pPr>
            <a:r>
              <a:rPr lang="en-GB" sz="1600" dirty="0"/>
              <a:t>42% of our customers travelled abroad.</a:t>
            </a:r>
          </a:p>
        </p:txBody>
      </p:sp>
    </p:spTree>
    <p:extLst>
      <p:ext uri="{BB962C8B-B14F-4D97-AF65-F5344CB8AC3E}">
        <p14:creationId xmlns:p14="http://schemas.microsoft.com/office/powerpoint/2010/main" val="23919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378226-A068-6440-8026-4DA6F21796A8}"/>
              </a:ext>
            </a:extLst>
          </p:cNvPr>
          <p:cNvSpPr txBox="1"/>
          <p:nvPr/>
        </p:nvSpPr>
        <p:spPr>
          <a:xfrm>
            <a:off x="1350220" y="387324"/>
            <a:ext cx="8623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NG" sz="2400" b="1" dirty="0">
                <a:solidFill>
                  <a:prstClr val="black"/>
                </a:solidFill>
                <a:latin typeface="Calibri Light" panose="020F0302020204030204"/>
              </a:rPr>
              <a:t>The Relationship Between Customers and Non-Customers</a:t>
            </a:r>
          </a:p>
          <a:p>
            <a:r>
              <a:rPr lang="en-NG" dirty="0">
                <a:latin typeface="+mj-lt"/>
              </a:rPr>
              <a:t>The chart of insured and not insured with respect to frequency of flying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62935-7277-B64B-8691-2F160D84A407}"/>
              </a:ext>
            </a:extLst>
          </p:cNvPr>
          <p:cNvSpPr txBox="1"/>
          <p:nvPr/>
        </p:nvSpPr>
        <p:spPr>
          <a:xfrm>
            <a:off x="1350220" y="5172301"/>
            <a:ext cx="7145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j-lt"/>
              </a:rPr>
              <a:t>86% of the people that got quotes but did not buy insurance are not frequent flyers.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j-lt"/>
              </a:rPr>
              <a:t>34% of our customers are frequent flyers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13400-D7F5-DA4B-B782-6754C1B51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220" y="1291130"/>
            <a:ext cx="9067746" cy="36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4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378226-A068-6440-8026-4DA6F21796A8}"/>
              </a:ext>
            </a:extLst>
          </p:cNvPr>
          <p:cNvSpPr txBox="1"/>
          <p:nvPr/>
        </p:nvSpPr>
        <p:spPr>
          <a:xfrm>
            <a:off x="1350220" y="387324"/>
            <a:ext cx="749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NG" sz="2400" b="1" dirty="0">
                <a:solidFill>
                  <a:prstClr val="black"/>
                </a:solidFill>
                <a:latin typeface="Calibri Light" panose="020F0302020204030204"/>
              </a:rPr>
              <a:t>The Relationship Between Customers and Non-Customers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AA2CD-E609-2341-9AFE-F52049356D9F}"/>
              </a:ext>
            </a:extLst>
          </p:cNvPr>
          <p:cNvSpPr txBox="1"/>
          <p:nvPr/>
        </p:nvSpPr>
        <p:spPr>
          <a:xfrm>
            <a:off x="7964748" y="2805576"/>
            <a:ext cx="390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 80% of our customers are working in the private sector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16D559-CE33-DE44-A817-A7CAFC4F4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77" y="918316"/>
            <a:ext cx="6859339" cy="503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6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2444DAE9-11DE-1F47-A1F4-1B13D5AF1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03" y="560240"/>
            <a:ext cx="5112147" cy="5112147"/>
          </a:xfrm>
          <a:prstGeom prst="rect">
            <a:avLst/>
          </a:prstGeom>
        </p:spPr>
      </p:pic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378226-A068-6440-8026-4DA6F21796A8}"/>
              </a:ext>
            </a:extLst>
          </p:cNvPr>
          <p:cNvSpPr txBox="1"/>
          <p:nvPr/>
        </p:nvSpPr>
        <p:spPr>
          <a:xfrm>
            <a:off x="1350220" y="387324"/>
            <a:ext cx="749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NG" sz="2400" b="1" dirty="0">
                <a:solidFill>
                  <a:prstClr val="black"/>
                </a:solidFill>
                <a:latin typeface="Calibri Light" panose="020F0302020204030204"/>
              </a:rPr>
              <a:t>The Relationship Between Customers and Non-Customers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AA2CD-E609-2341-9AFE-F52049356D9F}"/>
              </a:ext>
            </a:extLst>
          </p:cNvPr>
          <p:cNvSpPr txBox="1"/>
          <p:nvPr/>
        </p:nvSpPr>
        <p:spPr>
          <a:xfrm>
            <a:off x="525650" y="5214822"/>
            <a:ext cx="6395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Over 80% of our customers are working in the private sector</a:t>
            </a:r>
          </a:p>
          <a:p>
            <a:pPr marL="342900" indent="-342900">
              <a:buFontTx/>
              <a:buAutoNum type="arabicPeriod"/>
            </a:pPr>
            <a:r>
              <a:rPr lang="en-GB" dirty="0"/>
              <a:t>Private Sector/Self Employed earn more than Government Sector workers.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16D559-CE33-DE44-A817-A7CAFC4F4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49" y="1196390"/>
            <a:ext cx="5112147" cy="375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6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378226-A068-6440-8026-4DA6F21796A8}"/>
              </a:ext>
            </a:extLst>
          </p:cNvPr>
          <p:cNvSpPr txBox="1"/>
          <p:nvPr/>
        </p:nvSpPr>
        <p:spPr>
          <a:xfrm>
            <a:off x="1023587" y="304145"/>
            <a:ext cx="2197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3600" b="1" dirty="0">
                <a:latin typeface="+mj-lt"/>
              </a:rPr>
              <a:t>Conclusion</a:t>
            </a:r>
          </a:p>
          <a:p>
            <a:endParaRPr lang="en-NG" sz="3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CF316-FE1D-4C4F-B807-4BEC8A94CEED}"/>
              </a:ext>
            </a:extLst>
          </p:cNvPr>
          <p:cNvSpPr txBox="1"/>
          <p:nvPr/>
        </p:nvSpPr>
        <p:spPr>
          <a:xfrm>
            <a:off x="1150196" y="904309"/>
            <a:ext cx="92501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Majority (about 80%) of Travel Assured customers are Private Sector/Self Employed.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About 42% of our customers have travelled abroad.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94% of the people that viewed the quote but did not get insurance have not travelled abroad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34% of our customers are frequent flyers.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86% of people that received the quote but did not buy are not frequent flyers.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Majority of our clients are high income earners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D8FB8-DE2A-C74F-BAAB-E65ED6EFC256}"/>
              </a:ext>
            </a:extLst>
          </p:cNvPr>
          <p:cNvSpPr txBox="1"/>
          <p:nvPr/>
        </p:nvSpPr>
        <p:spPr>
          <a:xfrm>
            <a:off x="1150196" y="2830430"/>
            <a:ext cx="3147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sz="3200" b="1" dirty="0">
                <a:latin typeface="+mj-lt"/>
              </a:rPr>
              <a:t>Recom</a:t>
            </a:r>
            <a:r>
              <a:rPr lang="en-GB" sz="3200" b="1" dirty="0">
                <a:latin typeface="+mj-lt"/>
              </a:rPr>
              <a:t>m</a:t>
            </a:r>
            <a:r>
              <a:rPr lang="en-NG" sz="3200" b="1" dirty="0">
                <a:latin typeface="+mj-lt"/>
              </a:rPr>
              <a:t>endation</a:t>
            </a:r>
            <a:endParaRPr lang="en-NG" sz="32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5AC73-DAF5-BD4A-B0F3-3791CE5A876D}"/>
              </a:ext>
            </a:extLst>
          </p:cNvPr>
          <p:cNvSpPr txBox="1"/>
          <p:nvPr/>
        </p:nvSpPr>
        <p:spPr>
          <a:xfrm>
            <a:off x="1132774" y="3429000"/>
            <a:ext cx="9479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dirty="0"/>
              <a:t>The new marketing strategy should target</a:t>
            </a:r>
            <a:r>
              <a:rPr lang="en-GB" b="1" dirty="0"/>
              <a:t> frequent flyers.</a:t>
            </a:r>
          </a:p>
          <a:p>
            <a:pPr marL="457200" indent="-457200">
              <a:buAutoNum type="arabicPeriod"/>
            </a:pPr>
            <a:r>
              <a:rPr lang="en-GB" dirty="0"/>
              <a:t>The new marketing strategy should target people who have </a:t>
            </a:r>
            <a:r>
              <a:rPr lang="en-GB" b="1" dirty="0"/>
              <a:t>travelled abroad.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Special consideration should be given to people who are both </a:t>
            </a:r>
            <a:r>
              <a:rPr lang="en-GB" b="1" dirty="0"/>
              <a:t>Frequent Flyers and have travelled abroad.</a:t>
            </a:r>
          </a:p>
          <a:p>
            <a:pPr marL="457200" indent="-457200">
              <a:buAutoNum type="arabicPeriod"/>
            </a:pPr>
            <a:r>
              <a:rPr lang="en-GB" dirty="0"/>
              <a:t>More consideration to the private sector/self employed workers since 80% of our clients are in private sector/self employed sector.</a:t>
            </a:r>
          </a:p>
          <a:p>
            <a:pPr marL="457200" indent="-457200">
              <a:buAutoNum type="arabicPeriod"/>
            </a:pPr>
            <a:r>
              <a:rPr lang="en-GB" dirty="0"/>
              <a:t>In its new marketing strategy, Travel Assured should create more insurance packages or coverages that can be tailored to the </a:t>
            </a:r>
            <a:r>
              <a:rPr lang="en-GB" b="1" dirty="0"/>
              <a:t>low-income earners</a:t>
            </a:r>
            <a:r>
              <a:rPr lang="en-GB" dirty="0"/>
              <a:t>. If that is not possible, Travel Assured should prioritize </a:t>
            </a:r>
            <a:r>
              <a:rPr lang="en-GB" b="1" dirty="0"/>
              <a:t>high-income earners</a:t>
            </a:r>
            <a:r>
              <a:rPr lang="en-GB" dirty="0"/>
              <a:t>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9004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</TotalTime>
  <Words>445</Words>
  <Application>Microsoft Macintosh PowerPoint</Application>
  <PresentationFormat>Widescreen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Lora</vt:lpstr>
      <vt:lpstr>Quattrocento Sans</vt:lpstr>
      <vt:lpstr>Office Theme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 on Boat Sales</dc:title>
  <dc:creator>w41</dc:creator>
  <cp:lastModifiedBy>w41</cp:lastModifiedBy>
  <cp:revision>5</cp:revision>
  <dcterms:created xsi:type="dcterms:W3CDTF">2022-01-06T06:09:37Z</dcterms:created>
  <dcterms:modified xsi:type="dcterms:W3CDTF">2022-03-09T11:22:43Z</dcterms:modified>
</cp:coreProperties>
</file>