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90" r:id="rId8"/>
    <p:sldId id="286" r:id="rId9"/>
    <p:sldId id="291" r:id="rId10"/>
    <p:sldId id="292" r:id="rId11"/>
    <p:sldId id="289"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n2449" initials="h" lastIdx="1" clrIdx="0">
    <p:extLst>
      <p:ext uri="{19B8F6BF-5375-455C-9EA6-DF929625EA0E}">
        <p15:presenceInfo xmlns:p15="http://schemas.microsoft.com/office/powerpoint/2012/main" userId="S::hn2449@adcu.columbia.edu::53ac6fc0-06f6-4abd-a9e4-3473a05c52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autoAdjust="0"/>
    <p:restoredTop sz="90664" autoAdjust="0"/>
  </p:normalViewPr>
  <p:slideViewPr>
    <p:cSldViewPr snapToGrid="0">
      <p:cViewPr varScale="1">
        <p:scale>
          <a:sx n="101" d="100"/>
          <a:sy n="101" d="100"/>
        </p:scale>
        <p:origin x="1216" y="1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11/14/24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7833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F700-C94E-EF6E-5162-92FBA27C2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A844D-F67F-C532-2471-47D7FAFB7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0A324-9376-CE81-3E39-1311552F98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AC7569-1DFB-E161-0E28-E24594F865A4}"/>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39869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5134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44707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76604-3424-21C1-7F63-5A12BA55B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A7B58D-9083-411A-28EA-BB61195AA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C8869-9B8C-3BDE-46BD-E5E9E6DCC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6F1378-5839-00E2-CAA1-B143BEF9AEE0}"/>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05891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Epileptic Seizure Recognition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Data Exploration</a:t>
            </a:r>
          </a:p>
          <a:p>
            <a:r>
              <a:rPr lang="en-US" dirty="0"/>
              <a:t>Cleaning and Sampling</a:t>
            </a:r>
          </a:p>
          <a:p>
            <a:r>
              <a:rPr lang="en-US" dirty="0"/>
              <a:t>Data Exploration Insights</a:t>
            </a:r>
          </a:p>
          <a:p>
            <a:r>
              <a:rPr lang="en-US" dirty="0"/>
              <a:t>ML Techniques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74846" y="-1212968"/>
            <a:ext cx="7288282" cy="2121177"/>
          </a:xfrm>
        </p:spPr>
        <p:txBody>
          <a:bodyPr/>
          <a:lstStyle/>
          <a:p>
            <a:r>
              <a:rPr lang="en-US" dirty="0"/>
              <a:t>Initial Data Exploration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03713" y="908209"/>
            <a:ext cx="9120060" cy="3407051"/>
          </a:xfrm>
        </p:spPr>
        <p:txBody>
          <a:bodyPr>
            <a:normAutofit/>
          </a:bodyPr>
          <a:lstStyle/>
          <a:p>
            <a:pPr marL="342900" lvl="1" indent="-342900"/>
            <a:r>
              <a:rPr lang="en-US" dirty="0"/>
              <a:t>The dataset is composed of 11,500 samples of labeled EEG signal data (Figure 1)</a:t>
            </a:r>
          </a:p>
          <a:p>
            <a:pPr lvl="1"/>
            <a:r>
              <a:rPr lang="en-US" dirty="0"/>
              <a:t>Each sample consists of 179 time-series EEG signal readings for 1 second timeframe and 1 unused column (to be dropped).</a:t>
            </a:r>
          </a:p>
          <a:p>
            <a:pPr lvl="1"/>
            <a:r>
              <a:rPr lang="en-US" dirty="0"/>
              <a:t>Although the samples have 5 possible labels, for this project we are only considering 1=Seizure Activity, 0=Non-Seizure Activity. </a:t>
            </a:r>
          </a:p>
          <a:p>
            <a:pPr lvl="1"/>
            <a:r>
              <a:rPr lang="en-US" dirty="0"/>
              <a:t>There are 2,300 Seizure (1-label) records and 9,200 Non-Seizure (0-label) records.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pic>
        <p:nvPicPr>
          <p:cNvPr id="5" name="Picture 4">
            <a:extLst>
              <a:ext uri="{FF2B5EF4-FFF2-40B4-BE49-F238E27FC236}">
                <a16:creationId xmlns:a16="http://schemas.microsoft.com/office/drawing/2014/main" id="{1EFE3C6B-AA9A-9F43-9097-E106BACF262A}"/>
              </a:ext>
            </a:extLst>
          </p:cNvPr>
          <p:cNvPicPr>
            <a:picLocks noChangeAspect="1"/>
          </p:cNvPicPr>
          <p:nvPr/>
        </p:nvPicPr>
        <p:blipFill rotWithShape="1">
          <a:blip r:embed="rId3"/>
          <a:srcRect l="5095"/>
          <a:stretch/>
        </p:blipFill>
        <p:spPr>
          <a:xfrm>
            <a:off x="2576481" y="3130503"/>
            <a:ext cx="6567519" cy="2819288"/>
          </a:xfrm>
          <a:prstGeom prst="rect">
            <a:avLst/>
          </a:prstGeom>
        </p:spPr>
      </p:pic>
      <p:sp>
        <p:nvSpPr>
          <p:cNvPr id="7" name="TextBox 6">
            <a:extLst>
              <a:ext uri="{FF2B5EF4-FFF2-40B4-BE49-F238E27FC236}">
                <a16:creationId xmlns:a16="http://schemas.microsoft.com/office/drawing/2014/main" id="{E5C33598-BF50-734F-ADE7-EA17107CB65C}"/>
              </a:ext>
            </a:extLst>
          </p:cNvPr>
          <p:cNvSpPr txBox="1"/>
          <p:nvPr/>
        </p:nvSpPr>
        <p:spPr>
          <a:xfrm>
            <a:off x="2576481" y="5891223"/>
            <a:ext cx="6750399" cy="738664"/>
          </a:xfrm>
          <a:prstGeom prst="rect">
            <a:avLst/>
          </a:prstGeom>
          <a:noFill/>
        </p:spPr>
        <p:txBody>
          <a:bodyPr wrap="square" rtlCol="0">
            <a:spAutoFit/>
          </a:bodyPr>
          <a:lstStyle/>
          <a:p>
            <a:r>
              <a:rPr lang="en-US" sz="1400" b="1" dirty="0"/>
              <a:t>Figure 1: </a:t>
            </a:r>
            <a:r>
              <a:rPr lang="en-US" sz="1400" dirty="0"/>
              <a:t>The dataset with one unused column (Unnamed) dropped, showcasing the 11,500 samples at the 179 different time points as well as the binary target variable y.  </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90A7B1-C3C9-5C48-9F9A-BDC3E6628B78}"/>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5" name="Title 1">
            <a:extLst>
              <a:ext uri="{FF2B5EF4-FFF2-40B4-BE49-F238E27FC236}">
                <a16:creationId xmlns:a16="http://schemas.microsoft.com/office/drawing/2014/main" id="{F835AEAD-F9A1-3E45-9DB8-8349049217F9}"/>
              </a:ext>
            </a:extLst>
          </p:cNvPr>
          <p:cNvSpPr>
            <a:spLocks noGrp="1"/>
          </p:cNvSpPr>
          <p:nvPr>
            <p:ph type="title"/>
          </p:nvPr>
        </p:nvSpPr>
        <p:spPr>
          <a:xfrm>
            <a:off x="974846" y="-1212968"/>
            <a:ext cx="7288282" cy="2121177"/>
          </a:xfrm>
        </p:spPr>
        <p:txBody>
          <a:bodyPr/>
          <a:lstStyle/>
          <a:p>
            <a:r>
              <a:rPr lang="en-US" dirty="0"/>
              <a:t>Initial Data Exploration cont.</a:t>
            </a:r>
          </a:p>
        </p:txBody>
      </p:sp>
      <p:grpSp>
        <p:nvGrpSpPr>
          <p:cNvPr id="13" name="Group 12">
            <a:extLst>
              <a:ext uri="{FF2B5EF4-FFF2-40B4-BE49-F238E27FC236}">
                <a16:creationId xmlns:a16="http://schemas.microsoft.com/office/drawing/2014/main" id="{6CB74A37-D331-9C49-8A4C-86D9995DC8BF}"/>
              </a:ext>
            </a:extLst>
          </p:cNvPr>
          <p:cNvGrpSpPr/>
          <p:nvPr/>
        </p:nvGrpSpPr>
        <p:grpSpPr>
          <a:xfrm>
            <a:off x="6066173" y="1234246"/>
            <a:ext cx="5731085" cy="4746829"/>
            <a:chOff x="3084617" y="2221014"/>
            <a:chExt cx="5835186" cy="4379452"/>
          </a:xfrm>
        </p:grpSpPr>
        <p:pic>
          <p:nvPicPr>
            <p:cNvPr id="8" name="Picture 7">
              <a:extLst>
                <a:ext uri="{FF2B5EF4-FFF2-40B4-BE49-F238E27FC236}">
                  <a16:creationId xmlns:a16="http://schemas.microsoft.com/office/drawing/2014/main" id="{ACE94D5A-EE52-544D-9D2C-300F893330CC}"/>
                </a:ext>
              </a:extLst>
            </p:cNvPr>
            <p:cNvPicPr>
              <a:picLocks noChangeAspect="1"/>
            </p:cNvPicPr>
            <p:nvPr/>
          </p:nvPicPr>
          <p:blipFill rotWithShape="1">
            <a:blip r:embed="rId3"/>
            <a:srcRect t="2071" b="2172"/>
            <a:stretch/>
          </p:blipFill>
          <p:spPr>
            <a:xfrm>
              <a:off x="3084617" y="2221014"/>
              <a:ext cx="5835186" cy="3856232"/>
            </a:xfrm>
            <a:prstGeom prst="rect">
              <a:avLst/>
            </a:prstGeom>
          </p:spPr>
        </p:pic>
        <p:sp>
          <p:nvSpPr>
            <p:cNvPr id="9" name="TextBox 8">
              <a:extLst>
                <a:ext uri="{FF2B5EF4-FFF2-40B4-BE49-F238E27FC236}">
                  <a16:creationId xmlns:a16="http://schemas.microsoft.com/office/drawing/2014/main" id="{0BA9B010-F299-D349-9E38-2EEF5F9D50A8}"/>
                </a:ext>
              </a:extLst>
            </p:cNvPr>
            <p:cNvSpPr txBox="1"/>
            <p:nvPr/>
          </p:nvSpPr>
          <p:spPr>
            <a:xfrm>
              <a:off x="3084617" y="6077246"/>
              <a:ext cx="5474110" cy="523220"/>
            </a:xfrm>
            <a:prstGeom prst="rect">
              <a:avLst/>
            </a:prstGeom>
            <a:noFill/>
          </p:spPr>
          <p:txBody>
            <a:bodyPr wrap="square" rtlCol="0">
              <a:spAutoFit/>
            </a:bodyPr>
            <a:lstStyle/>
            <a:p>
              <a:r>
                <a:rPr lang="en-US" sz="1400" b="1" dirty="0"/>
                <a:t>Figure 1: </a:t>
              </a:r>
              <a:r>
                <a:rPr lang="en-US" sz="1400" dirty="0"/>
                <a:t>Each plot above shows EEG signals for each of the 5 classes (before the binary transformation of the target variable).</a:t>
              </a:r>
            </a:p>
          </p:txBody>
        </p:sp>
      </p:grpSp>
      <p:sp>
        <p:nvSpPr>
          <p:cNvPr id="10" name="Text Placeholder 2">
            <a:extLst>
              <a:ext uri="{FF2B5EF4-FFF2-40B4-BE49-F238E27FC236}">
                <a16:creationId xmlns:a16="http://schemas.microsoft.com/office/drawing/2014/main" id="{2494BA25-9200-C64D-83CB-0507B5304432}"/>
              </a:ext>
            </a:extLst>
          </p:cNvPr>
          <p:cNvSpPr>
            <a:spLocks noGrp="1"/>
          </p:cNvSpPr>
          <p:nvPr>
            <p:ph sz="half" idx="2"/>
          </p:nvPr>
        </p:nvSpPr>
        <p:spPr>
          <a:xfrm>
            <a:off x="985502" y="1208013"/>
            <a:ext cx="4560030" cy="6197129"/>
          </a:xfrm>
        </p:spPr>
        <p:txBody>
          <a:bodyPr>
            <a:normAutofit/>
          </a:bodyPr>
          <a:lstStyle/>
          <a:p>
            <a:pPr marL="0" lvl="1" indent="0">
              <a:buNone/>
            </a:pPr>
            <a:r>
              <a:rPr lang="en-US" dirty="0"/>
              <a:t>When plotting the EEG recordings for the 5 target classes (before conversion into binary classes) (</a:t>
            </a:r>
            <a:r>
              <a:rPr lang="en-US" b="1" dirty="0"/>
              <a:t>Figure 1</a:t>
            </a:r>
            <a:r>
              <a:rPr lang="en-US" dirty="0"/>
              <a:t>): </a:t>
            </a:r>
          </a:p>
          <a:p>
            <a:pPr marL="342900" lvl="1" indent="-342900"/>
            <a:r>
              <a:rPr lang="en-US" dirty="0"/>
              <a:t>Class 1 (seizure activity) shows distinct peaks and troughs in the EEG signal, indicating that specific EEG values could be important features for identifying seizure activity</a:t>
            </a:r>
          </a:p>
          <a:p>
            <a:pPr marL="342900" lvl="1" indent="-342900"/>
            <a:r>
              <a:rPr lang="en-US" dirty="0"/>
              <a:t>All remaining classes (associated with non-seizure activity) do not exhibit as distinct peaks/troughs in their EEG signals</a:t>
            </a:r>
          </a:p>
          <a:p>
            <a:pPr marL="342900" lvl="1" indent="-342900"/>
            <a:r>
              <a:rPr lang="en-US" dirty="0"/>
              <a:t>Classes 4 and 5, while showing rhythmic oscillations, don’t seem to align with seizure activity.</a:t>
            </a:r>
          </a:p>
        </p:txBody>
      </p:sp>
    </p:spTree>
    <p:extLst>
      <p:ext uri="{BB962C8B-B14F-4D97-AF65-F5344CB8AC3E}">
        <p14:creationId xmlns:p14="http://schemas.microsoft.com/office/powerpoint/2010/main" val="26107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F512E-C1EF-3D64-18B5-037FFD2B0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BECEF-449A-249A-570F-4EDCD4215883}"/>
              </a:ext>
            </a:extLst>
          </p:cNvPr>
          <p:cNvSpPr>
            <a:spLocks noGrp="1"/>
          </p:cNvSpPr>
          <p:nvPr>
            <p:ph type="title"/>
          </p:nvPr>
        </p:nvSpPr>
        <p:spPr>
          <a:xfrm>
            <a:off x="793276" y="-1300775"/>
            <a:ext cx="7288282" cy="2121177"/>
          </a:xfrm>
        </p:spPr>
        <p:txBody>
          <a:bodyPr/>
          <a:lstStyle/>
          <a:p>
            <a:r>
              <a:rPr lang="en-US" dirty="0"/>
              <a:t>Cleaning and Sampling</a:t>
            </a:r>
          </a:p>
        </p:txBody>
      </p:sp>
      <p:sp>
        <p:nvSpPr>
          <p:cNvPr id="3" name="Text Placeholder 2">
            <a:extLst>
              <a:ext uri="{FF2B5EF4-FFF2-40B4-BE49-F238E27FC236}">
                <a16:creationId xmlns:a16="http://schemas.microsoft.com/office/drawing/2014/main" id="{BCF8C121-F158-95B6-FF30-7791B02EE70C}"/>
              </a:ext>
            </a:extLst>
          </p:cNvPr>
          <p:cNvSpPr>
            <a:spLocks noGrp="1"/>
          </p:cNvSpPr>
          <p:nvPr>
            <p:ph sz="half" idx="2"/>
          </p:nvPr>
        </p:nvSpPr>
        <p:spPr>
          <a:xfrm>
            <a:off x="793276" y="847038"/>
            <a:ext cx="9580074" cy="2121177"/>
          </a:xfrm>
        </p:spPr>
        <p:txBody>
          <a:bodyPr>
            <a:normAutofit fontScale="92500" lnSpcReduction="10000"/>
          </a:bodyPr>
          <a:lstStyle/>
          <a:p>
            <a:pPr lvl="1"/>
            <a:r>
              <a:rPr lang="en-US" dirty="0"/>
              <a:t>There are no missing values in this dataset, so no missing data techniques are required.</a:t>
            </a:r>
          </a:p>
          <a:p>
            <a:pPr lvl="1"/>
            <a:r>
              <a:rPr lang="en-US" dirty="0"/>
              <a:t>EEG signal data varies substantially in magnitude between Seizure and Non-Seizure samples so data normalization will be required (Figure 1).</a:t>
            </a:r>
          </a:p>
          <a:p>
            <a:pPr lvl="1"/>
            <a:r>
              <a:rPr lang="en-US" dirty="0"/>
              <a:t>Since the data set only has mild imbalance (2,900 out of 11,500  - 20% minority class), imbalanced dataset techniques will not be required (Figure 2).</a:t>
            </a:r>
          </a:p>
          <a:p>
            <a:pPr lvl="1"/>
            <a:r>
              <a:rPr lang="en-US" dirty="0"/>
              <a:t>The dataset will be stratified split into 60% training, 20% validation and 20% test datasets to ensure that each dataset will accurately represent the class distribution.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B689C122-AF61-112E-BEB7-63297D305A9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E52588F4-C433-4D4C-BD8C-90C4D6620231}"/>
              </a:ext>
            </a:extLst>
          </p:cNvPr>
          <p:cNvPicPr>
            <a:picLocks noChangeAspect="1"/>
          </p:cNvPicPr>
          <p:nvPr/>
        </p:nvPicPr>
        <p:blipFill rotWithShape="1">
          <a:blip r:embed="rId3"/>
          <a:srcRect r="16854"/>
          <a:stretch/>
        </p:blipFill>
        <p:spPr>
          <a:xfrm>
            <a:off x="6828529" y="3182164"/>
            <a:ext cx="4038597" cy="2702458"/>
          </a:xfrm>
          <a:prstGeom prst="rect">
            <a:avLst/>
          </a:prstGeom>
        </p:spPr>
      </p:pic>
      <p:sp>
        <p:nvSpPr>
          <p:cNvPr id="13" name="TextBox 12">
            <a:extLst>
              <a:ext uri="{FF2B5EF4-FFF2-40B4-BE49-F238E27FC236}">
                <a16:creationId xmlns:a16="http://schemas.microsoft.com/office/drawing/2014/main" id="{5AB6E3BE-4366-1C40-A9C3-85A7A1417538}"/>
              </a:ext>
            </a:extLst>
          </p:cNvPr>
          <p:cNvSpPr txBox="1"/>
          <p:nvPr/>
        </p:nvSpPr>
        <p:spPr>
          <a:xfrm>
            <a:off x="1007337" y="5792846"/>
            <a:ext cx="4336187" cy="1015663"/>
          </a:xfrm>
          <a:prstGeom prst="rect">
            <a:avLst/>
          </a:prstGeom>
          <a:noFill/>
        </p:spPr>
        <p:txBody>
          <a:bodyPr wrap="square" rtlCol="0">
            <a:spAutoFit/>
          </a:bodyPr>
          <a:lstStyle/>
          <a:p>
            <a:r>
              <a:rPr lang="en-US" sz="1200" b="1" dirty="0"/>
              <a:t>Figure 1: </a:t>
            </a:r>
            <a:r>
              <a:rPr lang="en-US" sz="1200" dirty="0"/>
              <a:t>The non-epileptic class peaks closer to 0, showing that the non-epileptic samples have lower variability. While the epileptic class has a broader distribution with lower density, showing that epileptic samples have more variability. This also showcases the irregularity of seizure activity.</a:t>
            </a:r>
          </a:p>
        </p:txBody>
      </p:sp>
      <p:sp>
        <p:nvSpPr>
          <p:cNvPr id="15" name="TextBox 14">
            <a:extLst>
              <a:ext uri="{FF2B5EF4-FFF2-40B4-BE49-F238E27FC236}">
                <a16:creationId xmlns:a16="http://schemas.microsoft.com/office/drawing/2014/main" id="{4444542D-8ADF-2A45-893D-6A1054DB5A51}"/>
              </a:ext>
            </a:extLst>
          </p:cNvPr>
          <p:cNvSpPr txBox="1"/>
          <p:nvPr/>
        </p:nvSpPr>
        <p:spPr>
          <a:xfrm>
            <a:off x="7024715" y="5792846"/>
            <a:ext cx="4336187" cy="646331"/>
          </a:xfrm>
          <a:prstGeom prst="rect">
            <a:avLst/>
          </a:prstGeom>
          <a:noFill/>
        </p:spPr>
        <p:txBody>
          <a:bodyPr wrap="square" rtlCol="0">
            <a:spAutoFit/>
          </a:bodyPr>
          <a:lstStyle/>
          <a:p>
            <a:r>
              <a:rPr lang="en-US" sz="1200" b="1" dirty="0"/>
              <a:t>Figure 2: </a:t>
            </a:r>
            <a:r>
              <a:rPr lang="en-US" sz="1200" dirty="0"/>
              <a:t>The epileptic samples constitute the majority of the dataset, showing an approximate 80-20% distribution of the majority and minority classes. </a:t>
            </a:r>
          </a:p>
        </p:txBody>
      </p:sp>
      <p:sp>
        <p:nvSpPr>
          <p:cNvPr id="17" name="TextBox 16">
            <a:extLst>
              <a:ext uri="{FF2B5EF4-FFF2-40B4-BE49-F238E27FC236}">
                <a16:creationId xmlns:a16="http://schemas.microsoft.com/office/drawing/2014/main" id="{7A4AADB3-43DD-F744-A0C9-116A79EC62DA}"/>
              </a:ext>
            </a:extLst>
          </p:cNvPr>
          <p:cNvSpPr txBox="1"/>
          <p:nvPr/>
        </p:nvSpPr>
        <p:spPr>
          <a:xfrm>
            <a:off x="12030075" y="4800600"/>
            <a:ext cx="184731" cy="369332"/>
          </a:xfrm>
          <a:prstGeom prst="rect">
            <a:avLst/>
          </a:prstGeom>
          <a:noFill/>
        </p:spPr>
        <p:txBody>
          <a:bodyPr wrap="none" rtlCol="0">
            <a:spAutoFit/>
          </a:bodyPr>
          <a:lstStyle/>
          <a:p>
            <a:endParaRPr lang="en-US" dirty="0"/>
          </a:p>
        </p:txBody>
      </p:sp>
      <p:pic>
        <p:nvPicPr>
          <p:cNvPr id="21" name="Picture 20">
            <a:extLst>
              <a:ext uri="{FF2B5EF4-FFF2-40B4-BE49-F238E27FC236}">
                <a16:creationId xmlns:a16="http://schemas.microsoft.com/office/drawing/2014/main" id="{99C78E4D-19BB-0B4B-8A46-0DE87CD22325}"/>
              </a:ext>
            </a:extLst>
          </p:cNvPr>
          <p:cNvPicPr>
            <a:picLocks noChangeAspect="1"/>
          </p:cNvPicPr>
          <p:nvPr/>
        </p:nvPicPr>
        <p:blipFill rotWithShape="1">
          <a:blip r:embed="rId4"/>
          <a:srcRect t="3135"/>
          <a:stretch/>
        </p:blipFill>
        <p:spPr>
          <a:xfrm>
            <a:off x="1007337" y="3273941"/>
            <a:ext cx="3693252" cy="2518905"/>
          </a:xfrm>
          <a:prstGeom prst="rect">
            <a:avLst/>
          </a:prstGeom>
        </p:spPr>
      </p:pic>
    </p:spTree>
    <p:extLst>
      <p:ext uri="{BB962C8B-B14F-4D97-AF65-F5344CB8AC3E}">
        <p14:creationId xmlns:p14="http://schemas.microsoft.com/office/powerpoint/2010/main" val="404289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991311" y="848208"/>
            <a:ext cx="10181513" cy="1077218"/>
          </a:xfrm>
          <a:prstGeom prst="rect">
            <a:avLst/>
          </a:prstGeom>
          <a:noFill/>
        </p:spPr>
        <p:txBody>
          <a:bodyPr wrap="square" rtlCol="0">
            <a:spAutoFit/>
          </a:bodyPr>
          <a:lstStyle/>
          <a:p>
            <a:r>
              <a:rPr lang="en-US" sz="1600" dirty="0"/>
              <a:t>The plot below shows clear differences between the amplitudes of EEG signals for 5 samples of each category during a Non-Seizure (left of Figures 1 and 2) and a Seizure recording event (right of Figures 1 and 2). These differences can be leveraged in the ML classification algorithms we employ by potentially utilizing signal amplitude characteristics (ex: standard deviation) as a feature in the model. </a:t>
            </a:r>
          </a:p>
        </p:txBody>
      </p:sp>
      <p:grpSp>
        <p:nvGrpSpPr>
          <p:cNvPr id="11" name="Group 10">
            <a:extLst>
              <a:ext uri="{FF2B5EF4-FFF2-40B4-BE49-F238E27FC236}">
                <a16:creationId xmlns:a16="http://schemas.microsoft.com/office/drawing/2014/main" id="{5BF73D98-73D7-7B4F-A9F2-CAAC53EF02E8}"/>
              </a:ext>
            </a:extLst>
          </p:cNvPr>
          <p:cNvGrpSpPr/>
          <p:nvPr/>
        </p:nvGrpSpPr>
        <p:grpSpPr>
          <a:xfrm>
            <a:off x="655996" y="2096364"/>
            <a:ext cx="5955465" cy="4633195"/>
            <a:chOff x="831098" y="2484002"/>
            <a:chExt cx="6757988" cy="5277875"/>
          </a:xfrm>
        </p:grpSpPr>
        <p:pic>
          <p:nvPicPr>
            <p:cNvPr id="5" name="Picture 4">
              <a:extLst>
                <a:ext uri="{FF2B5EF4-FFF2-40B4-BE49-F238E27FC236}">
                  <a16:creationId xmlns:a16="http://schemas.microsoft.com/office/drawing/2014/main" id="{FD4DD74A-7B38-8A47-B21B-7E3AF692E6EC}"/>
                </a:ext>
              </a:extLst>
            </p:cNvPr>
            <p:cNvPicPr>
              <a:picLocks noChangeAspect="1"/>
            </p:cNvPicPr>
            <p:nvPr/>
          </p:nvPicPr>
          <p:blipFill rotWithShape="1">
            <a:blip r:embed="rId3"/>
            <a:srcRect l="5046"/>
            <a:stretch/>
          </p:blipFill>
          <p:spPr>
            <a:xfrm>
              <a:off x="831098" y="2484002"/>
              <a:ext cx="6757988" cy="3457540"/>
            </a:xfrm>
            <a:prstGeom prst="rect">
              <a:avLst/>
            </a:prstGeom>
          </p:spPr>
        </p:pic>
        <p:sp>
          <p:nvSpPr>
            <p:cNvPr id="10" name="TextBox 9">
              <a:extLst>
                <a:ext uri="{FF2B5EF4-FFF2-40B4-BE49-F238E27FC236}">
                  <a16:creationId xmlns:a16="http://schemas.microsoft.com/office/drawing/2014/main" id="{539B37D7-987D-1348-BFAB-17BE996B7569}"/>
                </a:ext>
              </a:extLst>
            </p:cNvPr>
            <p:cNvSpPr txBox="1"/>
            <p:nvPr/>
          </p:nvSpPr>
          <p:spPr>
            <a:xfrm>
              <a:off x="1290036" y="5938748"/>
              <a:ext cx="6299050" cy="1823129"/>
            </a:xfrm>
            <a:prstGeom prst="rect">
              <a:avLst/>
            </a:prstGeom>
            <a:noFill/>
          </p:spPr>
          <p:txBody>
            <a:bodyPr wrap="square" rtlCol="0">
              <a:spAutoFit/>
            </a:bodyPr>
            <a:lstStyle/>
            <a:p>
              <a:r>
                <a:rPr lang="en-US" sz="1400" b="1" dirty="0"/>
                <a:t>Figure 1: </a:t>
              </a:r>
              <a:r>
                <a:rPr lang="en-US" sz="1400" dirty="0"/>
                <a:t>The non-epileptic amplitudes (left) have significantly less fluctuation than the epileptic seizures on the right. This is expected as seizure activity is associated with more irregular/fluctuating brain signal activity. The seizure samples also exhibit distinct peaks at specific time points, which may correspond to moments when seizures have occurred. The EEG values at these peaks will likely have high feature importance in the final ML model. </a:t>
              </a:r>
            </a:p>
          </p:txBody>
        </p:sp>
      </p:grpSp>
      <p:pic>
        <p:nvPicPr>
          <p:cNvPr id="12" name="Picture 11">
            <a:extLst>
              <a:ext uri="{FF2B5EF4-FFF2-40B4-BE49-F238E27FC236}">
                <a16:creationId xmlns:a16="http://schemas.microsoft.com/office/drawing/2014/main" id="{9FD5FA19-DE90-174F-B9AE-837B15E48A58}"/>
              </a:ext>
            </a:extLst>
          </p:cNvPr>
          <p:cNvPicPr>
            <a:picLocks noChangeAspect="1"/>
          </p:cNvPicPr>
          <p:nvPr/>
        </p:nvPicPr>
        <p:blipFill>
          <a:blip r:embed="rId4"/>
          <a:stretch>
            <a:fillRect/>
          </a:stretch>
        </p:blipFill>
        <p:spPr>
          <a:xfrm>
            <a:off x="7575117" y="2164779"/>
            <a:ext cx="2715259" cy="3035210"/>
          </a:xfrm>
          <a:prstGeom prst="rect">
            <a:avLst/>
          </a:prstGeom>
        </p:spPr>
      </p:pic>
      <p:sp>
        <p:nvSpPr>
          <p:cNvPr id="13" name="TextBox 12">
            <a:extLst>
              <a:ext uri="{FF2B5EF4-FFF2-40B4-BE49-F238E27FC236}">
                <a16:creationId xmlns:a16="http://schemas.microsoft.com/office/drawing/2014/main" id="{81915EE3-E26E-7C4F-86FA-A98D0610DD54}"/>
              </a:ext>
            </a:extLst>
          </p:cNvPr>
          <p:cNvSpPr txBox="1"/>
          <p:nvPr/>
        </p:nvSpPr>
        <p:spPr>
          <a:xfrm>
            <a:off x="7575117" y="5078695"/>
            <a:ext cx="3825219" cy="954107"/>
          </a:xfrm>
          <a:prstGeom prst="rect">
            <a:avLst/>
          </a:prstGeom>
          <a:noFill/>
        </p:spPr>
        <p:txBody>
          <a:bodyPr wrap="square" rtlCol="0">
            <a:spAutoFit/>
          </a:bodyPr>
          <a:lstStyle/>
          <a:p>
            <a:r>
              <a:rPr lang="en-US" sz="1400" b="1" dirty="0"/>
              <a:t>Figure 2: </a:t>
            </a:r>
            <a:r>
              <a:rPr lang="en-US" sz="1400" dirty="0"/>
              <a:t>The width of the boxplot for the non-seizure distribution is much narrower, clearly showing the significant difference in variability between both seizure and non-seizures. </a:t>
            </a:r>
          </a:p>
        </p:txBody>
      </p:sp>
    </p:spTree>
    <p:extLst>
      <p:ext uri="{BB962C8B-B14F-4D97-AF65-F5344CB8AC3E}">
        <p14:creationId xmlns:p14="http://schemas.microsoft.com/office/powerpoint/2010/main" val="64622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645405" y="848208"/>
            <a:ext cx="7288282" cy="1569660"/>
          </a:xfrm>
          <a:prstGeom prst="rect">
            <a:avLst/>
          </a:prstGeom>
          <a:noFill/>
        </p:spPr>
        <p:txBody>
          <a:bodyPr wrap="square" rtlCol="0">
            <a:spAutoFit/>
          </a:bodyPr>
          <a:lstStyle/>
          <a:p>
            <a:r>
              <a:rPr lang="en-US" sz="1600" dirty="0"/>
              <a:t>The plot below (Figure 1) shows frequency band analysis of EEG signals, breaking down brain activity into different frequency ranges (Delta: 0-4 Hz, Theta: 4-8 Hz, Alpha: 8-13 Hz, Beta: 13-30 Hz, and Gamma: &gt;30 Hz), where each band represents distinct types of brain activity, allowing us to analyze how the distribution of these frequencies differs between seizure and non-seizure states.</a:t>
            </a:r>
          </a:p>
        </p:txBody>
      </p:sp>
      <p:sp>
        <p:nvSpPr>
          <p:cNvPr id="13" name="TextBox 12">
            <a:extLst>
              <a:ext uri="{FF2B5EF4-FFF2-40B4-BE49-F238E27FC236}">
                <a16:creationId xmlns:a16="http://schemas.microsoft.com/office/drawing/2014/main" id="{81915EE3-E26E-7C4F-86FA-A98D0610DD54}"/>
              </a:ext>
            </a:extLst>
          </p:cNvPr>
          <p:cNvSpPr txBox="1"/>
          <p:nvPr/>
        </p:nvSpPr>
        <p:spPr>
          <a:xfrm>
            <a:off x="8038531" y="3994996"/>
            <a:ext cx="3385959" cy="2246769"/>
          </a:xfrm>
          <a:prstGeom prst="rect">
            <a:avLst/>
          </a:prstGeom>
          <a:noFill/>
        </p:spPr>
        <p:txBody>
          <a:bodyPr wrap="square" rtlCol="0">
            <a:spAutoFit/>
          </a:bodyPr>
          <a:lstStyle/>
          <a:p>
            <a:endParaRPr lang="en-US" sz="1400" b="1" dirty="0"/>
          </a:p>
          <a:p>
            <a:r>
              <a:rPr lang="en-US" sz="1400" b="1" dirty="0"/>
              <a:t>Figure 1: </a:t>
            </a:r>
            <a:r>
              <a:rPr lang="en-US" sz="1400" dirty="0"/>
              <a:t>Comparison of power distribution across EEG frequency bands between seizure and non-seizure states, showing the normalized power (%) for each frequency band. The analysis reveals distinctive patterns in frequency distribution, particularly in the Theta Band which could serve as discriminative features for seizure detection.</a:t>
            </a:r>
          </a:p>
        </p:txBody>
      </p:sp>
      <p:pic>
        <p:nvPicPr>
          <p:cNvPr id="3" name="Picture 2">
            <a:extLst>
              <a:ext uri="{FF2B5EF4-FFF2-40B4-BE49-F238E27FC236}">
                <a16:creationId xmlns:a16="http://schemas.microsoft.com/office/drawing/2014/main" id="{9BCF3690-7132-AC3B-586D-46B83EEE6961}"/>
              </a:ext>
            </a:extLst>
          </p:cNvPr>
          <p:cNvPicPr>
            <a:picLocks noChangeAspect="1"/>
          </p:cNvPicPr>
          <p:nvPr/>
        </p:nvPicPr>
        <p:blipFill>
          <a:blip r:embed="rId3"/>
          <a:stretch>
            <a:fillRect/>
          </a:stretch>
        </p:blipFill>
        <p:spPr>
          <a:xfrm>
            <a:off x="767510" y="2417868"/>
            <a:ext cx="6923183" cy="3961860"/>
          </a:xfrm>
          <a:prstGeom prst="rect">
            <a:avLst/>
          </a:prstGeom>
        </p:spPr>
      </p:pic>
      <p:sp>
        <p:nvSpPr>
          <p:cNvPr id="6" name="TextBox 5">
            <a:extLst>
              <a:ext uri="{FF2B5EF4-FFF2-40B4-BE49-F238E27FC236}">
                <a16:creationId xmlns:a16="http://schemas.microsoft.com/office/drawing/2014/main" id="{B5E58CE8-F8DD-EC56-948C-25C4F31E6E15}"/>
              </a:ext>
            </a:extLst>
          </p:cNvPr>
          <p:cNvSpPr txBox="1"/>
          <p:nvPr/>
        </p:nvSpPr>
        <p:spPr>
          <a:xfrm>
            <a:off x="8137684" y="587832"/>
            <a:ext cx="3565623" cy="3170099"/>
          </a:xfrm>
          <a:prstGeom prst="rect">
            <a:avLst/>
          </a:prstGeom>
          <a:noFill/>
        </p:spPr>
        <p:txBody>
          <a:bodyPr wrap="square" rtlCol="0">
            <a:spAutoFit/>
          </a:bodyPr>
          <a:lstStyle/>
          <a:p>
            <a:r>
              <a:rPr lang="en-US" sz="1000" b="1" dirty="0"/>
              <a:t>Delta Band:</a:t>
            </a:r>
          </a:p>
          <a:p>
            <a:r>
              <a:rPr lang="en-US" sz="1000" b="1" dirty="0"/>
              <a:t>T-statistic: 5.80</a:t>
            </a:r>
          </a:p>
          <a:p>
            <a:r>
              <a:rPr lang="en-US" sz="1000" b="1" dirty="0"/>
              <a:t>Absolute difference: 37.84%</a:t>
            </a:r>
          </a:p>
          <a:p>
            <a:endParaRPr lang="en-US" sz="1000" b="1" dirty="0"/>
          </a:p>
          <a:p>
            <a:r>
              <a:rPr lang="en-US" sz="1000" b="1" dirty="0"/>
              <a:t>Theta Band:</a:t>
            </a:r>
          </a:p>
          <a:p>
            <a:r>
              <a:rPr lang="en-US" sz="1000" b="1" dirty="0"/>
              <a:t>T-statistic: 7.44</a:t>
            </a:r>
          </a:p>
          <a:p>
            <a:r>
              <a:rPr lang="en-US" sz="1000" b="1" dirty="0"/>
              <a:t>Absolute difference: 87.53%</a:t>
            </a:r>
          </a:p>
          <a:p>
            <a:endParaRPr lang="en-US" sz="1000" b="1" dirty="0"/>
          </a:p>
          <a:p>
            <a:r>
              <a:rPr lang="en-US" sz="1000" b="1" dirty="0"/>
              <a:t>Alpha Band:</a:t>
            </a:r>
          </a:p>
          <a:p>
            <a:r>
              <a:rPr lang="en-US" sz="1000" b="1" dirty="0"/>
              <a:t>T-statistic: 7.82</a:t>
            </a:r>
          </a:p>
          <a:p>
            <a:r>
              <a:rPr lang="en-US" sz="1000" b="1" dirty="0"/>
              <a:t>Absolute difference: 23.67%</a:t>
            </a:r>
          </a:p>
          <a:p>
            <a:endParaRPr lang="en-US" sz="1000" b="1" dirty="0"/>
          </a:p>
          <a:p>
            <a:r>
              <a:rPr lang="en-US" sz="1000" b="1" dirty="0"/>
              <a:t>Beta Band:</a:t>
            </a:r>
          </a:p>
          <a:p>
            <a:r>
              <a:rPr lang="en-US" sz="1000" b="1" dirty="0"/>
              <a:t>T-statistic: 6.00</a:t>
            </a:r>
          </a:p>
          <a:p>
            <a:r>
              <a:rPr lang="en-US" sz="1000" b="1" dirty="0"/>
              <a:t>Absolute difference: 17.39%</a:t>
            </a:r>
          </a:p>
          <a:p>
            <a:endParaRPr lang="en-US" sz="1000" b="1" dirty="0"/>
          </a:p>
          <a:p>
            <a:r>
              <a:rPr lang="en-US" sz="1000" b="1" dirty="0"/>
              <a:t>Gamma Band:</a:t>
            </a:r>
          </a:p>
          <a:p>
            <a:r>
              <a:rPr lang="en-US" sz="1000" b="1" dirty="0"/>
              <a:t>T-statistic: 5.56</a:t>
            </a:r>
          </a:p>
          <a:p>
            <a:r>
              <a:rPr lang="en-US" sz="1000" b="1" dirty="0"/>
              <a:t>Absolute difference: 0.12%</a:t>
            </a:r>
          </a:p>
          <a:p>
            <a:endParaRPr lang="en-US" sz="1000" dirty="0"/>
          </a:p>
        </p:txBody>
      </p:sp>
    </p:spTree>
    <p:extLst>
      <p:ext uri="{BB962C8B-B14F-4D97-AF65-F5344CB8AC3E}">
        <p14:creationId xmlns:p14="http://schemas.microsoft.com/office/powerpoint/2010/main" val="5236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FA221-009C-AB8B-C47B-3A95FE74A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FADCE-1383-F2DB-3E89-A02CE4122888}"/>
              </a:ext>
            </a:extLst>
          </p:cNvPr>
          <p:cNvSpPr>
            <a:spLocks noGrp="1"/>
          </p:cNvSpPr>
          <p:nvPr>
            <p:ph type="title"/>
          </p:nvPr>
        </p:nvSpPr>
        <p:spPr>
          <a:xfrm>
            <a:off x="1322318" y="-536312"/>
            <a:ext cx="7288282" cy="2121177"/>
          </a:xfrm>
        </p:spPr>
        <p:txBody>
          <a:bodyPr/>
          <a:lstStyle/>
          <a:p>
            <a:r>
              <a:rPr lang="en-US" dirty="0"/>
              <a:t>Machine Learning Algorithms</a:t>
            </a:r>
          </a:p>
        </p:txBody>
      </p:sp>
      <p:sp>
        <p:nvSpPr>
          <p:cNvPr id="3" name="Text Placeholder 2">
            <a:extLst>
              <a:ext uri="{FF2B5EF4-FFF2-40B4-BE49-F238E27FC236}">
                <a16:creationId xmlns:a16="http://schemas.microsoft.com/office/drawing/2014/main" id="{C5057495-C46C-B523-35BC-2B42259ED3EB}"/>
              </a:ext>
            </a:extLst>
          </p:cNvPr>
          <p:cNvSpPr>
            <a:spLocks noGrp="1"/>
          </p:cNvSpPr>
          <p:nvPr>
            <p:ph sz="half" idx="2"/>
          </p:nvPr>
        </p:nvSpPr>
        <p:spPr>
          <a:xfrm>
            <a:off x="1322388" y="2049846"/>
            <a:ext cx="8772588" cy="4306503"/>
          </a:xfrm>
        </p:spPr>
        <p:txBody>
          <a:bodyPr>
            <a:normAutofit/>
          </a:bodyPr>
          <a:lstStyle/>
          <a:p>
            <a:pPr lvl="1"/>
            <a:r>
              <a:rPr lang="en-US" b="1" dirty="0" err="1"/>
              <a:t>XGBoost</a:t>
            </a:r>
            <a:r>
              <a:rPr lang="en-US" dirty="0"/>
              <a:t> – An optimized gradient boosting machine learning algorithm designed for speed and performance, often used for classification and regression tasks.</a:t>
            </a:r>
          </a:p>
          <a:p>
            <a:pPr lvl="1"/>
            <a:r>
              <a:rPr lang="en-US" b="1" dirty="0" err="1"/>
              <a:t>TabNet</a:t>
            </a:r>
            <a:r>
              <a:rPr lang="en-US" dirty="0"/>
              <a:t> - A deep learning algorithm designed for tabular data that uses sequential attention to select features at each decision step, enabling interpretability and high performance on structured data tasks</a:t>
            </a:r>
          </a:p>
          <a:p>
            <a:pPr lvl="1"/>
            <a:r>
              <a:rPr lang="en-US" b="1" dirty="0"/>
              <a:t>Random Forest</a:t>
            </a:r>
            <a:r>
              <a:rPr lang="en-US" dirty="0"/>
              <a:t> - An ensemble learning algorithm that constructs multiple decision trees during training and outputs the mode of their predictions for classification or the mean for regression tasks</a:t>
            </a:r>
          </a:p>
          <a:p>
            <a:pPr lvl="1"/>
            <a:r>
              <a:rPr lang="en-US" b="1" dirty="0"/>
              <a:t>1D-Convolutional Neural Network</a:t>
            </a:r>
            <a:r>
              <a:rPr lang="en-US" dirty="0"/>
              <a:t> - A deep learning algorithm that applies convolutional operations to one-dimensional data, such as time series or sequences, to automatically learn and extract features for tasks like classification and regression.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AC96FB44-6AA6-083C-15C4-1CB4B255529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6852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96132-DFBC-6C06-E9CA-86C22CD70ACB}"/>
              </a:ext>
            </a:extLst>
          </p:cNvPr>
          <p:cNvSpPr>
            <a:spLocks noGrp="1"/>
          </p:cNvSpPr>
          <p:nvPr>
            <p:ph type="title"/>
          </p:nvPr>
        </p:nvSpPr>
        <p:spPr>
          <a:xfrm>
            <a:off x="1322178" y="954571"/>
            <a:ext cx="7288282" cy="680810"/>
          </a:xfrm>
        </p:spPr>
        <p:txBody>
          <a:bodyPr/>
          <a:lstStyle/>
          <a:p>
            <a:r>
              <a:rPr kumimoji="1" lang="en-US" altLang="zh-CN" dirty="0"/>
              <a:t>Basic</a:t>
            </a:r>
            <a:r>
              <a:rPr kumimoji="1" lang="zh-CN" altLang="en-US" dirty="0"/>
              <a:t> </a:t>
            </a:r>
            <a:r>
              <a:rPr kumimoji="1" lang="en-US" altLang="zh-CN" dirty="0"/>
              <a:t>Evaluation metrics</a:t>
            </a:r>
            <a:endParaRPr kumimoji="1" lang="zh-CN" altLang="en-US" dirty="0"/>
          </a:p>
        </p:txBody>
      </p:sp>
      <p:sp>
        <p:nvSpPr>
          <p:cNvPr id="3" name="内容占位符 2">
            <a:extLst>
              <a:ext uri="{FF2B5EF4-FFF2-40B4-BE49-F238E27FC236}">
                <a16:creationId xmlns:a16="http://schemas.microsoft.com/office/drawing/2014/main" id="{3E3F756F-F377-14F3-53BF-427980931925}"/>
              </a:ext>
            </a:extLst>
          </p:cNvPr>
          <p:cNvSpPr>
            <a:spLocks noGrp="1"/>
          </p:cNvSpPr>
          <p:nvPr>
            <p:ph sz="half" idx="2"/>
          </p:nvPr>
        </p:nvSpPr>
        <p:spPr>
          <a:xfrm>
            <a:off x="1322248" y="2195374"/>
            <a:ext cx="7682052" cy="3407051"/>
          </a:xfrm>
        </p:spPr>
        <p:txBody>
          <a:bodyPr>
            <a:normAutofit fontScale="92500" lnSpcReduction="10000"/>
          </a:bodyPr>
          <a:lstStyle/>
          <a:p>
            <a:pPr marL="285750" indent="-285750">
              <a:buFont typeface="Arial" panose="020B0604020202020204" pitchFamily="34" charset="0"/>
              <a:buChar char="•"/>
            </a:pPr>
            <a:r>
              <a:rPr lang="en-US" altLang="zh-CN" b="1" i="0" u="none" strike="noStrike" dirty="0">
                <a:solidFill>
                  <a:srgbClr val="000000"/>
                </a:solidFill>
                <a:effectLst/>
              </a:rPr>
              <a:t>Recall (Sensitivity)</a:t>
            </a:r>
            <a:r>
              <a:rPr lang="en-US" altLang="zh-CN" b="0" i="0" u="none" strike="noStrike" dirty="0">
                <a:solidFill>
                  <a:srgbClr val="000000"/>
                </a:solidFill>
                <a:effectLst/>
                <a:latin typeface="-webkit-standard"/>
              </a:rPr>
              <a:t>: </a:t>
            </a:r>
            <a:r>
              <a:rPr lang="en-US" altLang="zh-CN" b="0" i="0" u="none" strike="noStrike" dirty="0">
                <a:solidFill>
                  <a:srgbClr val="000000"/>
                </a:solidFill>
                <a:effectLst/>
              </a:rPr>
              <a:t>In seizure detection, failing to identify a seizure (low recall) can have more severe consequences than incorrectly identifying a non-seizure event as a seizure event (false positive)</a:t>
            </a:r>
            <a:r>
              <a:rPr lang="en-US" altLang="zh-CN" b="0" dirty="0">
                <a:solidFill>
                  <a:srgbClr val="000000"/>
                </a:solidFill>
                <a:latin typeface="-webkit-standard"/>
              </a:rPr>
              <a:t>. </a:t>
            </a:r>
            <a:r>
              <a:rPr lang="en-US" altLang="zh-CN" b="0" i="0" u="none" strike="noStrike" dirty="0">
                <a:solidFill>
                  <a:srgbClr val="000000"/>
                </a:solidFill>
                <a:effectLst/>
                <a:latin typeface="-webkit-standard"/>
              </a:rPr>
              <a:t>For instance, when using the standard deviation of 178 labels for objects as a single label in a simple Logistic Regression model, we achieved 95.7% accuracy but only 84% recall for class 1 (seizure detection)</a:t>
            </a:r>
            <a:r>
              <a:rPr lang="en-US" altLang="zh-CN" b="0" dirty="0">
                <a:solidFill>
                  <a:srgbClr val="000000"/>
                </a:solidFill>
                <a:latin typeface="-webkit-standard"/>
              </a:rPr>
              <a:t>, so it’s essential to improve and prioritize the recall.</a:t>
            </a:r>
          </a:p>
          <a:p>
            <a:pPr marL="285750" indent="-285750" algn="l">
              <a:buFont typeface="Arial" panose="020B0604020202020204" pitchFamily="34" charset="0"/>
              <a:buChar char="•"/>
            </a:pPr>
            <a:r>
              <a:rPr lang="en-US" altLang="zh-CN" b="1" i="0" u="none" strike="noStrike" dirty="0">
                <a:solidFill>
                  <a:srgbClr val="000000"/>
                </a:solidFill>
                <a:effectLst/>
              </a:rPr>
              <a:t>Precision, Accuracy, and F1-Score:</a:t>
            </a:r>
            <a:r>
              <a:rPr lang="en-US" altLang="zh-CN" b="0" i="0" u="none" strike="noStrike" dirty="0">
                <a:solidFill>
                  <a:srgbClr val="000000"/>
                </a:solidFill>
                <a:effectLst/>
                <a:latin typeface="-webkit-standard"/>
              </a:rPr>
              <a:t> These are additional important metrics derived from the confusion matrix that should also be considered in model evaluation.</a:t>
            </a:r>
          </a:p>
          <a:p>
            <a:pPr marL="285750" indent="-285750" algn="l">
              <a:buFont typeface="Arial" panose="020B0604020202020204" pitchFamily="34" charset="0"/>
              <a:buChar char="•"/>
            </a:pPr>
            <a:r>
              <a:rPr lang="en-US" altLang="zh-CN" b="1" i="0" u="none" strike="noStrike" dirty="0">
                <a:solidFill>
                  <a:srgbClr val="000000"/>
                </a:solidFill>
                <a:effectLst/>
              </a:rPr>
              <a:t>AUC-ROC Curve</a:t>
            </a:r>
            <a:r>
              <a:rPr lang="en-US" altLang="zh-CN" b="0" i="0" u="none" strike="noStrike" dirty="0">
                <a:solidFill>
                  <a:srgbClr val="000000"/>
                </a:solidFill>
                <a:effectLst/>
                <a:latin typeface="-webkit-standard"/>
              </a:rPr>
              <a:t>: To assess the model’s ability to distinguish between classes at various threshold levels, another </a:t>
            </a:r>
            <a:r>
              <a:rPr lang="en-US" altLang="zh-CN" b="0" dirty="0">
                <a:solidFill>
                  <a:srgbClr val="000000"/>
                </a:solidFill>
                <a:latin typeface="-webkit-standard"/>
              </a:rPr>
              <a:t>important metric is AUROC.</a:t>
            </a:r>
            <a:r>
              <a:rPr lang="zh-CN" altLang="en-US" b="0" dirty="0">
                <a:solidFill>
                  <a:srgbClr val="000000"/>
                </a:solidFill>
                <a:latin typeface="-webkit-standard"/>
              </a:rPr>
              <a:t> </a:t>
            </a:r>
            <a:r>
              <a:rPr lang="en-US" altLang="zh-CN" b="0" dirty="0">
                <a:solidFill>
                  <a:srgbClr val="000000"/>
                </a:solidFill>
                <a:latin typeface="-webkit-standard"/>
              </a:rPr>
              <a:t>It helps us compare the robustness of different models. </a:t>
            </a:r>
            <a:endParaRPr lang="en-US" altLang="zh-CN" b="0" i="0" u="none" strike="noStrike" dirty="0">
              <a:solidFill>
                <a:srgbClr val="000000"/>
              </a:solidFill>
              <a:effectLst/>
            </a:endParaRPr>
          </a:p>
          <a:p>
            <a:pPr marL="285750" indent="-285750" algn="l">
              <a:buFont typeface="Arial" panose="020B0604020202020204" pitchFamily="34" charset="0"/>
              <a:buChar char="•"/>
            </a:pPr>
            <a:endParaRPr kumimoji="1" lang="zh-CN" altLang="en-US" dirty="0"/>
          </a:p>
        </p:txBody>
      </p:sp>
      <p:sp>
        <p:nvSpPr>
          <p:cNvPr id="4" name="灯片编号占位符 3">
            <a:extLst>
              <a:ext uri="{FF2B5EF4-FFF2-40B4-BE49-F238E27FC236}">
                <a16:creationId xmlns:a16="http://schemas.microsoft.com/office/drawing/2014/main" id="{E972F8C5-75A0-1131-FF9D-50E07CB11E29}"/>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54044950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{C927B7A4-76C2-46FA-866D-545E1332384D}tf67328976_win32</Template>
  <TotalTime>3155</TotalTime>
  <Words>1083</Words>
  <Application>Microsoft Macintosh PowerPoint</Application>
  <PresentationFormat>Widescreen</PresentationFormat>
  <Paragraphs>79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-webkit-standard</vt:lpstr>
      <vt:lpstr>Arial</vt:lpstr>
      <vt:lpstr>Calibri</vt:lpstr>
      <vt:lpstr>Tenorite</vt:lpstr>
      <vt:lpstr>Custom</vt:lpstr>
      <vt:lpstr>Epileptic Seizure Recognition</vt:lpstr>
      <vt:lpstr>Contents</vt:lpstr>
      <vt:lpstr>Initial Data Exploration</vt:lpstr>
      <vt:lpstr>Initial Data Exploration cont.</vt:lpstr>
      <vt:lpstr>Cleaning and Sampling</vt:lpstr>
      <vt:lpstr>Data Exploration Insights</vt:lpstr>
      <vt:lpstr>Data Exploration Insights</vt:lpstr>
      <vt:lpstr>Machine Learning Algorithms</vt:lpstr>
      <vt:lpstr>Basic 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Recognition</dc:title>
  <dc:creator>Sam Gabor</dc:creator>
  <cp:lastModifiedBy>hn2449</cp:lastModifiedBy>
  <cp:revision>38</cp:revision>
  <cp:lastPrinted>2024-11-13T19:31:20Z</cp:lastPrinted>
  <dcterms:created xsi:type="dcterms:W3CDTF">2024-11-07T14:40:16Z</dcterms:created>
  <dcterms:modified xsi:type="dcterms:W3CDTF">2024-11-15T02:49:21Z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