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4beb0936_0_10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54beb093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9d602cfce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9d602cfce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54beb093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54beb093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support of Arnold Foundation and Pew for this work.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d602cfce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d602cfce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a54beb0936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a54beb0936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d602cfce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d602cfce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54beb093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54beb093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that SDRS-like is not on here but say a bit about it.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4beb0936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54beb0936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boyd@albany.edu" TargetMode="External"/><Relationship Id="rId4" Type="http://schemas.openxmlformats.org/officeDocument/2006/relationships/hyperlink" Target="mailto:gchen3@albany.edu" TargetMode="External"/><Relationship Id="rId5" Type="http://schemas.openxmlformats.org/officeDocument/2006/relationships/hyperlink" Target="mailto:yyin@albany.edu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milliman.com/-/media/milliman/pdfs/articles/ppfi_2020_q2.ashx" TargetMode="External"/><Relationship Id="rId4" Type="http://schemas.openxmlformats.org/officeDocument/2006/relationships/hyperlink" Target="https://www.pewtrusts.org/en/research-and-analysis/articles/2020/08/25/public-pension-investments-largely-recover-after-pandemic-related-slide" TargetMode="External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wsj.com/graphics/econsurvey/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97875"/>
            <a:ext cx="8520600" cy="111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800">
                <a:solidFill>
                  <a:srgbClr val="1155CC"/>
                </a:solidFill>
              </a:rPr>
              <a:t>Public Pension Management Tools in Action</a:t>
            </a:r>
            <a:endParaRPr b="1" sz="2800">
              <a:solidFill>
                <a:srgbClr val="1155CC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1498050"/>
            <a:ext cx="8520600" cy="16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National Conference of State Legislatures</a:t>
            </a:r>
            <a:br>
              <a:rPr lang="en" sz="1400">
                <a:solidFill>
                  <a:srgbClr val="666666"/>
                </a:solidFill>
              </a:rPr>
            </a:br>
            <a:r>
              <a:rPr lang="en" sz="1400">
                <a:solidFill>
                  <a:srgbClr val="666666"/>
                </a:solidFill>
              </a:rPr>
              <a:t>Fall 2020 Fiscal Webinar Series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66666"/>
                </a:solidFill>
              </a:rPr>
              <a:t>October 29, 2020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Don Boyd*, Gang Chen**, and Yimeng Yin***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The State and Local Government Finance Project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Center for Policy Research, Rockefeller College, University at Albany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*Co-Director (</a:t>
            </a:r>
            <a:r>
              <a:rPr lang="en" sz="11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dboyd@albany.edu</a:t>
            </a:r>
            <a:r>
              <a:rPr lang="en" sz="1100">
                <a:solidFill>
                  <a:schemeClr val="dk1"/>
                </a:solidFill>
              </a:rPr>
              <a:t>);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** Co-Director and Associate Professor (</a:t>
            </a:r>
            <a:r>
              <a:rPr lang="en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gchen3@albany.edu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*** Economic Researcher and Modeler (</a:t>
            </a:r>
            <a:r>
              <a:rPr lang="en" sz="11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yyin@albany.edu</a:t>
            </a:r>
            <a:r>
              <a:rPr lang="en" sz="1100">
                <a:solidFill>
                  <a:schemeClr val="dk1"/>
                </a:solidFill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641592"/>
            <a:ext cx="6858001" cy="501917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risks to pension funding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731520"/>
            <a:ext cx="8520600" cy="3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Investment returns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Government ability to pay contributions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i="1" lang="en" sz="2300" u="sng"/>
              <a:t>These risks are correlated</a:t>
            </a:r>
            <a:endParaRPr i="1" sz="2300" u="sng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Both are worrisome in the Covid-19 environment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Some risk- and cost-sharing policies can lower the investment-return risks </a:t>
            </a:r>
            <a:r>
              <a:rPr i="1" lang="en" sz="2300"/>
              <a:t>to the employer</a:t>
            </a:r>
            <a:endParaRPr i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Stress-testing government finances and pension finances can help identify and manage the fiscal risks</a:t>
            </a:r>
            <a:endParaRPr sz="23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1592"/>
            <a:ext cx="6858001" cy="501917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58" y="152400"/>
            <a:ext cx="8769683" cy="483869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Investment return risks in the Covid-19 era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731520"/>
            <a:ext cx="8520600" cy="3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Crash then recovery for plan fiscal years ending in June 2020: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Milliman market value funded ratios</a:t>
            </a:r>
            <a:r>
              <a:rPr lang="en"/>
              <a:t> 100 largest public plans: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74.9%  Dec 2019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66.0% !! crash (Mar 2020)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71.2%  Jun 2020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Pew estimates</a:t>
            </a:r>
            <a:r>
              <a:rPr lang="en"/>
              <a:t> typical returns fell 4-5% short in year ending June 2020 - bad but not catastrophe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S&amp;P 500 up ~5.5% since June despite recent declines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risks abound: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Near-term Covid-19 and econ downsides (next section)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 interest-rate environment (Sheiner, Lenney, Lutz) appears here for a long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Plans ~70+% invested in risky assets. Unless they lower return assumptions, they need to be.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plans perched on a precipice.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641592"/>
            <a:ext cx="6858001" cy="501917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279400" y="1087450"/>
            <a:ext cx="26733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Decline in risk-free interest rates (green line), coupled with</a:t>
            </a:r>
            <a:r>
              <a:rPr lang="en"/>
              <a:t>...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Only </a:t>
            </a:r>
            <a:r>
              <a:rPr i="1" lang="en"/>
              <a:t>minimal decline in assumed returns</a:t>
            </a:r>
            <a:r>
              <a:rPr lang="en"/>
              <a:t> (blue line), means...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Plans must seek a large risk premium (maroon dashed line), by…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Investing in riskier assets, and…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 Risking both much better and much worse outcomes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100" y="789125"/>
            <a:ext cx="6097122" cy="42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64025"/>
            <a:ext cx="85206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 interest rates require lower assumed returns or more investment risk (or beat-the-market skill)</a:t>
            </a:r>
            <a:endParaRPr/>
          </a:p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Tax revenue risks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731525"/>
            <a:ext cx="8520600" cy="3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Economic news, while awful has been better than worst early estimates. Labor market better than expected. Stock market has not collapsed.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State tax revenue in Covid-19 period (Mar-Aug 2020) down 3.6% in median state vs. year ago. PIT -1.3%, sales tax -2.6%, corporate -10.8%.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Moody’s Analytics alternative severe scenario: biggest factors are (1) Covid-19 resurgence and lockdowns, (2) no fiscal stimulus; both seem quite realistic. They estimate combined state-local revenue-Medicaid shortfall over 2020-2022 of $450b in baseline, $650b in severe.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Major related risks: </a:t>
            </a:r>
            <a:r>
              <a:rPr lang="en" sz="1600"/>
              <a:t>timing and effectiveness of vaccine, stock market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Hard policy choices after fiscal stimulus resolution known. Pension benefits and contributions will be on the table. (S&amp;L contributions currently ~$170b annually.)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222250" y="4090525"/>
            <a:ext cx="881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Sources: Economic Forecasting Survey, </a:t>
            </a:r>
            <a:r>
              <a:rPr i="1" lang="en" sz="900"/>
              <a:t>Wall Street Journal</a:t>
            </a:r>
            <a:r>
              <a:rPr lang="en" sz="900"/>
              <a:t>,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https://www.wsj.com/graphics/econsurvey/</a:t>
            </a:r>
            <a:r>
              <a:rPr lang="en" sz="900"/>
              <a:t>;</a:t>
            </a:r>
            <a:r>
              <a:rPr lang="en" sz="900"/>
              <a:t> White, Dan, U.S. State and Local Government Shortfall Update, Moody’s Analytics, September 21, 2020; Dadayan, Lucy, </a:t>
            </a:r>
            <a:r>
              <a:rPr i="1" lang="en" sz="900"/>
              <a:t>Monthly State Revenue Highlights</a:t>
            </a:r>
            <a:r>
              <a:rPr lang="en" sz="900"/>
              <a:t> and </a:t>
            </a:r>
            <a:r>
              <a:rPr i="1" lang="en" sz="900"/>
              <a:t>State Tax and Economic Review</a:t>
            </a:r>
            <a:r>
              <a:rPr lang="en" sz="900"/>
              <a:t>, various issues, Urban Institute, 2020; Bureau of Economic Analysis, National Income and Product Accounts, Table 7.24. Transactions of State and Local Government Defined Benefit Pension Plans. </a:t>
            </a:r>
            <a:endParaRPr sz="900"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641592"/>
            <a:ext cx="6858001" cy="50191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22250" y="182880"/>
            <a:ext cx="8691600" cy="76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Risk-sharing policies can provide meaningful protection</a:t>
            </a:r>
            <a:endParaRPr sz="27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200" y="938050"/>
            <a:ext cx="5943601" cy="3784091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 txBox="1"/>
          <p:nvPr/>
        </p:nvSpPr>
        <p:spPr>
          <a:xfrm>
            <a:off x="279400" y="935050"/>
            <a:ext cx="25146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Some contingent COLA and employee-contribution  policies, </a:t>
            </a:r>
            <a:r>
              <a:rPr i="1" lang="en"/>
              <a:t>when fully effective</a:t>
            </a:r>
            <a:r>
              <a:rPr lang="en"/>
              <a:t>, can reduce risk of large employer contribution increases.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More-complex or -radical policies can achieve greater risk reduction.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Important to remember that risk-sharing means risk-transfer.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-203200" lvl="0" marL="1714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Motivating factor for introducing risk-sharing often is immediate cost reduction.</a:t>
            </a:r>
            <a:endParaRPr/>
          </a:p>
        </p:txBody>
      </p:sp>
      <p:sp>
        <p:nvSpPr>
          <p:cNvPr id="104" name="Google Shape;10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3381375" y="4731325"/>
            <a:ext cx="5294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Plan is assumed to be 75% funded at beginning of simulation.</a:t>
            </a:r>
            <a:endParaRPr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8288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731525"/>
            <a:ext cx="8520600" cy="35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States and localities face m</a:t>
            </a:r>
            <a:r>
              <a:rPr lang="en"/>
              <a:t>ajor economic, fiscal, and pension investment risks. They are correlated in ways that exacerbate fiscal pressure.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plans are poised to be hit hard if markets fall.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risk- and cost-sharing policies can transfer meaningful risk and cost from employers to plan members. They need to be evaluated from multiple perspectives including impact on employer attractiveness.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Stress testing can help identify and manage fiscal risks and pension risks.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to have these procedures and policies in effect before downside risks occur than wish so afterward.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Stay tuned for our Arnold Ventures-supported guidebook on risk-sharing and for work with and for the Pew Charitable Trusts on these issues.</a:t>
            </a:r>
            <a:endParaRPr/>
          </a:p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41592"/>
            <a:ext cx="6858001" cy="501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