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256" r:id="rId3"/>
    <p:sldId id="342" r:id="rId4"/>
    <p:sldId id="337" r:id="rId5"/>
    <p:sldId id="278" r:id="rId6"/>
    <p:sldId id="276" r:id="rId7"/>
    <p:sldId id="331" r:id="rId8"/>
    <p:sldId id="314" r:id="rId9"/>
    <p:sldId id="311" r:id="rId10"/>
    <p:sldId id="339" r:id="rId11"/>
    <p:sldId id="360" r:id="rId12"/>
    <p:sldId id="362" r:id="rId13"/>
    <p:sldId id="361" r:id="rId14"/>
    <p:sldId id="345" r:id="rId15"/>
    <p:sldId id="293" r:id="rId16"/>
    <p:sldId id="319" r:id="rId17"/>
    <p:sldId id="320" r:id="rId18"/>
    <p:sldId id="321" r:id="rId19"/>
    <p:sldId id="358" r:id="rId20"/>
    <p:sldId id="359" r:id="rId21"/>
    <p:sldId id="318" r:id="rId22"/>
    <p:sldId id="310" r:id="rId23"/>
    <p:sldId id="266" r:id="rId24"/>
    <p:sldId id="338" r:id="rId25"/>
    <p:sldId id="291" r:id="rId26"/>
    <p:sldId id="354" r:id="rId27"/>
    <p:sldId id="363" r:id="rId28"/>
    <p:sldId id="353" r:id="rId29"/>
    <p:sldId id="344" r:id="rId30"/>
    <p:sldId id="348" r:id="rId31"/>
    <p:sldId id="263" r:id="rId32"/>
    <p:sldId id="355" r:id="rId33"/>
    <p:sldId id="356" r:id="rId34"/>
    <p:sldId id="357" r:id="rId35"/>
    <p:sldId id="340" r:id="rId36"/>
    <p:sldId id="306" r:id="rId37"/>
    <p:sldId id="326" r:id="rId38"/>
    <p:sldId id="346" r:id="rId39"/>
    <p:sldId id="364" r:id="rId40"/>
    <p:sldId id="315" r:id="rId41"/>
    <p:sldId id="372" r:id="rId42"/>
    <p:sldId id="366" r:id="rId43"/>
    <p:sldId id="367" r:id="rId44"/>
    <p:sldId id="368" r:id="rId45"/>
    <p:sldId id="369" r:id="rId46"/>
    <p:sldId id="370" r:id="rId47"/>
    <p:sldId id="371" r:id="rId48"/>
    <p:sldId id="36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CCECFF"/>
    <a:srgbClr val="F0DEE7"/>
    <a:srgbClr val="D5F9F6"/>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55" autoAdjust="0"/>
    <p:restoredTop sz="94660"/>
  </p:normalViewPr>
  <p:slideViewPr>
    <p:cSldViewPr snapToGrid="0" showGuides="1">
      <p:cViewPr varScale="1">
        <p:scale>
          <a:sx n="112" d="100"/>
          <a:sy n="112" d="100"/>
        </p:scale>
        <p:origin x="126" y="96"/>
      </p:cViewPr>
      <p:guideLst>
        <p:guide orient="horz" pos="2160"/>
        <p:guide pos="3840"/>
      </p:guideLst>
    </p:cSldViewPr>
  </p:slideViewPr>
  <p:notesTextViewPr>
    <p:cViewPr>
      <p:scale>
        <a:sx n="1" d="1"/>
        <a:sy n="1" d="1"/>
      </p:scale>
      <p:origin x="0" y="0"/>
    </p:cViewPr>
  </p:notesTextViewPr>
  <p:sorterViewPr>
    <p:cViewPr>
      <p:scale>
        <a:sx n="70" d="100"/>
        <a:sy n="70" d="100"/>
      </p:scale>
      <p:origin x="0" y="-42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D5B55-4B7A-4721-80CE-A7A09010BF7A}" type="datetimeFigureOut">
              <a:rPr lang="en-US" smtClean="0"/>
              <a:t>6/7/2021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A5F79-EBD7-4954-A1DA-AFF1CC709BEA}" type="slidenum">
              <a:rPr lang="en-US" smtClean="0"/>
              <a:t>‹#›</a:t>
            </a:fld>
            <a:endParaRPr lang="en-US" dirty="0"/>
          </a:p>
        </p:txBody>
      </p:sp>
    </p:spTree>
    <p:extLst>
      <p:ext uri="{BB962C8B-B14F-4D97-AF65-F5344CB8AC3E}">
        <p14:creationId xmlns:p14="http://schemas.microsoft.com/office/powerpoint/2010/main" val="380248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06ce82c3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06ce82c3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304C7E9-8A07-4F9F-AD67-B99F45B28B02}" type="slidenum">
              <a:rPr lang="en-US" smtClean="0"/>
              <a:pPr>
                <a:defRPr/>
              </a:pPr>
              <a:t>36</a:t>
            </a:fld>
            <a:endParaRPr lang="en-US" dirty="0"/>
          </a:p>
        </p:txBody>
      </p:sp>
    </p:spTree>
    <p:extLst>
      <p:ext uri="{BB962C8B-B14F-4D97-AF65-F5344CB8AC3E}">
        <p14:creationId xmlns:p14="http://schemas.microsoft.com/office/powerpoint/2010/main" val="190082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304C7E9-8A07-4F9F-AD67-B99F45B28B02}"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00129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304C7E9-8A07-4F9F-AD67-B99F45B28B02}"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5515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304C7E9-8A07-4F9F-AD67-B99F45B28B02}"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96673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77897e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77897e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7168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2479f19c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2479f19c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77897e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77897e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06ce82c3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06ce82c3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5584bf0a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5584bf0a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4455-B408-4597-AF2D-5AAD947C4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A9A18C-9267-4A6C-A6D1-D82E36E5B9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A3DC0D-C429-442D-B8ED-AFFCDAC91020}"/>
              </a:ext>
            </a:extLst>
          </p:cNvPr>
          <p:cNvSpPr>
            <a:spLocks noGrp="1"/>
          </p:cNvSpPr>
          <p:nvPr>
            <p:ph type="dt" sz="half" idx="10"/>
          </p:nvPr>
        </p:nvSpPr>
        <p:spPr/>
        <p:txBody>
          <a:bodyPr/>
          <a:lstStyle/>
          <a:p>
            <a:fld id="{D22EBB59-1142-49A9-9471-5C4195B9CE8E}" type="datetime1">
              <a:rPr lang="en-US" smtClean="0"/>
              <a:t>6/7/2021</a:t>
            </a:fld>
            <a:endParaRPr lang="en-US" dirty="0"/>
          </a:p>
        </p:txBody>
      </p:sp>
      <p:sp>
        <p:nvSpPr>
          <p:cNvPr id="5" name="Footer Placeholder 4">
            <a:extLst>
              <a:ext uri="{FF2B5EF4-FFF2-40B4-BE49-F238E27FC236}">
                <a16:creationId xmlns:a16="http://schemas.microsoft.com/office/drawing/2014/main" id="{139A9ED5-F345-49F3-9BC3-D600D28162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DE7ED5-F52E-4F92-B6CC-E69E4AABBBDD}"/>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353798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3D8B-07F1-4A79-99EB-22F07C476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4B9775-3777-43E4-BF49-4ADB07E244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ACF14-F372-4DDF-B81D-F4DD1B697F43}"/>
              </a:ext>
            </a:extLst>
          </p:cNvPr>
          <p:cNvSpPr>
            <a:spLocks noGrp="1"/>
          </p:cNvSpPr>
          <p:nvPr>
            <p:ph type="dt" sz="half" idx="10"/>
          </p:nvPr>
        </p:nvSpPr>
        <p:spPr/>
        <p:txBody>
          <a:bodyPr/>
          <a:lstStyle/>
          <a:p>
            <a:fld id="{33B5D5D1-08A3-4642-A649-AFCCE840A82B}" type="datetime1">
              <a:rPr lang="en-US" smtClean="0"/>
              <a:t>6/7/2021</a:t>
            </a:fld>
            <a:endParaRPr lang="en-US" dirty="0"/>
          </a:p>
        </p:txBody>
      </p:sp>
      <p:sp>
        <p:nvSpPr>
          <p:cNvPr id="5" name="Footer Placeholder 4">
            <a:extLst>
              <a:ext uri="{FF2B5EF4-FFF2-40B4-BE49-F238E27FC236}">
                <a16:creationId xmlns:a16="http://schemas.microsoft.com/office/drawing/2014/main" id="{85EE9D0F-3DFF-45E3-8C33-D39A2440F9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B21608-C327-4C00-8ADE-DF948FA5D973}"/>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40489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D9088B-C595-4C42-81C7-BEB8E239A1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47A570-4146-4713-B5FF-2EC74A5988E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67B50-8E53-4ECB-87A8-B2102ABF8CA9}"/>
              </a:ext>
            </a:extLst>
          </p:cNvPr>
          <p:cNvSpPr>
            <a:spLocks noGrp="1"/>
          </p:cNvSpPr>
          <p:nvPr>
            <p:ph type="dt" sz="half" idx="10"/>
          </p:nvPr>
        </p:nvSpPr>
        <p:spPr/>
        <p:txBody>
          <a:bodyPr/>
          <a:lstStyle/>
          <a:p>
            <a:fld id="{F8EE925A-E50B-423B-AD5D-9B713578F48E}" type="datetime1">
              <a:rPr lang="en-US" smtClean="0"/>
              <a:t>6/7/2021</a:t>
            </a:fld>
            <a:endParaRPr lang="en-US" dirty="0"/>
          </a:p>
        </p:txBody>
      </p:sp>
      <p:sp>
        <p:nvSpPr>
          <p:cNvPr id="5" name="Footer Placeholder 4">
            <a:extLst>
              <a:ext uri="{FF2B5EF4-FFF2-40B4-BE49-F238E27FC236}">
                <a16:creationId xmlns:a16="http://schemas.microsoft.com/office/drawing/2014/main" id="{76843E1E-1BE4-4710-ABF1-79B177E93C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F40E4D-8548-4019-AAF3-208F806149B8}"/>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52420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18813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1A6D-A5F9-44AD-8D01-B737B6E672A7}"/>
              </a:ext>
            </a:extLst>
          </p:cNvPr>
          <p:cNvSpPr>
            <a:spLocks noGrp="1"/>
          </p:cNvSpPr>
          <p:nvPr>
            <p:ph type="ctrTitle" hasCustomPrompt="1"/>
          </p:nvPr>
        </p:nvSpPr>
        <p:spPr>
          <a:xfrm>
            <a:off x="914400" y="352425"/>
            <a:ext cx="10360152" cy="2261379"/>
          </a:xfrm>
        </p:spPr>
        <p:txBody>
          <a:bodyPr anchor="ctr" anchorCtr="1">
            <a:normAutofit/>
          </a:bodyPr>
          <a:lstStyle>
            <a:lvl1pPr algn="ctr">
              <a:defRPr lang="en-US" sz="6000" b="1" kern="1200" dirty="0">
                <a:solidFill>
                  <a:schemeClr val="accent5">
                    <a:lumMod val="50000"/>
                  </a:schemeClr>
                </a:solidFill>
                <a:latin typeface="+mj-lt"/>
                <a:ea typeface="+mj-ea"/>
                <a:cs typeface="+mj-cs"/>
              </a:defRPr>
            </a:lvl1pPr>
          </a:lstStyle>
          <a:p>
            <a:r>
              <a:rPr lang="en-US" dirty="0"/>
              <a:t>Presentation Title</a:t>
            </a:r>
          </a:p>
        </p:txBody>
      </p:sp>
      <p:sp>
        <p:nvSpPr>
          <p:cNvPr id="3" name="Subtitle 2">
            <a:extLst>
              <a:ext uri="{FF2B5EF4-FFF2-40B4-BE49-F238E27FC236}">
                <a16:creationId xmlns:a16="http://schemas.microsoft.com/office/drawing/2014/main" id="{620E9E28-E5E3-47A7-8BF4-A1ED5B3F93A8}"/>
              </a:ext>
            </a:extLst>
          </p:cNvPr>
          <p:cNvSpPr>
            <a:spLocks noGrp="1"/>
          </p:cNvSpPr>
          <p:nvPr>
            <p:ph type="subTitle" idx="1"/>
          </p:nvPr>
        </p:nvSpPr>
        <p:spPr>
          <a:xfrm>
            <a:off x="914400" y="2872596"/>
            <a:ext cx="10360152" cy="1889185"/>
          </a:xfrm>
        </p:spPr>
        <p:txBody>
          <a:bodyPr anchor="ctr" anchorCtr="1">
            <a:normAutofit/>
          </a:bodyPr>
          <a:lstStyle>
            <a:lvl1pPr marL="0" indent="0" algn="ctr">
              <a:buNone/>
              <a:defRPr lang="en-US" sz="3200" kern="120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9EEED61-6833-45CA-A228-16FD01583631}"/>
              </a:ext>
            </a:extLst>
          </p:cNvPr>
          <p:cNvSpPr>
            <a:spLocks noGrp="1"/>
          </p:cNvSpPr>
          <p:nvPr>
            <p:ph type="dt" sz="half" idx="10"/>
          </p:nvPr>
        </p:nvSpPr>
        <p:spPr/>
        <p:txBody>
          <a:bodyPr/>
          <a:lstStyle/>
          <a:p>
            <a:fld id="{AD1A5738-B63B-4163-B2A3-0A448FCE4F70}" type="datetime1">
              <a:rPr lang="en-US" smtClean="0"/>
              <a:t>6/7/2021</a:t>
            </a:fld>
            <a:endParaRPr lang="en-US" dirty="0"/>
          </a:p>
        </p:txBody>
      </p:sp>
      <p:sp>
        <p:nvSpPr>
          <p:cNvPr id="5" name="Footer Placeholder 4">
            <a:extLst>
              <a:ext uri="{FF2B5EF4-FFF2-40B4-BE49-F238E27FC236}">
                <a16:creationId xmlns:a16="http://schemas.microsoft.com/office/drawing/2014/main" id="{CCF48D99-A3FC-44EC-AA52-6B0E0B8007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9164D5-A9C6-4E3B-A8D5-46E383A51DEC}"/>
              </a:ext>
            </a:extLst>
          </p:cNvPr>
          <p:cNvSpPr>
            <a:spLocks noGrp="1"/>
          </p:cNvSpPr>
          <p:nvPr>
            <p:ph type="sldNum" sz="quarter" idx="12"/>
          </p:nvPr>
        </p:nvSpPr>
        <p:spPr/>
        <p:txBody>
          <a:bodyPr/>
          <a:lstStyle/>
          <a:p>
            <a:fld id="{CF17D6FB-C3DC-46AB-B43A-365E6BA4849C}" type="slidenum">
              <a:rPr lang="en-US" smtClean="0"/>
              <a:t>‹#›</a:t>
            </a:fld>
            <a:endParaRPr lang="en-US" dirty="0"/>
          </a:p>
        </p:txBody>
      </p:sp>
      <p:sp>
        <p:nvSpPr>
          <p:cNvPr id="16" name="Text Placeholder 15">
            <a:extLst>
              <a:ext uri="{FF2B5EF4-FFF2-40B4-BE49-F238E27FC236}">
                <a16:creationId xmlns:a16="http://schemas.microsoft.com/office/drawing/2014/main" id="{459D8024-9FE8-4809-935B-A1389BCF9F76}"/>
              </a:ext>
            </a:extLst>
          </p:cNvPr>
          <p:cNvSpPr>
            <a:spLocks noGrp="1"/>
          </p:cNvSpPr>
          <p:nvPr>
            <p:ph type="body" sz="quarter" idx="13"/>
          </p:nvPr>
        </p:nvSpPr>
        <p:spPr>
          <a:xfrm>
            <a:off x="914400" y="4930982"/>
            <a:ext cx="10360025" cy="1340419"/>
          </a:xfrm>
        </p:spPr>
        <p:txBody>
          <a:bodyPr anchor="ctr" anchorCtr="1">
            <a:normAutofit/>
          </a:bodyPr>
          <a:lstStyle>
            <a:lvl1pPr marL="0" indent="0" algn="ctr">
              <a:buNone/>
              <a:defRPr sz="2500"/>
            </a:lvl1pPr>
          </a:lstStyle>
          <a:p>
            <a:pPr lvl="0"/>
            <a:r>
              <a:rPr lang="en-US"/>
              <a:t>Click to edit Master text styles</a:t>
            </a:r>
          </a:p>
        </p:txBody>
      </p:sp>
    </p:spTree>
    <p:extLst>
      <p:ext uri="{BB962C8B-B14F-4D97-AF65-F5344CB8AC3E}">
        <p14:creationId xmlns:p14="http://schemas.microsoft.com/office/powerpoint/2010/main" val="558553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p:nvPr>
        </p:nvSpPr>
        <p:spPr/>
        <p:txBody>
          <a:bodyPr anchor="ctr" anchorCtr="1"/>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2124DD-7703-469B-9971-7DF843E0E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6/7/2021</a:t>
            </a:fld>
            <a:endParaRPr lang="en-US" dirty="0"/>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38865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hasCustomPrompt="1"/>
          </p:nvPr>
        </p:nvSpPr>
        <p:spPr>
          <a:xfrm>
            <a:off x="838200" y="155575"/>
            <a:ext cx="10515600" cy="1645920"/>
          </a:xfrm>
        </p:spPr>
        <p:txBody>
          <a:bodyPr anchor="ctr" anchorCtr="1"/>
          <a:lstStyle>
            <a:lvl1pPr>
              <a:defRPr/>
            </a:lvl1pPr>
          </a:lstStyle>
          <a:p>
            <a:r>
              <a:rPr lang="en-US" dirty="0"/>
              <a:t>Click to edit</a:t>
            </a:r>
            <a:br>
              <a:rPr lang="en-US" dirty="0"/>
            </a:br>
            <a:r>
              <a:rPr lang="en-US" dirty="0"/>
              <a:t>Master title style</a:t>
            </a:r>
          </a:p>
        </p:txBody>
      </p:sp>
      <p:sp>
        <p:nvSpPr>
          <p:cNvPr id="3" name="Content Placeholder 2">
            <a:extLst>
              <a:ext uri="{FF2B5EF4-FFF2-40B4-BE49-F238E27FC236}">
                <a16:creationId xmlns:a16="http://schemas.microsoft.com/office/drawing/2014/main" id="{092124DD-7703-469B-9971-7DF843E0EEF9}"/>
              </a:ext>
            </a:extLst>
          </p:cNvPr>
          <p:cNvSpPr>
            <a:spLocks noGrp="1"/>
          </p:cNvSpPr>
          <p:nvPr>
            <p:ph idx="1"/>
          </p:nvPr>
        </p:nvSpPr>
        <p:spPr>
          <a:xfrm>
            <a:off x="838200" y="1984248"/>
            <a:ext cx="105156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6/7/2021</a:t>
            </a:fld>
            <a:endParaRPr lang="en-US" dirty="0"/>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1278421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Line Title an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p:nvPr>
        </p:nvSpPr>
        <p:spPr/>
        <p:txBody>
          <a:bodyPr anchor="ctr" anchorCtr="1"/>
          <a:lstStyle/>
          <a:p>
            <a:r>
              <a:rPr lang="en-US"/>
              <a:t>Click to edit Master title style</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6/7/2021</a:t>
            </a:fld>
            <a:endParaRPr lang="en-US" dirty="0"/>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
        <p:nvSpPr>
          <p:cNvPr id="8" name="Picture Placeholder 7">
            <a:extLst>
              <a:ext uri="{FF2B5EF4-FFF2-40B4-BE49-F238E27FC236}">
                <a16:creationId xmlns:a16="http://schemas.microsoft.com/office/drawing/2014/main" id="{D047315E-2B35-45FD-A4A4-17446D3E4BF6}"/>
              </a:ext>
            </a:extLst>
          </p:cNvPr>
          <p:cNvSpPr>
            <a:spLocks noGrp="1"/>
          </p:cNvSpPr>
          <p:nvPr>
            <p:ph type="pic" sz="quarter" idx="13"/>
          </p:nvPr>
        </p:nvSpPr>
        <p:spPr>
          <a:xfrm>
            <a:off x="838200" y="1276350"/>
            <a:ext cx="10515600" cy="5029200"/>
          </a:xfrm>
        </p:spPr>
        <p:txBody>
          <a:bodyPr/>
          <a:lstStyle/>
          <a:p>
            <a:r>
              <a:rPr lang="en-US" dirty="0"/>
              <a:t>Click icon to add picture</a:t>
            </a:r>
          </a:p>
        </p:txBody>
      </p:sp>
    </p:spTree>
    <p:extLst>
      <p:ext uri="{BB962C8B-B14F-4D97-AF65-F5344CB8AC3E}">
        <p14:creationId xmlns:p14="http://schemas.microsoft.com/office/powerpoint/2010/main" val="2448908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379E-2825-4642-B364-C627E62BB332}"/>
              </a:ext>
            </a:extLst>
          </p:cNvPr>
          <p:cNvSpPr>
            <a:spLocks noGrp="1"/>
          </p:cNvSpPr>
          <p:nvPr>
            <p:ph type="title"/>
          </p:nvPr>
        </p:nvSpPr>
        <p:spPr>
          <a:xfrm>
            <a:off x="831850" y="1709738"/>
            <a:ext cx="10515600" cy="2852737"/>
          </a:xfrm>
        </p:spPr>
        <p:txBody>
          <a:bodyPr anchor="ctr" anchorCtr="1"/>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D8A50E-5C70-4133-A83D-71935AC6F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9ECE96-F9B0-4B4E-84A1-71742BBDEA5E}"/>
              </a:ext>
            </a:extLst>
          </p:cNvPr>
          <p:cNvSpPr>
            <a:spLocks noGrp="1"/>
          </p:cNvSpPr>
          <p:nvPr>
            <p:ph type="dt" sz="half" idx="10"/>
          </p:nvPr>
        </p:nvSpPr>
        <p:spPr/>
        <p:txBody>
          <a:bodyPr/>
          <a:lstStyle/>
          <a:p>
            <a:fld id="{EF01E50F-07BC-4EC2-987B-408E09836730}" type="datetime1">
              <a:rPr lang="en-US" smtClean="0"/>
              <a:t>6/7/2021</a:t>
            </a:fld>
            <a:endParaRPr lang="en-US" dirty="0"/>
          </a:p>
        </p:txBody>
      </p:sp>
      <p:sp>
        <p:nvSpPr>
          <p:cNvPr id="5" name="Footer Placeholder 4">
            <a:extLst>
              <a:ext uri="{FF2B5EF4-FFF2-40B4-BE49-F238E27FC236}">
                <a16:creationId xmlns:a16="http://schemas.microsoft.com/office/drawing/2014/main" id="{EDABE8C9-BD90-4119-8B4A-2A88D17BFA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C26BF2-3099-473B-9C77-40E6434A34B0}"/>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4063346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6852-333E-4117-9BC3-F69FDB875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2F58EE-7897-463A-8DDB-C5504753C9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4ED855-297C-4ECA-9946-43819ACCDA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774C3A-1562-402D-90A0-594945DCF8C0}"/>
              </a:ext>
            </a:extLst>
          </p:cNvPr>
          <p:cNvSpPr>
            <a:spLocks noGrp="1"/>
          </p:cNvSpPr>
          <p:nvPr>
            <p:ph type="dt" sz="half" idx="10"/>
          </p:nvPr>
        </p:nvSpPr>
        <p:spPr/>
        <p:txBody>
          <a:bodyPr/>
          <a:lstStyle/>
          <a:p>
            <a:fld id="{9A6DE432-1AC1-4379-9C98-6E4B4EA14527}" type="datetime1">
              <a:rPr lang="en-US" smtClean="0"/>
              <a:t>6/7/2021</a:t>
            </a:fld>
            <a:endParaRPr lang="en-US" dirty="0"/>
          </a:p>
        </p:txBody>
      </p:sp>
      <p:sp>
        <p:nvSpPr>
          <p:cNvPr id="6" name="Footer Placeholder 5">
            <a:extLst>
              <a:ext uri="{FF2B5EF4-FFF2-40B4-BE49-F238E27FC236}">
                <a16:creationId xmlns:a16="http://schemas.microsoft.com/office/drawing/2014/main" id="{6A7C52D3-559B-4D1F-B35A-2A1AAE89BC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B7F8F1-2CEE-4D3F-A66D-CC83558340AF}"/>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4085980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581A-7AA4-4674-BBB5-5DAB241B44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07D23A-1A04-4CED-817F-66DA157076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1D450B-ABE9-40A5-87E3-AD074BE86E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D33A0A-5A25-422C-835E-2ACFBFF3C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2EDA5-C2D3-41CC-BA55-E7C733C898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B1AE1F-B1C2-4750-993F-989937CF8D9C}"/>
              </a:ext>
            </a:extLst>
          </p:cNvPr>
          <p:cNvSpPr>
            <a:spLocks noGrp="1"/>
          </p:cNvSpPr>
          <p:nvPr>
            <p:ph type="dt" sz="half" idx="10"/>
          </p:nvPr>
        </p:nvSpPr>
        <p:spPr/>
        <p:txBody>
          <a:bodyPr/>
          <a:lstStyle/>
          <a:p>
            <a:fld id="{D5E4FDF6-6CD2-4D95-8E0D-40C05EAE28F6}" type="datetime1">
              <a:rPr lang="en-US" smtClean="0"/>
              <a:t>6/7/2021</a:t>
            </a:fld>
            <a:endParaRPr lang="en-US" dirty="0"/>
          </a:p>
        </p:txBody>
      </p:sp>
      <p:sp>
        <p:nvSpPr>
          <p:cNvPr id="8" name="Footer Placeholder 7">
            <a:extLst>
              <a:ext uri="{FF2B5EF4-FFF2-40B4-BE49-F238E27FC236}">
                <a16:creationId xmlns:a16="http://schemas.microsoft.com/office/drawing/2014/main" id="{8FC0B38D-B069-41E7-BB40-B39FDB04ACD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42462DA-8625-4C3E-BCD8-522D5C045117}"/>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99205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BB08-BE57-41D2-981B-E324C8EB3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5B5AB-282B-4329-AA55-40E5C94CB1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746AD-FEB3-4D0B-9504-6851AF37802C}"/>
              </a:ext>
            </a:extLst>
          </p:cNvPr>
          <p:cNvSpPr>
            <a:spLocks noGrp="1"/>
          </p:cNvSpPr>
          <p:nvPr>
            <p:ph type="dt" sz="half" idx="10"/>
          </p:nvPr>
        </p:nvSpPr>
        <p:spPr/>
        <p:txBody>
          <a:bodyPr/>
          <a:lstStyle/>
          <a:p>
            <a:fld id="{669D2279-F453-48D3-8425-2B5622C7DE80}" type="datetime1">
              <a:rPr lang="en-US" smtClean="0"/>
              <a:t>6/7/2021</a:t>
            </a:fld>
            <a:endParaRPr lang="en-US" dirty="0"/>
          </a:p>
        </p:txBody>
      </p:sp>
      <p:sp>
        <p:nvSpPr>
          <p:cNvPr id="5" name="Footer Placeholder 4">
            <a:extLst>
              <a:ext uri="{FF2B5EF4-FFF2-40B4-BE49-F238E27FC236}">
                <a16:creationId xmlns:a16="http://schemas.microsoft.com/office/drawing/2014/main" id="{6A8BD9D1-CC0E-4800-A542-C11C49227C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27626C-01C0-474D-A569-EF2306EC17F2}"/>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2962620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0B16-DF68-46D7-B648-CDA36A444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8F5BE1-7617-4FFE-9D14-E62D6C4A000A}"/>
              </a:ext>
            </a:extLst>
          </p:cNvPr>
          <p:cNvSpPr>
            <a:spLocks noGrp="1"/>
          </p:cNvSpPr>
          <p:nvPr>
            <p:ph type="dt" sz="half" idx="10"/>
          </p:nvPr>
        </p:nvSpPr>
        <p:spPr/>
        <p:txBody>
          <a:bodyPr/>
          <a:lstStyle/>
          <a:p>
            <a:fld id="{4211E2EE-BF24-48C2-95A9-C499706D1F1C}" type="datetime1">
              <a:rPr lang="en-US" smtClean="0"/>
              <a:t>6/7/2021</a:t>
            </a:fld>
            <a:endParaRPr lang="en-US" dirty="0"/>
          </a:p>
        </p:txBody>
      </p:sp>
      <p:sp>
        <p:nvSpPr>
          <p:cNvPr id="4" name="Footer Placeholder 3">
            <a:extLst>
              <a:ext uri="{FF2B5EF4-FFF2-40B4-BE49-F238E27FC236}">
                <a16:creationId xmlns:a16="http://schemas.microsoft.com/office/drawing/2014/main" id="{8893EF52-CB4E-488F-ABE0-22A894276D9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5BF7B89-C1D4-4C78-A8A9-A41B7D33F8BC}"/>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365250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AA8C2-9EE8-49DB-B75D-7B6025E723DD}"/>
              </a:ext>
            </a:extLst>
          </p:cNvPr>
          <p:cNvSpPr>
            <a:spLocks noGrp="1"/>
          </p:cNvSpPr>
          <p:nvPr>
            <p:ph type="dt" sz="half" idx="10"/>
          </p:nvPr>
        </p:nvSpPr>
        <p:spPr/>
        <p:txBody>
          <a:bodyPr/>
          <a:lstStyle/>
          <a:p>
            <a:fld id="{3C05F4BD-74C6-4276-8FB1-71FEFCA1CC8D}" type="datetime1">
              <a:rPr lang="en-US" smtClean="0"/>
              <a:t>6/7/2021</a:t>
            </a:fld>
            <a:endParaRPr lang="en-US" dirty="0"/>
          </a:p>
        </p:txBody>
      </p:sp>
      <p:sp>
        <p:nvSpPr>
          <p:cNvPr id="3" name="Footer Placeholder 2">
            <a:extLst>
              <a:ext uri="{FF2B5EF4-FFF2-40B4-BE49-F238E27FC236}">
                <a16:creationId xmlns:a16="http://schemas.microsoft.com/office/drawing/2014/main" id="{9342AD92-C2FC-4ACB-963D-407E8304406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3F2F600-08D4-4509-90CA-242D29F2966B}"/>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9731597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A790-01EC-403E-9DE4-ED91F8056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726C55-AB99-4BF4-9E01-CD0F8D1B3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23244-8E86-43FB-8358-1B45486A1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5D0EB-6413-4ECB-8A17-581E1C2F6FBE}"/>
              </a:ext>
            </a:extLst>
          </p:cNvPr>
          <p:cNvSpPr>
            <a:spLocks noGrp="1"/>
          </p:cNvSpPr>
          <p:nvPr>
            <p:ph type="dt" sz="half" idx="10"/>
          </p:nvPr>
        </p:nvSpPr>
        <p:spPr/>
        <p:txBody>
          <a:bodyPr/>
          <a:lstStyle/>
          <a:p>
            <a:fld id="{679F7ADA-A25F-47FE-A732-2E9BA5F154B7}" type="datetime1">
              <a:rPr lang="en-US" smtClean="0"/>
              <a:t>6/7/2021</a:t>
            </a:fld>
            <a:endParaRPr lang="en-US" dirty="0"/>
          </a:p>
        </p:txBody>
      </p:sp>
      <p:sp>
        <p:nvSpPr>
          <p:cNvPr id="6" name="Footer Placeholder 5">
            <a:extLst>
              <a:ext uri="{FF2B5EF4-FFF2-40B4-BE49-F238E27FC236}">
                <a16:creationId xmlns:a16="http://schemas.microsoft.com/office/drawing/2014/main" id="{23849131-C2F2-4B80-8802-8596A059D4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6D392CA-0BA9-43C8-889C-C3385D62DC57}"/>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662987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CFDF-ECFD-4ED9-9C47-1922B55FA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652961-B3F7-47B6-A20F-146C0EAEB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31750E48-3F9A-4FDF-B268-5E6F9814D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FB9E6-CFA5-4A07-B213-1CA4CDD1BA74}"/>
              </a:ext>
            </a:extLst>
          </p:cNvPr>
          <p:cNvSpPr>
            <a:spLocks noGrp="1"/>
          </p:cNvSpPr>
          <p:nvPr>
            <p:ph type="dt" sz="half" idx="10"/>
          </p:nvPr>
        </p:nvSpPr>
        <p:spPr/>
        <p:txBody>
          <a:bodyPr/>
          <a:lstStyle/>
          <a:p>
            <a:fld id="{B707EB6A-D052-4ED0-99EB-29501A2B379F}" type="datetime1">
              <a:rPr lang="en-US" smtClean="0"/>
              <a:t>6/7/2021</a:t>
            </a:fld>
            <a:endParaRPr lang="en-US" dirty="0"/>
          </a:p>
        </p:txBody>
      </p:sp>
      <p:sp>
        <p:nvSpPr>
          <p:cNvPr id="6" name="Footer Placeholder 5">
            <a:extLst>
              <a:ext uri="{FF2B5EF4-FFF2-40B4-BE49-F238E27FC236}">
                <a16:creationId xmlns:a16="http://schemas.microsoft.com/office/drawing/2014/main" id="{1A7142B7-4037-49D3-AEF3-31875355D46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76C161-CD29-4B84-BF68-A276AE60E118}"/>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4065578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35CA-121A-4F11-91D3-053913CDB4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19BB62-04F9-401B-8075-A4CE15B18C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DCD93-8A0A-4844-AAD4-12AC2638D03B}"/>
              </a:ext>
            </a:extLst>
          </p:cNvPr>
          <p:cNvSpPr>
            <a:spLocks noGrp="1"/>
          </p:cNvSpPr>
          <p:nvPr>
            <p:ph type="dt" sz="half" idx="10"/>
          </p:nvPr>
        </p:nvSpPr>
        <p:spPr/>
        <p:txBody>
          <a:bodyPr/>
          <a:lstStyle/>
          <a:p>
            <a:fld id="{ED2A3CF5-EBD8-4BF7-985B-685850D1A887}" type="datetime1">
              <a:rPr lang="en-US" smtClean="0"/>
              <a:t>6/7/2021</a:t>
            </a:fld>
            <a:endParaRPr lang="en-US" dirty="0"/>
          </a:p>
        </p:txBody>
      </p:sp>
      <p:sp>
        <p:nvSpPr>
          <p:cNvPr id="5" name="Footer Placeholder 4">
            <a:extLst>
              <a:ext uri="{FF2B5EF4-FFF2-40B4-BE49-F238E27FC236}">
                <a16:creationId xmlns:a16="http://schemas.microsoft.com/office/drawing/2014/main" id="{34F471A1-18ED-4419-9430-2FA0798BB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66CFBE-E60E-447B-98FD-4028C4453910}"/>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57896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DAE18-3226-463A-9B5E-3760556ABD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B817E-FF37-419E-AFD1-EB0593B1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92CD3-BCF5-4CD5-B33F-29C7CE33CFF9}"/>
              </a:ext>
            </a:extLst>
          </p:cNvPr>
          <p:cNvSpPr>
            <a:spLocks noGrp="1"/>
          </p:cNvSpPr>
          <p:nvPr>
            <p:ph type="dt" sz="half" idx="10"/>
          </p:nvPr>
        </p:nvSpPr>
        <p:spPr/>
        <p:txBody>
          <a:bodyPr/>
          <a:lstStyle/>
          <a:p>
            <a:fld id="{BB1F99B5-149F-418F-97A1-061DF4308406}" type="datetime1">
              <a:rPr lang="en-US" smtClean="0"/>
              <a:t>6/7/2021</a:t>
            </a:fld>
            <a:endParaRPr lang="en-US" dirty="0"/>
          </a:p>
        </p:txBody>
      </p:sp>
      <p:sp>
        <p:nvSpPr>
          <p:cNvPr id="5" name="Footer Placeholder 4">
            <a:extLst>
              <a:ext uri="{FF2B5EF4-FFF2-40B4-BE49-F238E27FC236}">
                <a16:creationId xmlns:a16="http://schemas.microsoft.com/office/drawing/2014/main" id="{62763750-C8E9-47CE-AEE4-9AE8B50090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D1AE8D-B3CC-4781-AAB5-2FC7CE7037A1}"/>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31337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3427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B43C-6610-4A17-8D3F-CD9FC6D826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0C2340-4B13-40B7-812D-174F7D0DAD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6F8B3B-3186-43FA-B0C5-404BE95A8B62}"/>
              </a:ext>
            </a:extLst>
          </p:cNvPr>
          <p:cNvSpPr>
            <a:spLocks noGrp="1"/>
          </p:cNvSpPr>
          <p:nvPr>
            <p:ph type="dt" sz="half" idx="10"/>
          </p:nvPr>
        </p:nvSpPr>
        <p:spPr/>
        <p:txBody>
          <a:bodyPr/>
          <a:lstStyle/>
          <a:p>
            <a:fld id="{7FD14977-30F3-4A11-B400-3251DB025C3A}" type="datetime1">
              <a:rPr lang="en-US" smtClean="0"/>
              <a:t>6/7/2021</a:t>
            </a:fld>
            <a:endParaRPr lang="en-US" dirty="0"/>
          </a:p>
        </p:txBody>
      </p:sp>
      <p:sp>
        <p:nvSpPr>
          <p:cNvPr id="5" name="Footer Placeholder 4">
            <a:extLst>
              <a:ext uri="{FF2B5EF4-FFF2-40B4-BE49-F238E27FC236}">
                <a16:creationId xmlns:a16="http://schemas.microsoft.com/office/drawing/2014/main" id="{79412043-273D-48CB-A34D-4E18E13E7A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3A7F63-6D07-4F17-A1EF-0E4D67731430}"/>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59838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0EA3-67C5-4E9C-8E5D-FE9C34DC1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BF9A1B-D8C9-46BA-806D-68214E4F35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44E0AB-6A7B-4D1A-96EB-6A92A9584C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3BBEB1-ADF3-4EFF-A8E0-38B40554BFE9}"/>
              </a:ext>
            </a:extLst>
          </p:cNvPr>
          <p:cNvSpPr>
            <a:spLocks noGrp="1"/>
          </p:cNvSpPr>
          <p:nvPr>
            <p:ph type="dt" sz="half" idx="10"/>
          </p:nvPr>
        </p:nvSpPr>
        <p:spPr/>
        <p:txBody>
          <a:bodyPr/>
          <a:lstStyle/>
          <a:p>
            <a:fld id="{C94341C8-F12D-4362-BECE-A4BCF4E74113}" type="datetime1">
              <a:rPr lang="en-US" smtClean="0"/>
              <a:t>6/7/2021</a:t>
            </a:fld>
            <a:endParaRPr lang="en-US" dirty="0"/>
          </a:p>
        </p:txBody>
      </p:sp>
      <p:sp>
        <p:nvSpPr>
          <p:cNvPr id="6" name="Footer Placeholder 5">
            <a:extLst>
              <a:ext uri="{FF2B5EF4-FFF2-40B4-BE49-F238E27FC236}">
                <a16:creationId xmlns:a16="http://schemas.microsoft.com/office/drawing/2014/main" id="{7242C228-2F58-40F2-AF23-52A8024140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2BEC84-64F9-4EF1-80C9-73B24C5613F2}"/>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42663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5DBB-623E-4263-A0A2-F15142F8C3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404C5-E548-44A1-BFDA-BC98E5A392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52A202-E2D7-4B14-832D-B1F296232B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FB7B7F-8C77-4D6D-8DAD-FF77170245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442BD8-2D38-4CCD-8B61-F819C4BE44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65FF19-3E03-48D7-B9B5-CD34A35B6B44}"/>
              </a:ext>
            </a:extLst>
          </p:cNvPr>
          <p:cNvSpPr>
            <a:spLocks noGrp="1"/>
          </p:cNvSpPr>
          <p:nvPr>
            <p:ph type="dt" sz="half" idx="10"/>
          </p:nvPr>
        </p:nvSpPr>
        <p:spPr/>
        <p:txBody>
          <a:bodyPr/>
          <a:lstStyle/>
          <a:p>
            <a:fld id="{9736B6EE-54AE-481A-9AFF-831C154444BB}" type="datetime1">
              <a:rPr lang="en-US" smtClean="0"/>
              <a:t>6/7/2021</a:t>
            </a:fld>
            <a:endParaRPr lang="en-US" dirty="0"/>
          </a:p>
        </p:txBody>
      </p:sp>
      <p:sp>
        <p:nvSpPr>
          <p:cNvPr id="8" name="Footer Placeholder 7">
            <a:extLst>
              <a:ext uri="{FF2B5EF4-FFF2-40B4-BE49-F238E27FC236}">
                <a16:creationId xmlns:a16="http://schemas.microsoft.com/office/drawing/2014/main" id="{E40781CA-FF30-43B1-8B80-ED02B5043BE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B49A974-1564-4531-972C-65DEB828758C}"/>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359049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6BCD-0E80-4765-A241-10A5685C37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3FE599-773F-49C7-BE3C-6D9F9D0FEF68}"/>
              </a:ext>
            </a:extLst>
          </p:cNvPr>
          <p:cNvSpPr>
            <a:spLocks noGrp="1"/>
          </p:cNvSpPr>
          <p:nvPr>
            <p:ph type="dt" sz="half" idx="10"/>
          </p:nvPr>
        </p:nvSpPr>
        <p:spPr/>
        <p:txBody>
          <a:bodyPr/>
          <a:lstStyle/>
          <a:p>
            <a:fld id="{0602F33B-2952-45D5-954E-7CF77CB21F02}" type="datetime1">
              <a:rPr lang="en-US" smtClean="0"/>
              <a:t>6/7/2021</a:t>
            </a:fld>
            <a:endParaRPr lang="en-US" dirty="0"/>
          </a:p>
        </p:txBody>
      </p:sp>
      <p:sp>
        <p:nvSpPr>
          <p:cNvPr id="4" name="Footer Placeholder 3">
            <a:extLst>
              <a:ext uri="{FF2B5EF4-FFF2-40B4-BE49-F238E27FC236}">
                <a16:creationId xmlns:a16="http://schemas.microsoft.com/office/drawing/2014/main" id="{F1AF72A2-F3AE-4E66-A119-EF3E51CD65F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029C6E3-DC42-4C56-A17B-ABDB4BCD1A69}"/>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68076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7AFCD-2ED5-47EB-8BEC-F88EB18C3C5F}"/>
              </a:ext>
            </a:extLst>
          </p:cNvPr>
          <p:cNvSpPr>
            <a:spLocks noGrp="1"/>
          </p:cNvSpPr>
          <p:nvPr>
            <p:ph type="dt" sz="half" idx="10"/>
          </p:nvPr>
        </p:nvSpPr>
        <p:spPr/>
        <p:txBody>
          <a:bodyPr/>
          <a:lstStyle/>
          <a:p>
            <a:fld id="{C9575042-80FC-4F5C-AE13-C655957BE2FA}" type="datetime1">
              <a:rPr lang="en-US" smtClean="0"/>
              <a:t>6/7/2021</a:t>
            </a:fld>
            <a:endParaRPr lang="en-US" dirty="0"/>
          </a:p>
        </p:txBody>
      </p:sp>
      <p:sp>
        <p:nvSpPr>
          <p:cNvPr id="3" name="Footer Placeholder 2">
            <a:extLst>
              <a:ext uri="{FF2B5EF4-FFF2-40B4-BE49-F238E27FC236}">
                <a16:creationId xmlns:a16="http://schemas.microsoft.com/office/drawing/2014/main" id="{74E90E87-1F27-44D3-A0EA-72DF53074C5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F84F648-A11C-4D82-920E-85F3C67A4B1C}"/>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238685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6741-0845-4DD6-9F49-86F292DB8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6213CC-632B-4A5A-AD9C-C629EA8F50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66422C-EE5C-4225-BD92-6497D0E01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A479A5-6044-4C2D-92A2-7F9A2767D649}"/>
              </a:ext>
            </a:extLst>
          </p:cNvPr>
          <p:cNvSpPr>
            <a:spLocks noGrp="1"/>
          </p:cNvSpPr>
          <p:nvPr>
            <p:ph type="dt" sz="half" idx="10"/>
          </p:nvPr>
        </p:nvSpPr>
        <p:spPr/>
        <p:txBody>
          <a:bodyPr/>
          <a:lstStyle/>
          <a:p>
            <a:fld id="{1A1C76B4-6CBD-4195-AE8C-E94191993310}" type="datetime1">
              <a:rPr lang="en-US" smtClean="0"/>
              <a:t>6/7/2021</a:t>
            </a:fld>
            <a:endParaRPr lang="en-US" dirty="0"/>
          </a:p>
        </p:txBody>
      </p:sp>
      <p:sp>
        <p:nvSpPr>
          <p:cNvPr id="6" name="Footer Placeholder 5">
            <a:extLst>
              <a:ext uri="{FF2B5EF4-FFF2-40B4-BE49-F238E27FC236}">
                <a16:creationId xmlns:a16="http://schemas.microsoft.com/office/drawing/2014/main" id="{CF8E7778-3562-4908-B852-F551515B50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9617E5-0069-4F82-895B-7DC8C8FEAED8}"/>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263703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49D1-8FC5-4468-AB7A-41ADD6302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3E21E1-2409-41D5-A817-60BC64DA0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CD82538-AA3A-4F4E-8884-CAF875F5A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C06D93-6F2B-43B0-B20F-B103A022C9EB}"/>
              </a:ext>
            </a:extLst>
          </p:cNvPr>
          <p:cNvSpPr>
            <a:spLocks noGrp="1"/>
          </p:cNvSpPr>
          <p:nvPr>
            <p:ph type="dt" sz="half" idx="10"/>
          </p:nvPr>
        </p:nvSpPr>
        <p:spPr/>
        <p:txBody>
          <a:bodyPr/>
          <a:lstStyle/>
          <a:p>
            <a:fld id="{D887E0E4-628F-4655-8B22-5B501681EF38}" type="datetime1">
              <a:rPr lang="en-US" smtClean="0"/>
              <a:t>6/7/2021</a:t>
            </a:fld>
            <a:endParaRPr lang="en-US" dirty="0"/>
          </a:p>
        </p:txBody>
      </p:sp>
      <p:sp>
        <p:nvSpPr>
          <p:cNvPr id="6" name="Footer Placeholder 5">
            <a:extLst>
              <a:ext uri="{FF2B5EF4-FFF2-40B4-BE49-F238E27FC236}">
                <a16:creationId xmlns:a16="http://schemas.microsoft.com/office/drawing/2014/main" id="{0DC214B9-3426-42F4-B133-B8F998A709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6814CA-5CD1-4804-871E-60D21A625CA2}"/>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280399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06593-7764-41F6-B17F-269C8B2FD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C5E736-E8D4-4521-9BF4-25EE61464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0EB72-3BCD-417F-8032-8C19842A3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D8E6B-60F4-41EC-9EFB-077E270A4CF2}" type="datetime1">
              <a:rPr lang="en-US" smtClean="0"/>
              <a:t>6/7/2021</a:t>
            </a:fld>
            <a:endParaRPr lang="en-US" dirty="0"/>
          </a:p>
        </p:txBody>
      </p:sp>
      <p:sp>
        <p:nvSpPr>
          <p:cNvPr id="5" name="Footer Placeholder 4">
            <a:extLst>
              <a:ext uri="{FF2B5EF4-FFF2-40B4-BE49-F238E27FC236}">
                <a16:creationId xmlns:a16="http://schemas.microsoft.com/office/drawing/2014/main" id="{E5FDA2D5-9A24-4CD5-8F94-A59D5D5F8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7F3018-D86D-4D69-926D-ED967DEF0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AB5F4-1FD8-4CAF-B57B-848A7DC6D772}" type="slidenum">
              <a:rPr lang="en-US" smtClean="0"/>
              <a:t>‹#›</a:t>
            </a:fld>
            <a:endParaRPr lang="en-US" dirty="0"/>
          </a:p>
        </p:txBody>
      </p:sp>
    </p:spTree>
    <p:extLst>
      <p:ext uri="{BB962C8B-B14F-4D97-AF65-F5344CB8AC3E}">
        <p14:creationId xmlns:p14="http://schemas.microsoft.com/office/powerpoint/2010/main" val="2631782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076D4-82CA-45BE-86C5-A7691078179D}"/>
              </a:ext>
            </a:extLst>
          </p:cNvPr>
          <p:cNvSpPr>
            <a:spLocks noGrp="1"/>
          </p:cNvSpPr>
          <p:nvPr>
            <p:ph type="title"/>
          </p:nvPr>
        </p:nvSpPr>
        <p:spPr>
          <a:xfrm>
            <a:off x="838200" y="155575"/>
            <a:ext cx="10515600"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D546DD7-4A08-48F8-8600-364B90BDAA03}"/>
              </a:ext>
            </a:extLst>
          </p:cNvPr>
          <p:cNvSpPr>
            <a:spLocks noGrp="1"/>
          </p:cNvSpPr>
          <p:nvPr>
            <p:ph type="body" idx="1"/>
          </p:nvPr>
        </p:nvSpPr>
        <p:spPr>
          <a:xfrm>
            <a:off x="838200" y="1252727"/>
            <a:ext cx="10515600" cy="49377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79FA0-0930-4639-BDB7-54F00A17E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94742-326E-45FB-8AEF-8B0034E72173}" type="datetime1">
              <a:rPr lang="en-US" smtClean="0"/>
              <a:t>6/7/2021</a:t>
            </a:fld>
            <a:endParaRPr lang="en-US" dirty="0"/>
          </a:p>
        </p:txBody>
      </p:sp>
      <p:sp>
        <p:nvSpPr>
          <p:cNvPr id="5" name="Footer Placeholder 4">
            <a:extLst>
              <a:ext uri="{FF2B5EF4-FFF2-40B4-BE49-F238E27FC236}">
                <a16:creationId xmlns:a16="http://schemas.microsoft.com/office/drawing/2014/main" id="{4D87A67E-8CDA-4CAD-91EF-395B62313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C980AE-C0B4-4673-BBC8-3283FE5B7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7D6FB-C3DC-46AB-B43A-365E6BA4849C}" type="slidenum">
              <a:rPr lang="en-US" smtClean="0"/>
              <a:t>‹#›</a:t>
            </a:fld>
            <a:endParaRPr lang="en-US" dirty="0"/>
          </a:p>
        </p:txBody>
      </p:sp>
    </p:spTree>
    <p:extLst>
      <p:ext uri="{BB962C8B-B14F-4D97-AF65-F5344CB8AC3E}">
        <p14:creationId xmlns:p14="http://schemas.microsoft.com/office/powerpoint/2010/main" val="2419813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lnSpc>
          <a:spcPct val="90000"/>
        </a:lnSpc>
        <a:spcBef>
          <a:spcPct val="0"/>
        </a:spcBef>
        <a:buNone/>
        <a:defRPr lang="en-US" sz="6000" b="1" kern="1200" dirty="0">
          <a:solidFill>
            <a:schemeClr val="accent5">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hyperlink" Target="https://github.com/donboyd5/slides" TargetMode="External"/><Relationship Id="rId4" Type="http://schemas.openxmlformats.org/officeDocument/2006/relationships/hyperlink" Target="mailto:dboyd@albany.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hyperlink" Target="https://pensionresearchcouncil.wharton.upenn.edu/" TargetMode="External"/><Relationship Id="rId3" Type="http://schemas.openxmlformats.org/officeDocument/2006/relationships/hyperlink" Target="https://crr.bc.edu/category/briefs/briefs-state-local-pensions/" TargetMode="External"/><Relationship Id="rId7" Type="http://schemas.openxmlformats.org/officeDocument/2006/relationships/hyperlink" Target="https://www.pewtrusts.org/en/projects/public-sector-retirement-systems" TargetMode="External"/><Relationship Id="rId2" Type="http://schemas.openxmlformats.org/officeDocument/2006/relationships/hyperlink" Target="https://publicplansdata.org/quick-facts/" TargetMode="External"/><Relationship Id="rId1" Type="http://schemas.openxmlformats.org/officeDocument/2006/relationships/slideLayout" Target="../slideLayouts/slideLayout2.xml"/><Relationship Id="rId6" Type="http://schemas.openxmlformats.org/officeDocument/2006/relationships/hyperlink" Target="https://www.nasra.org/" TargetMode="External"/><Relationship Id="rId5" Type="http://schemas.openxmlformats.org/officeDocument/2006/relationships/hyperlink" Target="https://publicplansdata.org/resources/download-avs-cafrs/" TargetMode="External"/><Relationship Id="rId4" Type="http://schemas.openxmlformats.org/officeDocument/2006/relationships/hyperlink" Target="https://publicplansdata.org/public-plans-database/browse-data/" TargetMode="External"/><Relationship Id="rId9" Type="http://schemas.openxmlformats.org/officeDocument/2006/relationships/hyperlink" Target="https://www.albany.edu/slgf/publications.shtml"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mma.msrb.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265928"/>
            <a:ext cx="11360800" cy="1219503"/>
          </a:xfrm>
          <a:prstGeom prst="rect">
            <a:avLst/>
          </a:prstGeom>
        </p:spPr>
        <p:txBody>
          <a:bodyPr spcFirstLastPara="1" vert="horz" wrap="square" lIns="121900" tIns="121900" rIns="121900" bIns="121900" rtlCol="0" anchor="ctr" anchorCtr="0">
            <a:noAutofit/>
          </a:bodyPr>
          <a:lstStyle/>
          <a:p>
            <a:pPr>
              <a:lnSpc>
                <a:spcPct val="115000"/>
              </a:lnSpc>
              <a:spcAft>
                <a:spcPts val="400"/>
              </a:spcAft>
              <a:buClr>
                <a:schemeClr val="dk1"/>
              </a:buClr>
              <a:buSzPts val="1100"/>
            </a:pPr>
            <a:r>
              <a:rPr lang="en-US" sz="6000" dirty="0"/>
              <a:t>The Public Pensions Crisis</a:t>
            </a:r>
            <a:endParaRPr sz="5400" dirty="0">
              <a:solidFill>
                <a:srgbClr val="1155CC"/>
              </a:solidFill>
            </a:endParaRPr>
          </a:p>
        </p:txBody>
      </p:sp>
      <p:sp>
        <p:nvSpPr>
          <p:cNvPr id="55" name="Google Shape;55;p13"/>
          <p:cNvSpPr txBox="1">
            <a:spLocks noGrp="1"/>
          </p:cNvSpPr>
          <p:nvPr>
            <p:ph type="subTitle" idx="1"/>
          </p:nvPr>
        </p:nvSpPr>
        <p:spPr>
          <a:xfrm>
            <a:off x="415600" y="1560833"/>
            <a:ext cx="11360800" cy="2634704"/>
          </a:xfrm>
          <a:prstGeom prst="rect">
            <a:avLst/>
          </a:prstGeom>
        </p:spPr>
        <p:txBody>
          <a:bodyPr spcFirstLastPara="1" vert="horz" wrap="square" lIns="121900" tIns="121900" rIns="121900" bIns="121900" rtlCol="0" anchor="t" anchorCtr="0">
            <a:noAutofit/>
          </a:bodyPr>
          <a:lstStyle/>
          <a:p>
            <a:r>
              <a:rPr lang="en-US" sz="3200" dirty="0"/>
              <a:t>Ravitch Fiscal Reporting Program</a:t>
            </a:r>
          </a:p>
          <a:p>
            <a:r>
              <a:rPr lang="en-US" sz="3200" dirty="0"/>
              <a:t>Craig Newmark Graduate School of Journalism, CUNY</a:t>
            </a:r>
          </a:p>
          <a:p>
            <a:r>
              <a:rPr lang="en-US" sz="3200" dirty="0"/>
              <a:t>Staybridge Suites, Times Square</a:t>
            </a:r>
          </a:p>
          <a:p>
            <a:r>
              <a:rPr lang="en-US" sz="3200" dirty="0"/>
              <a:t>New York, NY</a:t>
            </a:r>
          </a:p>
          <a:p>
            <a:r>
              <a:rPr lang="en-US" sz="3200" dirty="0"/>
              <a:t>June</a:t>
            </a:r>
            <a:r>
              <a:rPr lang="en" sz="3200" dirty="0"/>
              <a:t> 9, 2021</a:t>
            </a:r>
            <a:endParaRPr sz="3200" dirty="0"/>
          </a:p>
        </p:txBody>
      </p:sp>
      <p:sp>
        <p:nvSpPr>
          <p:cNvPr id="56" name="Google Shape;56;p1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7" name="Google Shape;57;p13"/>
          <p:cNvPicPr preferRelativeResize="0"/>
          <p:nvPr/>
        </p:nvPicPr>
        <p:blipFill>
          <a:blip r:embed="rId3">
            <a:alphaModFix/>
          </a:blip>
          <a:stretch>
            <a:fillRect/>
          </a:stretch>
        </p:blipFill>
        <p:spPr>
          <a:xfrm>
            <a:off x="0" y="5965720"/>
            <a:ext cx="12192000" cy="892297"/>
          </a:xfrm>
          <a:prstGeom prst="rect">
            <a:avLst/>
          </a:prstGeom>
          <a:noFill/>
          <a:ln>
            <a:noFill/>
          </a:ln>
        </p:spPr>
      </p:pic>
      <p:sp>
        <p:nvSpPr>
          <p:cNvPr id="6" name="Google Shape;55;p13">
            <a:extLst>
              <a:ext uri="{FF2B5EF4-FFF2-40B4-BE49-F238E27FC236}">
                <a16:creationId xmlns:a16="http://schemas.microsoft.com/office/drawing/2014/main" id="{DC4E2A3A-E5E2-4D6C-9DC4-2F31B8EC39E0}"/>
              </a:ext>
            </a:extLst>
          </p:cNvPr>
          <p:cNvSpPr txBox="1">
            <a:spLocks/>
          </p:cNvSpPr>
          <p:nvPr/>
        </p:nvSpPr>
        <p:spPr>
          <a:xfrm>
            <a:off x="415600" y="4200603"/>
            <a:ext cx="11360800" cy="1415170"/>
          </a:xfrm>
          <a:prstGeom prst="rect">
            <a:avLst/>
          </a:prstGeom>
        </p:spPr>
        <p:txBody>
          <a:bodyPr spcFirstLastPara="1" vert="horz" wrap="square" lIns="121900" tIns="121900" rIns="121900" bIns="121900" rtlCol="0" anchor="t" anchorCtr="0">
            <a:noAutofit/>
          </a:bodyPr>
          <a:lstStyle>
            <a:lvl1pPr marL="228600" lvl="0"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Pts val="2800"/>
              <a:buFont typeface="Arial" panose="020B0604020202020204" pitchFamily="34" charset="0"/>
              <a:buNone/>
              <a:tabLst/>
              <a:defRPr/>
            </a:pPr>
            <a:r>
              <a:rPr kumimoji="0" lang="en-US" sz="2800" b="0" i="0" u="sng" strike="noStrike" kern="1200" cap="none" spc="0" normalizeH="0" baseline="0" noProof="0" dirty="0">
                <a:ln>
                  <a:noFill/>
                </a:ln>
                <a:solidFill>
                  <a:srgbClr val="0563C1"/>
                </a:solidFill>
                <a:effectLst/>
                <a:uLnTx/>
                <a:uFillTx/>
                <a:latin typeface="Calibri" panose="020F0502020204030204"/>
                <a:ea typeface="+mn-ea"/>
                <a:cs typeface="+mn-cs"/>
                <a:hlinkClick r:id="rId4"/>
              </a:rPr>
              <a:t>Don Boyd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Co-Director</a:t>
            </a:r>
          </a:p>
          <a:p>
            <a:pPr marL="0" marR="0" lvl="0" indent="0" algn="ctr" defTabSz="914400" rtl="0" eaLnBrk="1" fontAlgn="auto" latinLnBrk="0" hangingPunct="1">
              <a:lnSpc>
                <a:spcPct val="100000"/>
              </a:lnSpc>
              <a:spcBef>
                <a:spcPts val="0"/>
              </a:spcBef>
              <a:spcAft>
                <a:spcPts val="0"/>
              </a:spcAft>
              <a:buClrTx/>
              <a:buSzPts val="2800"/>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and Local Government Finance Project, Center for Policy Research</a:t>
            </a:r>
          </a:p>
          <a:p>
            <a:pPr marL="0" lvl="0" indent="0"/>
            <a:r>
              <a:rPr lang="en-US" sz="2400" dirty="0">
                <a:solidFill>
                  <a:prstClr val="black"/>
                </a:solidFill>
                <a:hlinkClick r:id="rId4"/>
              </a:rPr>
              <a:t>dboyd@albany.edu</a:t>
            </a:r>
            <a:r>
              <a:rPr lang="en-US" sz="2400" dirty="0">
                <a:solidFill>
                  <a:prstClr val="black"/>
                </a:solidFill>
              </a:rPr>
              <a:t>; slides at </a:t>
            </a:r>
            <a:r>
              <a:rPr kumimoji="0" lang="en-US" sz="2400" b="0" i="0" u="sng" strike="noStrike" kern="1200" cap="none" spc="0" normalizeH="0" baseline="0" noProof="0" dirty="0">
                <a:ln>
                  <a:noFill/>
                </a:ln>
                <a:solidFill>
                  <a:srgbClr val="0563C1"/>
                </a:solidFill>
                <a:effectLst/>
                <a:uLnTx/>
                <a:uFillTx/>
                <a:latin typeface="Calibri" panose="020F0502020204030204"/>
                <a:ea typeface="+mn-ea"/>
                <a:cs typeface="+mn-cs"/>
                <a:hlinkClick r:id="rId5"/>
              </a:rPr>
              <a:t>github.com/donboyd5/slides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pPr algn="ctr"/>
            <a:r>
              <a:rPr lang="en-US" b="1" dirty="0">
                <a:solidFill>
                  <a:schemeClr val="accent5">
                    <a:lumMod val="50000"/>
                  </a:schemeClr>
                </a:solidFill>
              </a:rPr>
              <a:t>Usually governments, not workers, bear pension risk</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254172"/>
            <a:ext cx="10972800" cy="5435043"/>
          </a:xfrm>
        </p:spPr>
        <p:txBody>
          <a:bodyPr>
            <a:normAutofit/>
          </a:bodyPr>
          <a:lstStyle/>
          <a:p>
            <a:r>
              <a:rPr lang="en-US" sz="4000" dirty="0"/>
              <a:t>If plan investments fall short, the government must increase contributions.</a:t>
            </a:r>
          </a:p>
          <a:p>
            <a:r>
              <a:rPr lang="en-US" sz="4000" dirty="0"/>
              <a:t>That means taxes must go up or spending on services, infrastructure, etc. must decline.</a:t>
            </a:r>
          </a:p>
          <a:p>
            <a:r>
              <a:rPr lang="en-US" sz="4000" dirty="0"/>
              <a:t>Many incentives encourage plans and governments to assume high investment returns and take investment risk. Other bad incentives, too.</a:t>
            </a:r>
          </a:p>
          <a:p>
            <a:r>
              <a:rPr lang="en-US" sz="4000" dirty="0"/>
              <a:t>The risks have not worked out well. Assumptions remain risky.</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10</a:t>
            </a:fld>
            <a:endParaRPr lang="en-US" dirty="0"/>
          </a:p>
        </p:txBody>
      </p:sp>
    </p:spTree>
    <p:extLst>
      <p:ext uri="{BB962C8B-B14F-4D97-AF65-F5344CB8AC3E}">
        <p14:creationId xmlns:p14="http://schemas.microsoft.com/office/powerpoint/2010/main" val="174224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pPr algn="ctr"/>
            <a:r>
              <a:rPr lang="en-US" b="1" dirty="0">
                <a:solidFill>
                  <a:schemeClr val="accent5">
                    <a:lumMod val="50000"/>
                  </a:schemeClr>
                </a:solidFill>
              </a:rPr>
              <a:t>What is an unfunded liability?</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203932"/>
            <a:ext cx="10972800" cy="5435043"/>
          </a:xfrm>
        </p:spPr>
        <p:txBody>
          <a:bodyPr>
            <a:normAutofit fontScale="92500"/>
          </a:bodyPr>
          <a:lstStyle/>
          <a:p>
            <a:r>
              <a:rPr lang="en-US" sz="4000" dirty="0"/>
              <a:t>The difference between:</a:t>
            </a:r>
          </a:p>
          <a:p>
            <a:endParaRPr lang="en-US" sz="1800" dirty="0"/>
          </a:p>
          <a:p>
            <a:pPr marL="457200" lvl="1" indent="0">
              <a:buNone/>
            </a:pPr>
            <a:r>
              <a:rPr lang="en-US" sz="3600" dirty="0"/>
              <a:t>Amount owed for benefits </a:t>
            </a:r>
            <a:r>
              <a:rPr lang="en-US" sz="3600" u="sng" dirty="0"/>
              <a:t>already earned</a:t>
            </a:r>
            <a:r>
              <a:rPr lang="en-US" sz="3600" dirty="0"/>
              <a:t>* by current workers and retirees, and other past workers</a:t>
            </a:r>
          </a:p>
          <a:p>
            <a:pPr marL="2286000" lvl="5" indent="0">
              <a:buNone/>
            </a:pPr>
            <a:r>
              <a:rPr lang="en-US" sz="3600" dirty="0"/>
              <a:t>and</a:t>
            </a:r>
          </a:p>
          <a:p>
            <a:pPr marL="457200" lvl="1" indent="0">
              <a:buNone/>
            </a:pPr>
            <a:r>
              <a:rPr lang="en-US" sz="3600" dirty="0"/>
              <a:t>Amount set aside for these benefits (assets)</a:t>
            </a:r>
          </a:p>
          <a:p>
            <a:pPr marL="457200" lvl="1" indent="0">
              <a:buNone/>
            </a:pPr>
            <a:endParaRPr lang="en-US" sz="1800" dirty="0"/>
          </a:p>
          <a:p>
            <a:pPr marL="457200" lvl="1" indent="0">
              <a:buNone/>
            </a:pPr>
            <a:r>
              <a:rPr lang="en-US" sz="3600" dirty="0"/>
              <a:t>* Policy implications?</a:t>
            </a:r>
          </a:p>
          <a:p>
            <a:pPr lvl="1"/>
            <a:endParaRPr lang="en-US" sz="1800" dirty="0"/>
          </a:p>
          <a:p>
            <a:r>
              <a:rPr lang="en-US" sz="4000" dirty="0"/>
              <a:t>Public plans measure these amounts differently than economists and the rest of the financial world.</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11</a:t>
            </a:fld>
            <a:endParaRPr lang="en-US" dirty="0"/>
          </a:p>
        </p:txBody>
      </p:sp>
    </p:spTree>
    <p:extLst>
      <p:ext uri="{BB962C8B-B14F-4D97-AF65-F5344CB8AC3E}">
        <p14:creationId xmlns:p14="http://schemas.microsoft.com/office/powerpoint/2010/main" val="10530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b="1" dirty="0">
                <a:solidFill>
                  <a:schemeClr val="accent5">
                    <a:lumMod val="50000"/>
                  </a:schemeClr>
                </a:solidFill>
              </a:rPr>
              <a:t>Technical: What is an unfunded liability?</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413886" y="1128584"/>
            <a:ext cx="11364228" cy="5641016"/>
          </a:xfrm>
        </p:spPr>
        <p:txBody>
          <a:bodyPr>
            <a:normAutofit fontScale="77500" lnSpcReduction="20000"/>
          </a:bodyPr>
          <a:lstStyle/>
          <a:p>
            <a:pPr marL="742950" indent="-742950">
              <a:buFont typeface="+mj-lt"/>
              <a:buAutoNum type="arabicPeriod"/>
            </a:pPr>
            <a:r>
              <a:rPr lang="en-US" sz="4000" dirty="0"/>
              <a:t>Actuary forecasts future benefit payments for </a:t>
            </a:r>
            <a:r>
              <a:rPr lang="en-US" sz="4000" u="sng" dirty="0"/>
              <a:t>current workers and retirees</a:t>
            </a:r>
          </a:p>
          <a:p>
            <a:pPr marL="742950" indent="-742950">
              <a:buFont typeface="+mj-lt"/>
              <a:buAutoNum type="arabicPeriod"/>
            </a:pPr>
            <a:r>
              <a:rPr lang="en-US" sz="4000" dirty="0"/>
              <a:t>Estimates present value of future benefits, using discount rate</a:t>
            </a:r>
          </a:p>
          <a:p>
            <a:pPr marL="742950" indent="-742950">
              <a:buFont typeface="+mj-lt"/>
              <a:buAutoNum type="arabicPeriod"/>
            </a:pPr>
            <a:r>
              <a:rPr lang="en-US" sz="4000" dirty="0"/>
              <a:t>Apportions present value: (a) amount already earned (Accrued Actuarial Liability, AAL), and (b) amount to be earned with future service.</a:t>
            </a:r>
          </a:p>
          <a:p>
            <a:pPr marL="742950" indent="-742950">
              <a:buFont typeface="+mj-lt"/>
              <a:buAutoNum type="arabicPeriod"/>
            </a:pPr>
            <a:r>
              <a:rPr lang="en-US" sz="4000" dirty="0"/>
              <a:t>Accrued Actuarial Liability minus “Actuarial Assets” equals </a:t>
            </a:r>
          </a:p>
          <a:p>
            <a:pPr marL="742950" indent="-742950">
              <a:buFont typeface="+mj-lt"/>
              <a:buAutoNum type="arabicPeriod"/>
            </a:pPr>
            <a:r>
              <a:rPr lang="en-US" sz="4000" dirty="0"/>
              <a:t>Unfunded Accrued Actuarial Liability (UAAL):</a:t>
            </a:r>
          </a:p>
          <a:p>
            <a:pPr marL="0" indent="0">
              <a:buNone/>
            </a:pPr>
            <a:r>
              <a:rPr lang="en-US" sz="4000" dirty="0"/>
              <a:t>		</a:t>
            </a:r>
            <a:r>
              <a:rPr lang="en-US" sz="4600" dirty="0"/>
              <a:t>UAAL = Actuarial liability – Actuarial assets</a:t>
            </a:r>
          </a:p>
          <a:p>
            <a:pPr marL="0" indent="0">
              <a:buNone/>
            </a:pPr>
            <a:endParaRPr lang="en-US" sz="4000" i="1" dirty="0"/>
          </a:p>
          <a:p>
            <a:pPr marL="0" indent="0">
              <a:buNone/>
            </a:pPr>
            <a:r>
              <a:rPr lang="en-US" sz="4000" i="1" dirty="0"/>
              <a:t>What’s in this UAAL? What isn’t? Policy implications?</a:t>
            </a:r>
          </a:p>
          <a:p>
            <a:pPr marL="0" indent="0">
              <a:buNone/>
            </a:pPr>
            <a:endParaRPr lang="en-US" sz="2400" dirty="0"/>
          </a:p>
          <a:p>
            <a:pPr marL="0" indent="0">
              <a:buNone/>
            </a:pPr>
            <a:r>
              <a:rPr lang="en-US" sz="2400" dirty="0"/>
              <a:t>Notes: (1) more detail in appendix; (2) accounting terminology is different from actuarial terminology.</a:t>
            </a:r>
            <a:endParaRPr lang="en-US" sz="1600"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12</a:t>
            </a:fld>
            <a:endParaRPr lang="en-US" dirty="0"/>
          </a:p>
        </p:txBody>
      </p:sp>
    </p:spTree>
    <p:extLst>
      <p:ext uri="{BB962C8B-B14F-4D97-AF65-F5344CB8AC3E}">
        <p14:creationId xmlns:p14="http://schemas.microsoft.com/office/powerpoint/2010/main" val="18408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Why do we have a problem?</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13</a:t>
            </a:fld>
            <a:endParaRPr lang="en-US" dirty="0"/>
          </a:p>
        </p:txBody>
      </p:sp>
    </p:spTree>
    <p:extLst>
      <p:ext uri="{BB962C8B-B14F-4D97-AF65-F5344CB8AC3E}">
        <p14:creationId xmlns:p14="http://schemas.microsoft.com/office/powerpoint/2010/main" val="189608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rmAutofit/>
          </a:bodyPr>
          <a:lstStyle/>
          <a:p>
            <a:r>
              <a:rPr lang="en-US" sz="5400" b="1" dirty="0">
                <a:solidFill>
                  <a:schemeClr val="accent5">
                    <a:lumMod val="50000"/>
                  </a:schemeClr>
                </a:solidFill>
              </a:rPr>
              <a:t>Bad incentives and no police</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6" y="1209675"/>
            <a:ext cx="11331474" cy="5070545"/>
          </a:xfrm>
        </p:spPr>
        <p:txBody>
          <a:bodyPr>
            <a:normAutofit fontScale="77500" lnSpcReduction="20000"/>
          </a:bodyPr>
          <a:lstStyle/>
          <a:p>
            <a:r>
              <a:rPr lang="en-US" sz="3500" dirty="0"/>
              <a:t>Attractive for 2- &amp; 4-year elected officials to push costs to future. Institutional environment allows and encourages this.</a:t>
            </a:r>
          </a:p>
          <a:p>
            <a:r>
              <a:rPr lang="en-US" sz="3500" dirty="0"/>
              <a:t>Laws often are one-way streets: Governments can increase but rarely can reduce benefits.  (Some exceptions.)</a:t>
            </a:r>
          </a:p>
          <a:p>
            <a:r>
              <a:rPr lang="en-US" sz="3500" dirty="0"/>
              <a:t>Unlike private plans, public plans not subject to ERISA and related federal laws; no federal funding requirements or minimum-contribution rules</a:t>
            </a:r>
          </a:p>
          <a:p>
            <a:r>
              <a:rPr lang="en-US" sz="3500" dirty="0"/>
              <a:t>Weak accounting standards compared to private. Unlike FASB:</a:t>
            </a:r>
          </a:p>
          <a:p>
            <a:pPr lvl="1"/>
            <a:r>
              <a:rPr lang="en-US" sz="3000" dirty="0"/>
              <a:t>GASB requires discount rate assumption based on plan’s own portfolio (incentive!)</a:t>
            </a:r>
          </a:p>
          <a:p>
            <a:pPr lvl="1"/>
            <a:r>
              <a:rPr lang="en-US" sz="3000" dirty="0"/>
              <a:t>No SEC oversight of accounting.</a:t>
            </a:r>
          </a:p>
          <a:p>
            <a:pPr lvl="1"/>
            <a:r>
              <a:rPr lang="en-US" sz="3000" dirty="0"/>
              <a:t>Governments effectively can veto appointments to the GASB board that oversees them.</a:t>
            </a:r>
          </a:p>
          <a:p>
            <a:r>
              <a:rPr lang="en-US" sz="3500" dirty="0"/>
              <a:t>Actuarial Standards Board guidance allows latitude and plans use it!</a:t>
            </a:r>
          </a:p>
          <a:p>
            <a:r>
              <a:rPr lang="en-US" sz="3500" dirty="0"/>
              <a:t>Congress has no role (so far) and is chary; Tower Amendment.</a:t>
            </a:r>
          </a:p>
          <a:p>
            <a:r>
              <a:rPr lang="en-US" sz="3500" dirty="0"/>
              <a:t>States can impose rules on local plans; hard to impose rules on themselves.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14</a:t>
            </a:fld>
            <a:endParaRPr lang="en-US" dirty="0"/>
          </a:p>
        </p:txBody>
      </p:sp>
      <p:sp>
        <p:nvSpPr>
          <p:cNvPr id="5" name="TextBox 4">
            <a:extLst>
              <a:ext uri="{FF2B5EF4-FFF2-40B4-BE49-F238E27FC236}">
                <a16:creationId xmlns:a16="http://schemas.microsoft.com/office/drawing/2014/main" id="{2AE64C72-47A3-4779-B3A6-DCDC32E258B5}"/>
              </a:ext>
            </a:extLst>
          </p:cNvPr>
          <p:cNvSpPr txBox="1"/>
          <p:nvPr/>
        </p:nvSpPr>
        <p:spPr>
          <a:xfrm>
            <a:off x="622998" y="6219939"/>
            <a:ext cx="11206449" cy="523220"/>
          </a:xfrm>
          <a:prstGeom prst="rect">
            <a:avLst/>
          </a:prstGeom>
          <a:noFill/>
        </p:spPr>
        <p:txBody>
          <a:bodyPr wrap="square" rtlCol="0">
            <a:spAutoFit/>
          </a:bodyPr>
          <a:lstStyle/>
          <a:p>
            <a:r>
              <a:rPr lang="en-US" sz="1400" dirty="0"/>
              <a:t>GASB = Governmental Accounting Standards Board; FASB = Financial Accounting Standards Board (for private sector accounting)</a:t>
            </a:r>
          </a:p>
          <a:p>
            <a:r>
              <a:rPr lang="en-US" sz="1400" dirty="0"/>
              <a:t>ERISA = Employee Retirement Income Security Act</a:t>
            </a:r>
            <a:endParaRPr lang="en-US" sz="400" dirty="0"/>
          </a:p>
        </p:txBody>
      </p:sp>
    </p:spTree>
    <p:extLst>
      <p:ext uri="{BB962C8B-B14F-4D97-AF65-F5344CB8AC3E}">
        <p14:creationId xmlns:p14="http://schemas.microsoft.com/office/powerpoint/2010/main" val="2640050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noAutofit/>
          </a:bodyPr>
          <a:lstStyle/>
          <a:p>
            <a:r>
              <a:rPr lang="en-US" sz="3600" b="1" dirty="0">
                <a:solidFill>
                  <a:schemeClr val="accent5">
                    <a:lumMod val="50000"/>
                  </a:schemeClr>
                </a:solidFill>
              </a:rPr>
              <a:t>Higher discount rates </a:t>
            </a:r>
            <a:r>
              <a:rPr lang="en-US" sz="3600" b="1" dirty="0">
                <a:solidFill>
                  <a:schemeClr val="accent5">
                    <a:lumMod val="50000"/>
                  </a:schemeClr>
                </a:solidFill>
                <a:sym typeface="Wingdings" panose="05000000000000000000" pitchFamily="2" charset="2"/>
              </a:rPr>
              <a:t> much better (reported) funded status</a:t>
            </a:r>
            <a:endParaRPr lang="en-US" sz="3600" b="1" dirty="0">
              <a:solidFill>
                <a:schemeClr val="accent5">
                  <a:lumMod val="50000"/>
                </a:schemeClr>
              </a:solidFill>
            </a:endParaRPr>
          </a:p>
        </p:txBody>
      </p:sp>
      <p:sp>
        <p:nvSpPr>
          <p:cNvPr id="5" name="Slide Number Placeholder 4"/>
          <p:cNvSpPr>
            <a:spLocks noGrp="1"/>
          </p:cNvSpPr>
          <p:nvPr>
            <p:ph type="sldNum" sz="quarter" idx="12"/>
          </p:nvPr>
        </p:nvSpPr>
        <p:spPr/>
        <p:txBody>
          <a:bodyPr/>
          <a:lstStyle/>
          <a:p>
            <a:pPr eaLnBrk="0" fontAlgn="base" hangingPunct="0">
              <a:spcBef>
                <a:spcPct val="0"/>
              </a:spcBef>
              <a:spcAft>
                <a:spcPct val="0"/>
              </a:spcAft>
              <a:defRPr/>
            </a:pPr>
            <a:fld id="{7A31023E-27B8-4369-ADFE-3FEEA5857CAF}" type="slidenum">
              <a:rPr lang="en-US" sz="900">
                <a:solidFill>
                  <a:prstClr val="black">
                    <a:tint val="75000"/>
                  </a:prstClr>
                </a:solidFill>
                <a:latin typeface="Arial" panose="020B0604020202020204" pitchFamily="34" charset="0"/>
              </a:rPr>
              <a:pPr eaLnBrk="0" fontAlgn="base" hangingPunct="0">
                <a:spcBef>
                  <a:spcPct val="0"/>
                </a:spcBef>
                <a:spcAft>
                  <a:spcPct val="0"/>
                </a:spcAft>
                <a:defRPr/>
              </a:pPr>
              <a:t>15</a:t>
            </a:fld>
            <a:endParaRPr lang="en-US" sz="900" dirty="0">
              <a:solidFill>
                <a:prstClr val="black">
                  <a:tint val="75000"/>
                </a:prstClr>
              </a:solidFill>
              <a:latin typeface="Arial" panose="020B0604020202020204" pitchFamily="34" charset="0"/>
            </a:endParaRPr>
          </a:p>
        </p:txBody>
      </p:sp>
      <p:pic>
        <p:nvPicPr>
          <p:cNvPr id="4" name="Picture 3">
            <a:extLst>
              <a:ext uri="{FF2B5EF4-FFF2-40B4-BE49-F238E27FC236}">
                <a16:creationId xmlns:a16="http://schemas.microsoft.com/office/drawing/2014/main" id="{27DA9826-78E2-474A-A10A-5C7E75230E93}"/>
              </a:ext>
            </a:extLst>
          </p:cNvPr>
          <p:cNvPicPr>
            <a:picLocks noChangeAspect="1"/>
          </p:cNvPicPr>
          <p:nvPr/>
        </p:nvPicPr>
        <p:blipFill>
          <a:blip r:embed="rId3"/>
          <a:stretch>
            <a:fillRect/>
          </a:stretch>
        </p:blipFill>
        <p:spPr>
          <a:xfrm>
            <a:off x="2200259" y="1035341"/>
            <a:ext cx="7802113" cy="5669280"/>
          </a:xfrm>
          <a:prstGeom prst="rect">
            <a:avLst/>
          </a:prstGeom>
        </p:spPr>
      </p:pic>
    </p:spTree>
    <p:extLst>
      <p:ext uri="{BB962C8B-B14F-4D97-AF65-F5344CB8AC3E}">
        <p14:creationId xmlns:p14="http://schemas.microsoft.com/office/powerpoint/2010/main" val="226200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lstStyle/>
          <a:p>
            <a:r>
              <a:rPr lang="en-US" sz="3600" b="1" dirty="0">
                <a:solidFill>
                  <a:schemeClr val="accent5">
                    <a:lumMod val="50000"/>
                  </a:schemeClr>
                </a:solidFill>
              </a:rPr>
              <a:t>Higher assumed investment returns </a:t>
            </a:r>
            <a:r>
              <a:rPr lang="en-US" sz="3600" b="1" dirty="0">
                <a:solidFill>
                  <a:schemeClr val="accent5">
                    <a:lumMod val="50000"/>
                  </a:schemeClr>
                </a:solidFill>
                <a:sym typeface="Wingdings" panose="05000000000000000000" pitchFamily="2" charset="2"/>
              </a:rPr>
              <a:t> much lower contributions</a:t>
            </a:r>
            <a:endParaRPr lang="en-US" sz="3600" b="1" dirty="0">
              <a:solidFill>
                <a:schemeClr val="accent5">
                  <a:lumMod val="50000"/>
                </a:schemeClr>
              </a:solidFill>
            </a:endParaRPr>
          </a:p>
        </p:txBody>
      </p:sp>
      <p:sp>
        <p:nvSpPr>
          <p:cNvPr id="5" name="Slide Number Placeholder 4"/>
          <p:cNvSpPr>
            <a:spLocks noGrp="1"/>
          </p:cNvSpPr>
          <p:nvPr>
            <p:ph type="sldNum" sz="quarter" idx="12"/>
          </p:nvPr>
        </p:nvSpPr>
        <p:spPr/>
        <p:txBody>
          <a:bodyPr/>
          <a:lstStyle/>
          <a:p>
            <a:pPr eaLnBrk="0" fontAlgn="base" hangingPunct="0">
              <a:spcBef>
                <a:spcPct val="0"/>
              </a:spcBef>
              <a:spcAft>
                <a:spcPct val="0"/>
              </a:spcAft>
              <a:defRPr/>
            </a:pPr>
            <a:fld id="{7A31023E-27B8-4369-ADFE-3FEEA5857CAF}" type="slidenum">
              <a:rPr lang="en-US" sz="900">
                <a:solidFill>
                  <a:prstClr val="black">
                    <a:tint val="75000"/>
                  </a:prstClr>
                </a:solidFill>
                <a:latin typeface="Arial" panose="020B0604020202020204" pitchFamily="34" charset="0"/>
              </a:rPr>
              <a:pPr eaLnBrk="0" fontAlgn="base" hangingPunct="0">
                <a:spcBef>
                  <a:spcPct val="0"/>
                </a:spcBef>
                <a:spcAft>
                  <a:spcPct val="0"/>
                </a:spcAft>
                <a:defRPr/>
              </a:pPr>
              <a:t>16</a:t>
            </a:fld>
            <a:endParaRPr lang="en-US" sz="900" dirty="0">
              <a:solidFill>
                <a:prstClr val="black">
                  <a:tint val="75000"/>
                </a:prstClr>
              </a:solidFill>
              <a:latin typeface="Arial" panose="020B0604020202020204" pitchFamily="34" charset="0"/>
            </a:endParaRPr>
          </a:p>
        </p:txBody>
      </p:sp>
      <p:pic>
        <p:nvPicPr>
          <p:cNvPr id="4" name="Picture 3">
            <a:extLst>
              <a:ext uri="{FF2B5EF4-FFF2-40B4-BE49-F238E27FC236}">
                <a16:creationId xmlns:a16="http://schemas.microsoft.com/office/drawing/2014/main" id="{94020C5F-1B8A-4AB9-9F23-7919729F0CB8}"/>
              </a:ext>
            </a:extLst>
          </p:cNvPr>
          <p:cNvPicPr>
            <a:picLocks noChangeAspect="1"/>
          </p:cNvPicPr>
          <p:nvPr/>
        </p:nvPicPr>
        <p:blipFill>
          <a:blip r:embed="rId3"/>
          <a:stretch>
            <a:fillRect/>
          </a:stretch>
        </p:blipFill>
        <p:spPr>
          <a:xfrm>
            <a:off x="2196613" y="1036161"/>
            <a:ext cx="7802114" cy="5669280"/>
          </a:xfrm>
          <a:prstGeom prst="rect">
            <a:avLst/>
          </a:prstGeom>
        </p:spPr>
      </p:pic>
    </p:spTree>
    <p:extLst>
      <p:ext uri="{BB962C8B-B14F-4D97-AF65-F5344CB8AC3E}">
        <p14:creationId xmlns:p14="http://schemas.microsoft.com/office/powerpoint/2010/main" val="51228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normAutofit/>
          </a:bodyPr>
          <a:lstStyle/>
          <a:p>
            <a:r>
              <a:rPr lang="en-US" sz="3600" b="1" dirty="0">
                <a:solidFill>
                  <a:schemeClr val="accent5">
                    <a:lumMod val="50000"/>
                  </a:schemeClr>
                </a:solidFill>
              </a:rPr>
              <a:t>Also </a:t>
            </a:r>
            <a:r>
              <a:rPr lang="en-US" sz="3600" b="1" dirty="0">
                <a:solidFill>
                  <a:schemeClr val="accent5">
                    <a:lumMod val="50000"/>
                  </a:schemeClr>
                </a:solidFill>
                <a:sym typeface="Wingdings" panose="05000000000000000000" pitchFamily="2" charset="2"/>
              </a:rPr>
              <a:t> Can </a:t>
            </a:r>
            <a:r>
              <a:rPr lang="en-US" sz="3600" b="1" dirty="0">
                <a:solidFill>
                  <a:schemeClr val="accent5">
                    <a:lumMod val="50000"/>
                  </a:schemeClr>
                </a:solidFill>
              </a:rPr>
              <a:t>offer higher benefits for a given </a:t>
            </a:r>
            <a:r>
              <a:rPr lang="en-US" sz="3600" b="1" dirty="0">
                <a:solidFill>
                  <a:schemeClr val="accent5">
                    <a:lumMod val="50000"/>
                  </a:schemeClr>
                </a:solidFill>
                <a:sym typeface="Wingdings" panose="05000000000000000000" pitchFamily="2" charset="2"/>
              </a:rPr>
              <a:t>contribution level</a:t>
            </a:r>
            <a:endParaRPr lang="en-US" sz="3600" b="1" dirty="0">
              <a:solidFill>
                <a:schemeClr val="accent5">
                  <a:lumMod val="50000"/>
                </a:schemeClr>
              </a:solidFill>
            </a:endParaRPr>
          </a:p>
        </p:txBody>
      </p:sp>
      <p:sp>
        <p:nvSpPr>
          <p:cNvPr id="5" name="Slide Number Placeholder 4"/>
          <p:cNvSpPr>
            <a:spLocks noGrp="1"/>
          </p:cNvSpPr>
          <p:nvPr>
            <p:ph type="sldNum" sz="quarter" idx="12"/>
          </p:nvPr>
        </p:nvSpPr>
        <p:spPr/>
        <p:txBody>
          <a:bodyPr/>
          <a:lstStyle/>
          <a:p>
            <a:pPr eaLnBrk="0" fontAlgn="base" hangingPunct="0">
              <a:spcBef>
                <a:spcPct val="0"/>
              </a:spcBef>
              <a:spcAft>
                <a:spcPct val="0"/>
              </a:spcAft>
              <a:defRPr/>
            </a:pPr>
            <a:fld id="{7A31023E-27B8-4369-ADFE-3FEEA5857CAF}" type="slidenum">
              <a:rPr lang="en-US" sz="900">
                <a:solidFill>
                  <a:prstClr val="black">
                    <a:tint val="75000"/>
                  </a:prstClr>
                </a:solidFill>
                <a:latin typeface="Arial" panose="020B0604020202020204" pitchFamily="34" charset="0"/>
              </a:rPr>
              <a:pPr eaLnBrk="0" fontAlgn="base" hangingPunct="0">
                <a:spcBef>
                  <a:spcPct val="0"/>
                </a:spcBef>
                <a:spcAft>
                  <a:spcPct val="0"/>
                </a:spcAft>
                <a:defRPr/>
              </a:pPr>
              <a:t>17</a:t>
            </a:fld>
            <a:endParaRPr lang="en-US" sz="900" dirty="0">
              <a:solidFill>
                <a:prstClr val="black">
                  <a:tint val="75000"/>
                </a:prstClr>
              </a:solidFill>
              <a:latin typeface="Arial" panose="020B0604020202020204" pitchFamily="34" charset="0"/>
            </a:endParaRPr>
          </a:p>
        </p:txBody>
      </p:sp>
      <p:pic>
        <p:nvPicPr>
          <p:cNvPr id="7" name="Picture 6">
            <a:extLst>
              <a:ext uri="{FF2B5EF4-FFF2-40B4-BE49-F238E27FC236}">
                <a16:creationId xmlns:a16="http://schemas.microsoft.com/office/drawing/2014/main" id="{55CD34BF-0DA1-42B7-A61B-B35E0B2D1408}"/>
              </a:ext>
            </a:extLst>
          </p:cNvPr>
          <p:cNvPicPr>
            <a:picLocks noChangeAspect="1"/>
          </p:cNvPicPr>
          <p:nvPr/>
        </p:nvPicPr>
        <p:blipFill>
          <a:blip r:embed="rId3"/>
          <a:stretch>
            <a:fillRect/>
          </a:stretch>
        </p:blipFill>
        <p:spPr>
          <a:xfrm>
            <a:off x="2196607" y="1047446"/>
            <a:ext cx="7802114" cy="5669280"/>
          </a:xfrm>
          <a:prstGeom prst="rect">
            <a:avLst/>
          </a:prstGeom>
        </p:spPr>
      </p:pic>
    </p:spTree>
    <p:extLst>
      <p:ext uri="{BB962C8B-B14F-4D97-AF65-F5344CB8AC3E}">
        <p14:creationId xmlns:p14="http://schemas.microsoft.com/office/powerpoint/2010/main" val="3894855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9F370237-56BF-4C52-8FBE-8AAE22748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1312094"/>
            <a:ext cx="10972822" cy="5486411"/>
          </a:xfrm>
          <a:prstGeom prst="rect">
            <a:avLst/>
          </a:prstGeom>
        </p:spPr>
      </p:pic>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b="1" dirty="0">
                <a:solidFill>
                  <a:schemeClr val="accent5">
                    <a:lumMod val="50000"/>
                  </a:schemeClr>
                </a:solidFill>
              </a:rPr>
              <a:t>Public plans have lowered return assumptions only slightly in response to declining risk-free rates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18</a:t>
            </a:fld>
            <a:endParaRPr lang="en-US" dirty="0"/>
          </a:p>
        </p:txBody>
      </p:sp>
    </p:spTree>
    <p:extLst>
      <p:ext uri="{BB962C8B-B14F-4D97-AF65-F5344CB8AC3E}">
        <p14:creationId xmlns:p14="http://schemas.microsoft.com/office/powerpoint/2010/main" val="3192778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B6E378CA-BA11-499C-BFB0-A0AEF72DC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1359074"/>
            <a:ext cx="10972822" cy="5486411"/>
          </a:xfrm>
          <a:prstGeom prst="rect">
            <a:avLst/>
          </a:prstGeom>
        </p:spPr>
      </p:pic>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r>
              <a:rPr lang="en-US" sz="4800" b="1" dirty="0">
                <a:solidFill>
                  <a:schemeClr val="accent5">
                    <a:lumMod val="50000"/>
                  </a:schemeClr>
                </a:solidFill>
              </a:rPr>
              <a:t>Public plans are increasingly invested in equity-like assets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19</a:t>
            </a:fld>
            <a:endParaRPr lang="en-US" dirty="0"/>
          </a:p>
        </p:txBody>
      </p:sp>
    </p:spTree>
    <p:extLst>
      <p:ext uri="{BB962C8B-B14F-4D97-AF65-F5344CB8AC3E}">
        <p14:creationId xmlns:p14="http://schemas.microsoft.com/office/powerpoint/2010/main" val="420359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Questions</a:t>
            </a:r>
          </a:p>
        </p:txBody>
      </p:sp>
      <p:sp>
        <p:nvSpPr>
          <p:cNvPr id="6" name="Content Placeholder 5">
            <a:extLst>
              <a:ext uri="{FF2B5EF4-FFF2-40B4-BE49-F238E27FC236}">
                <a16:creationId xmlns:a16="http://schemas.microsoft.com/office/drawing/2014/main" id="{7EDFE5E0-05CF-41C2-A7F2-AA25E943359D}"/>
              </a:ext>
            </a:extLst>
          </p:cNvPr>
          <p:cNvSpPr>
            <a:spLocks noGrp="1"/>
          </p:cNvSpPr>
          <p:nvPr>
            <p:ph idx="1"/>
          </p:nvPr>
        </p:nvSpPr>
        <p:spPr/>
        <p:txBody>
          <a:bodyPr>
            <a:normAutofit/>
          </a:bodyPr>
          <a:lstStyle/>
          <a:p>
            <a:r>
              <a:rPr lang="en-US" sz="3600" dirty="0"/>
              <a:t>What are defined benefit pension plans?</a:t>
            </a:r>
          </a:p>
          <a:p>
            <a:r>
              <a:rPr lang="en-US" sz="3600" dirty="0"/>
              <a:t>What’s the problem?</a:t>
            </a:r>
          </a:p>
          <a:p>
            <a:r>
              <a:rPr lang="en-US" sz="3600" dirty="0"/>
              <a:t>Why do we have a problem?</a:t>
            </a:r>
          </a:p>
          <a:p>
            <a:r>
              <a:rPr lang="en-US" sz="3600" dirty="0"/>
              <a:t>How big is the problem? Where are problems biggest?</a:t>
            </a:r>
          </a:p>
          <a:p>
            <a:r>
              <a:rPr lang="en-US" sz="3600" dirty="0"/>
              <a:t>What can state and local governments do?</a:t>
            </a:r>
          </a:p>
          <a:p>
            <a:r>
              <a:rPr lang="en-US" sz="3600" dirty="0"/>
              <a:t>What will happen next?</a:t>
            </a:r>
          </a:p>
          <a:p>
            <a:r>
              <a:rPr lang="en-US" sz="3600" dirty="0"/>
              <a:t>What are some good information sources? (EMMA!)</a:t>
            </a:r>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2</a:t>
            </a:fld>
            <a:endParaRPr lang="en-US" dirty="0"/>
          </a:p>
        </p:txBody>
      </p:sp>
    </p:spTree>
    <p:extLst>
      <p:ext uri="{BB962C8B-B14F-4D97-AF65-F5344CB8AC3E}">
        <p14:creationId xmlns:p14="http://schemas.microsoft.com/office/powerpoint/2010/main" val="2451606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r>
              <a:rPr lang="en-US" b="1" dirty="0">
                <a:solidFill>
                  <a:schemeClr val="accent5">
                    <a:lumMod val="50000"/>
                  </a:schemeClr>
                </a:solidFill>
              </a:rPr>
              <a:t>Risk has increased relative to government budgets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20</a:t>
            </a:fld>
            <a:endParaRPr lang="en-US" dirty="0"/>
          </a:p>
        </p:txBody>
      </p:sp>
      <p:pic>
        <p:nvPicPr>
          <p:cNvPr id="4" name="Picture 3">
            <a:extLst>
              <a:ext uri="{FF2B5EF4-FFF2-40B4-BE49-F238E27FC236}">
                <a16:creationId xmlns:a16="http://schemas.microsoft.com/office/drawing/2014/main" id="{15E811B3-EF37-4CD7-A2C9-F39F08B085F8}"/>
              </a:ext>
            </a:extLst>
          </p:cNvPr>
          <p:cNvPicPr>
            <a:picLocks noChangeAspect="1"/>
          </p:cNvPicPr>
          <p:nvPr/>
        </p:nvPicPr>
        <p:blipFill>
          <a:blip r:embed="rId2"/>
          <a:stretch>
            <a:fillRect/>
          </a:stretch>
        </p:blipFill>
        <p:spPr>
          <a:xfrm>
            <a:off x="253288" y="1932120"/>
            <a:ext cx="11703380" cy="3867318"/>
          </a:xfrm>
          <a:prstGeom prst="rect">
            <a:avLst/>
          </a:prstGeom>
        </p:spPr>
      </p:pic>
    </p:spTree>
    <p:extLst>
      <p:ext uri="{BB962C8B-B14F-4D97-AF65-F5344CB8AC3E}">
        <p14:creationId xmlns:p14="http://schemas.microsoft.com/office/powerpoint/2010/main" val="2825510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sz="4000" b="1" dirty="0">
                <a:solidFill>
                  <a:schemeClr val="accent5">
                    <a:lumMod val="50000"/>
                  </a:schemeClr>
                </a:solidFill>
              </a:rPr>
              <a:t>U.S. public plans, with unique regulatory environment, have increased risk. Other plans have not.</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408671"/>
            <a:ext cx="10972800" cy="4568617"/>
          </a:xfrm>
        </p:spPr>
        <p:txBody>
          <a:bodyPr>
            <a:normAutofit lnSpcReduction="10000"/>
          </a:bodyPr>
          <a:lstStyle/>
          <a:p>
            <a:r>
              <a:rPr lang="en-US" dirty="0"/>
              <a:t>Important paper: Andonov, Bauer, Cremers (2017). Examines, among other things, how U.S. public plans, private plans, and Canadian/European plans responded to Treasury rate declines.</a:t>
            </a:r>
          </a:p>
          <a:p>
            <a:r>
              <a:rPr lang="en-US" dirty="0"/>
              <a:t>Their statistical analysis shows that other plans reduced discount rates as market rates declined, but not U.S. public plans.</a:t>
            </a:r>
          </a:p>
          <a:p>
            <a:pPr marL="0" indent="0" algn="ctr">
              <a:buNone/>
            </a:pPr>
            <a:endParaRPr lang="en-US" sz="3600" dirty="0"/>
          </a:p>
          <a:p>
            <a:pPr marL="0" indent="0" algn="ctr">
              <a:buNone/>
            </a:pPr>
            <a:r>
              <a:rPr lang="en-US" sz="4800" dirty="0"/>
              <a:t>“U.S. public pension funds have become the biggest risk-takers among pension funds internationally”</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21</a:t>
            </a:fld>
            <a:endParaRPr lang="en-US" dirty="0"/>
          </a:p>
        </p:txBody>
      </p:sp>
    </p:spTree>
    <p:extLst>
      <p:ext uri="{BB962C8B-B14F-4D97-AF65-F5344CB8AC3E}">
        <p14:creationId xmlns:p14="http://schemas.microsoft.com/office/powerpoint/2010/main" val="3393897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89D2D07-2532-41EE-8F90-E105B86D72B2}"/>
              </a:ext>
            </a:extLst>
          </p:cNvPr>
          <p:cNvGrpSpPr>
            <a:grpSpLocks noChangeAspect="1"/>
          </p:cNvGrpSpPr>
          <p:nvPr/>
        </p:nvGrpSpPr>
        <p:grpSpPr>
          <a:xfrm>
            <a:off x="1983624" y="2974207"/>
            <a:ext cx="9518620" cy="3793498"/>
            <a:chOff x="267825" y="3068670"/>
            <a:chExt cx="8769083" cy="3571315"/>
          </a:xfrm>
        </p:grpSpPr>
        <p:grpSp>
          <p:nvGrpSpPr>
            <p:cNvPr id="9" name="Group 8">
              <a:extLst>
                <a:ext uri="{FF2B5EF4-FFF2-40B4-BE49-F238E27FC236}">
                  <a16:creationId xmlns:a16="http://schemas.microsoft.com/office/drawing/2014/main" id="{03AC4BA2-F545-4C2A-82C8-652B5D03E1A6}"/>
                </a:ext>
              </a:extLst>
            </p:cNvPr>
            <p:cNvGrpSpPr/>
            <p:nvPr/>
          </p:nvGrpSpPr>
          <p:grpSpPr>
            <a:xfrm>
              <a:off x="267825" y="3085455"/>
              <a:ext cx="8769083" cy="3554530"/>
              <a:chOff x="267825" y="3093311"/>
              <a:chExt cx="8769083" cy="3554530"/>
            </a:xfrm>
          </p:grpSpPr>
          <p:grpSp>
            <p:nvGrpSpPr>
              <p:cNvPr id="12" name="Group 11">
                <a:extLst>
                  <a:ext uri="{FF2B5EF4-FFF2-40B4-BE49-F238E27FC236}">
                    <a16:creationId xmlns:a16="http://schemas.microsoft.com/office/drawing/2014/main" id="{C7BA7E48-24D4-4E22-8239-BDB816AA7A5E}"/>
                  </a:ext>
                </a:extLst>
              </p:cNvPr>
              <p:cNvGrpSpPr/>
              <p:nvPr/>
            </p:nvGrpSpPr>
            <p:grpSpPr>
              <a:xfrm>
                <a:off x="267825" y="3098551"/>
                <a:ext cx="4965841" cy="3549290"/>
                <a:chOff x="267825" y="3098551"/>
                <a:chExt cx="4965841" cy="3549290"/>
              </a:xfrm>
            </p:grpSpPr>
            <p:pic>
              <p:nvPicPr>
                <p:cNvPr id="14" name="Shape 330">
                  <a:extLst>
                    <a:ext uri="{FF2B5EF4-FFF2-40B4-BE49-F238E27FC236}">
                      <a16:creationId xmlns:a16="http://schemas.microsoft.com/office/drawing/2014/main" id="{05DAF20C-60C5-4216-B99C-4122526F38CB}"/>
                    </a:ext>
                  </a:extLst>
                </p:cNvPr>
                <p:cNvPicPr preferRelativeResize="0"/>
                <p:nvPr/>
              </p:nvPicPr>
              <p:blipFill>
                <a:blip r:embed="rId2">
                  <a:alphaModFix/>
                </a:blip>
                <a:stretch>
                  <a:fillRect/>
                </a:stretch>
              </p:blipFill>
              <p:spPr>
                <a:xfrm>
                  <a:off x="267825" y="3098551"/>
                  <a:ext cx="4965841" cy="3549290"/>
                </a:xfrm>
                <a:prstGeom prst="rect">
                  <a:avLst/>
                </a:prstGeom>
                <a:noFill/>
                <a:ln>
                  <a:noFill/>
                </a:ln>
              </p:spPr>
            </p:pic>
            <p:sp>
              <p:nvSpPr>
                <p:cNvPr id="15" name="Rectangle 14">
                  <a:extLst>
                    <a:ext uri="{FF2B5EF4-FFF2-40B4-BE49-F238E27FC236}">
                      <a16:creationId xmlns:a16="http://schemas.microsoft.com/office/drawing/2014/main" id="{6B66C9B0-1669-4953-B85D-0D2597A71870}"/>
                    </a:ext>
                  </a:extLst>
                </p:cNvPr>
                <p:cNvSpPr/>
                <p:nvPr/>
              </p:nvSpPr>
              <p:spPr>
                <a:xfrm>
                  <a:off x="3945924" y="4493033"/>
                  <a:ext cx="133641" cy="1075745"/>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ea typeface="+mn-ea"/>
                    <a:cs typeface="+mn-cs"/>
                  </a:endParaRPr>
                </a:p>
              </p:txBody>
            </p:sp>
          </p:grpSp>
          <p:pic>
            <p:nvPicPr>
              <p:cNvPr id="13" name="Shape 331">
                <a:extLst>
                  <a:ext uri="{FF2B5EF4-FFF2-40B4-BE49-F238E27FC236}">
                    <a16:creationId xmlns:a16="http://schemas.microsoft.com/office/drawing/2014/main" id="{E18D864D-9D65-44F2-88E0-51926233AEB8}"/>
                  </a:ext>
                </a:extLst>
              </p:cNvPr>
              <p:cNvPicPr preferRelativeResize="0"/>
              <p:nvPr/>
            </p:nvPicPr>
            <p:blipFill>
              <a:blip r:embed="rId3">
                <a:alphaModFix/>
              </a:blip>
              <a:stretch>
                <a:fillRect/>
              </a:stretch>
            </p:blipFill>
            <p:spPr>
              <a:xfrm>
                <a:off x="4044201" y="3093311"/>
                <a:ext cx="4992707" cy="3554530"/>
              </a:xfrm>
              <a:prstGeom prst="rect">
                <a:avLst/>
              </a:prstGeom>
              <a:noFill/>
              <a:ln>
                <a:noFill/>
              </a:ln>
            </p:spPr>
          </p:pic>
        </p:grpSp>
        <p:sp>
          <p:nvSpPr>
            <p:cNvPr id="10" name="Rectangle 9">
              <a:extLst>
                <a:ext uri="{FF2B5EF4-FFF2-40B4-BE49-F238E27FC236}">
                  <a16:creationId xmlns:a16="http://schemas.microsoft.com/office/drawing/2014/main" id="{662D9D8D-BC9F-4BB8-A71B-11B3C4109F4D}"/>
                </a:ext>
              </a:extLst>
            </p:cNvPr>
            <p:cNvSpPr/>
            <p:nvPr/>
          </p:nvSpPr>
          <p:spPr>
            <a:xfrm>
              <a:off x="428075" y="3068670"/>
              <a:ext cx="3651490" cy="553998"/>
            </a:xfrm>
            <a:prstGeom prst="rect">
              <a:avLst/>
            </a:prstGeom>
            <a:solidFill>
              <a:srgbClr val="FFFFFF"/>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Employer contribution rate</a:t>
              </a:r>
            </a:p>
          </p:txBody>
        </p:sp>
        <p:sp>
          <p:nvSpPr>
            <p:cNvPr id="11" name="Rectangle 10">
              <a:extLst>
                <a:ext uri="{FF2B5EF4-FFF2-40B4-BE49-F238E27FC236}">
                  <a16:creationId xmlns:a16="http://schemas.microsoft.com/office/drawing/2014/main" id="{8BE31FAA-FF4E-4DC5-AE9C-4408B636C64E}"/>
                </a:ext>
              </a:extLst>
            </p:cNvPr>
            <p:cNvSpPr/>
            <p:nvPr/>
          </p:nvSpPr>
          <p:spPr>
            <a:xfrm>
              <a:off x="4177842" y="3068670"/>
              <a:ext cx="3651490" cy="553998"/>
            </a:xfrm>
            <a:prstGeom prst="rect">
              <a:avLst/>
            </a:prstGeom>
            <a:solidFill>
              <a:srgbClr val="FFFFFF"/>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Funded ratio</a:t>
              </a:r>
            </a:p>
          </p:txBody>
        </p:sp>
      </p:grpSp>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r>
              <a:rPr lang="en-US" b="1" dirty="0">
                <a:solidFill>
                  <a:schemeClr val="accent5">
                    <a:lumMod val="50000"/>
                  </a:schemeClr>
                </a:solidFill>
              </a:rPr>
              <a:t>Even IF assumptions are correct, a roller coaster path</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22</a:t>
            </a:fld>
            <a:endParaRPr lang="en-US" dirty="0"/>
          </a:p>
        </p:txBody>
      </p:sp>
      <p:sp>
        <p:nvSpPr>
          <p:cNvPr id="5" name="Shape 329">
            <a:extLst>
              <a:ext uri="{FF2B5EF4-FFF2-40B4-BE49-F238E27FC236}">
                <a16:creationId xmlns:a16="http://schemas.microsoft.com/office/drawing/2014/main" id="{88891A01-4C56-4DD9-AAB9-282DFD43B5B5}"/>
              </a:ext>
            </a:extLst>
          </p:cNvPr>
          <p:cNvSpPr txBox="1">
            <a:spLocks/>
          </p:cNvSpPr>
          <p:nvPr/>
        </p:nvSpPr>
        <p:spPr bwMode="auto">
          <a:xfrm>
            <a:off x="6112045" y="1185323"/>
            <a:ext cx="5967660" cy="194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68569" rIns="68569" bIns="68569" numCol="1" anchor="t" anchorCtr="0" compatLnSpc="1">
            <a:prstTxWarp prst="textNoShape">
              <a:avLst/>
            </a:prstTxWarp>
            <a:noAutofit/>
          </a:bodyPr>
          <a:lstStyle>
            <a:lvl1pPr marL="356799" indent="-358814" algn="l" rtl="0" eaLnBrk="0" fontAlgn="base" hangingPunct="0">
              <a:spcBef>
                <a:spcPts val="2540"/>
              </a:spcBef>
              <a:spcAft>
                <a:spcPct val="0"/>
              </a:spcAft>
              <a:buFont typeface="Wingdings 2" panose="05020102010507070707" pitchFamily="18" charset="2"/>
              <a:buChar char=""/>
              <a:defRPr sz="2794" kern="1200">
                <a:solidFill>
                  <a:schemeClr val="tx1"/>
                </a:solidFill>
                <a:latin typeface="Calibri" panose="020F0502020204030204" pitchFamily="34" charset="0"/>
                <a:ea typeface="ＭＳ Ｐゴシック" pitchFamily="34" charset="-128"/>
                <a:cs typeface="Calibri" panose="020F0502020204030204" pitchFamily="34" charset="0"/>
              </a:defRPr>
            </a:lvl1pPr>
            <a:lvl2pPr marL="731739" indent="-374940" algn="l" rtl="0" eaLnBrk="0" fontAlgn="base" hangingPunct="0">
              <a:spcBef>
                <a:spcPts val="762"/>
              </a:spcBef>
              <a:spcAft>
                <a:spcPct val="0"/>
              </a:spcAft>
              <a:buFont typeface="Wingdings 2" panose="05020102010507070707" pitchFamily="18" charset="2"/>
              <a:buChar char=""/>
              <a:defRPr sz="2540" kern="1200">
                <a:solidFill>
                  <a:schemeClr val="tx1"/>
                </a:solidFill>
                <a:latin typeface="Calibri" panose="020F0502020204030204" pitchFamily="34" charset="0"/>
                <a:ea typeface="ＭＳ Ｐゴシック" pitchFamily="34" charset="-128"/>
                <a:cs typeface="Calibri" panose="020F0502020204030204" pitchFamily="34" charset="0"/>
              </a:defRPr>
            </a:lvl2pPr>
            <a:lvl3pPr marL="1090552" indent="-358814" algn="l" rtl="0" eaLnBrk="0" fontAlgn="base" hangingPunct="0">
              <a:spcBef>
                <a:spcPts val="762"/>
              </a:spcBef>
              <a:spcAft>
                <a:spcPct val="0"/>
              </a:spcAft>
              <a:buFont typeface="Wingdings 2" panose="05020102010507070707" pitchFamily="18" charset="2"/>
              <a:buChar char=""/>
              <a:defRPr kern="1200">
                <a:solidFill>
                  <a:schemeClr val="tx1"/>
                </a:solidFill>
                <a:latin typeface="Calibri" panose="020F0502020204030204" pitchFamily="34" charset="0"/>
                <a:ea typeface="ＭＳ Ｐゴシック" pitchFamily="34" charset="-128"/>
                <a:cs typeface="Calibri" panose="020F0502020204030204" pitchFamily="34" charset="0"/>
              </a:defRPr>
            </a:lvl3pPr>
            <a:lvl4pPr marL="1449366" indent="-358814" algn="l" rtl="0" eaLnBrk="0" fontAlgn="base" hangingPunct="0">
              <a:spcBef>
                <a:spcPts val="762"/>
              </a:spcBef>
              <a:spcAft>
                <a:spcPct val="0"/>
              </a:spcAft>
              <a:buFont typeface="Wingdings 2" panose="05020102010507070707" pitchFamily="18" charset="2"/>
              <a:buChar char=""/>
              <a:defRPr kern="1200">
                <a:solidFill>
                  <a:schemeClr val="tx1"/>
                </a:solidFill>
                <a:latin typeface="Calibri" panose="020F0502020204030204" pitchFamily="34" charset="0"/>
                <a:ea typeface="ＭＳ Ｐゴシック" pitchFamily="34" charset="-128"/>
                <a:cs typeface="Calibri" panose="020F0502020204030204" pitchFamily="34" charset="0"/>
              </a:defRPr>
            </a:lvl4pPr>
            <a:lvl5pPr marL="1808180" indent="-358814" algn="l" rtl="0" eaLnBrk="0" fontAlgn="base" hangingPunct="0">
              <a:spcBef>
                <a:spcPts val="762"/>
              </a:spcBef>
              <a:spcAft>
                <a:spcPct val="0"/>
              </a:spcAft>
              <a:buFont typeface="Wingdings 2" panose="05020102010507070707" pitchFamily="18" charset="2"/>
              <a:buChar char=""/>
              <a:defRPr kern="1200">
                <a:solidFill>
                  <a:schemeClr val="tx1"/>
                </a:solidFill>
                <a:latin typeface="Calibri" panose="020F0502020204030204" pitchFamily="34" charset="0"/>
                <a:ea typeface="ＭＳ Ｐゴシック" pitchFamily="34" charset="-128"/>
                <a:cs typeface="Calibri" panose="020F0502020204030204" pitchFamily="34" charset="0"/>
              </a:defRPr>
            </a:lvl5pPr>
            <a:lvl6pPr marL="3193039" indent="-290276" algn="l" defTabSz="1161105" rtl="0" eaLnBrk="1" latinLnBrk="0" hangingPunct="1">
              <a:spcBef>
                <a:spcPct val="20000"/>
              </a:spcBef>
              <a:buFont typeface="Arial" pitchFamily="34" charset="0"/>
              <a:buChar char="•"/>
              <a:defRPr sz="2540" kern="1200">
                <a:solidFill>
                  <a:schemeClr val="tx1"/>
                </a:solidFill>
                <a:latin typeface="+mn-lt"/>
                <a:ea typeface="+mn-ea"/>
                <a:cs typeface="+mn-cs"/>
              </a:defRPr>
            </a:lvl6pPr>
            <a:lvl7pPr marL="3773592" indent="-290276" algn="l" defTabSz="1161105" rtl="0" eaLnBrk="1" latinLnBrk="0" hangingPunct="1">
              <a:spcBef>
                <a:spcPct val="20000"/>
              </a:spcBef>
              <a:buFont typeface="Arial" pitchFamily="34" charset="0"/>
              <a:buChar char="•"/>
              <a:defRPr sz="2540" kern="1200">
                <a:solidFill>
                  <a:schemeClr val="tx1"/>
                </a:solidFill>
                <a:latin typeface="+mn-lt"/>
                <a:ea typeface="+mn-ea"/>
                <a:cs typeface="+mn-cs"/>
              </a:defRPr>
            </a:lvl7pPr>
            <a:lvl8pPr marL="4354144" indent="-290276" algn="l" defTabSz="1161105" rtl="0" eaLnBrk="1" latinLnBrk="0" hangingPunct="1">
              <a:spcBef>
                <a:spcPct val="20000"/>
              </a:spcBef>
              <a:buFont typeface="Arial" pitchFamily="34" charset="0"/>
              <a:buChar char="•"/>
              <a:defRPr sz="2540" kern="1200">
                <a:solidFill>
                  <a:schemeClr val="tx1"/>
                </a:solidFill>
                <a:latin typeface="+mn-lt"/>
                <a:ea typeface="+mn-ea"/>
                <a:cs typeface="+mn-cs"/>
              </a:defRPr>
            </a:lvl8pPr>
            <a:lvl9pPr marL="4934697" indent="-290276" algn="l" defTabSz="1161105" rtl="0" eaLnBrk="1" latinLnBrk="0" hangingPunct="1">
              <a:spcBef>
                <a:spcPct val="20000"/>
              </a:spcBef>
              <a:buFont typeface="Arial" pitchFamily="34" charset="0"/>
              <a:buChar char="•"/>
              <a:defRPr sz="2540" kern="1200">
                <a:solidFill>
                  <a:schemeClr val="tx1"/>
                </a:solidFill>
                <a:latin typeface="+mn-lt"/>
                <a:ea typeface="+mn-ea"/>
                <a:cs typeface="+mn-cs"/>
              </a:defRPr>
            </a:lvl9pPr>
          </a:lstStyle>
          <a:p>
            <a:pPr marL="100013" indent="0">
              <a:spcBef>
                <a:spcPts val="0"/>
              </a:spcBef>
              <a:buNone/>
            </a:pPr>
            <a:endParaRPr lang="en-US" sz="788" dirty="0">
              <a:latin typeface="+mj-lt"/>
            </a:endParaRPr>
          </a:p>
          <a:p>
            <a:pPr marL="100013" indent="0">
              <a:spcBef>
                <a:spcPts val="0"/>
              </a:spcBef>
              <a:buNone/>
            </a:pPr>
            <a:r>
              <a:rPr lang="en-US" sz="1800" i="1" dirty="0">
                <a:latin typeface="Book Antiqua" panose="02040602050305030304" pitchFamily="18" charset="0"/>
                <a:ea typeface="+mn-ea"/>
                <a:cs typeface="+mn-cs"/>
              </a:rPr>
              <a:t>People</a:t>
            </a:r>
            <a:r>
              <a:rPr lang="en-US" sz="1800" dirty="0">
                <a:latin typeface="Book Antiqua" panose="02040602050305030304" pitchFamily="18" charset="0"/>
                <a:ea typeface="+mn-ea"/>
                <a:cs typeface="+mn-cs"/>
              </a:rPr>
              <a:t> (politicians) interact with this system:</a:t>
            </a:r>
          </a:p>
          <a:p>
            <a:pPr marL="314325" indent="-214313">
              <a:spcBef>
                <a:spcPts val="0"/>
              </a:spcBef>
            </a:pPr>
            <a:r>
              <a:rPr lang="en-US" sz="1800" dirty="0">
                <a:latin typeface="Book Antiqua" panose="02040602050305030304" pitchFamily="18" charset="0"/>
                <a:ea typeface="Arial"/>
                <a:cs typeface="Arial"/>
              </a:rPr>
              <a:t>Will they support 50+% contribution increases?</a:t>
            </a:r>
          </a:p>
          <a:p>
            <a:pPr marL="314325" indent="-214313">
              <a:spcBef>
                <a:spcPts val="0"/>
              </a:spcBef>
            </a:pPr>
            <a:r>
              <a:rPr lang="en-US" sz="1800" dirty="0">
                <a:latin typeface="Book Antiqua" panose="02040602050305030304" pitchFamily="18" charset="0"/>
                <a:ea typeface="Arial"/>
                <a:cs typeface="Arial"/>
              </a:rPr>
              <a:t>Will they refrain from benefit increases and gimmicks if plan funding shoots above 100%?</a:t>
            </a:r>
          </a:p>
          <a:p>
            <a:pPr marL="100013" indent="0">
              <a:spcBef>
                <a:spcPts val="0"/>
              </a:spcBef>
              <a:buNone/>
            </a:pPr>
            <a:r>
              <a:rPr lang="en-US" sz="1800" dirty="0">
                <a:latin typeface="Book Antiqua" panose="02040602050305030304" pitchFamily="18" charset="0"/>
                <a:ea typeface="Arial"/>
                <a:cs typeface="Arial"/>
              </a:rPr>
              <a:t>And this is when return assumptions are met at 30 years. Most times, things will be better or worse than assumed.</a:t>
            </a:r>
          </a:p>
          <a:p>
            <a:pPr marL="0" indent="0">
              <a:spcBef>
                <a:spcPts val="450"/>
              </a:spcBef>
              <a:buNone/>
            </a:pPr>
            <a:endParaRPr lang="en-US" sz="1200" b="1" dirty="0">
              <a:latin typeface="Arial"/>
              <a:ea typeface="Arial"/>
              <a:cs typeface="Arial"/>
            </a:endParaRPr>
          </a:p>
          <a:p>
            <a:pPr marL="0" indent="0">
              <a:spcBef>
                <a:spcPts val="450"/>
              </a:spcBef>
              <a:buNone/>
            </a:pPr>
            <a:endParaRPr lang="en-US" sz="1200" b="1" dirty="0">
              <a:latin typeface="Arial"/>
              <a:ea typeface="Arial"/>
              <a:cs typeface="Arial"/>
            </a:endParaRPr>
          </a:p>
          <a:p>
            <a:pPr marL="0" indent="0">
              <a:spcBef>
                <a:spcPts val="450"/>
              </a:spcBef>
              <a:buNone/>
            </a:pPr>
            <a:endParaRPr lang="en-US" sz="1200" b="1" dirty="0">
              <a:latin typeface="Arial"/>
              <a:ea typeface="Arial"/>
              <a:cs typeface="Arial"/>
            </a:endParaRPr>
          </a:p>
          <a:p>
            <a:pPr marL="0" indent="0">
              <a:spcBef>
                <a:spcPts val="450"/>
              </a:spcBef>
              <a:buNone/>
            </a:pPr>
            <a:endParaRPr lang="en-US" sz="1200" b="1" dirty="0">
              <a:latin typeface="Arial"/>
              <a:ea typeface="Arial"/>
              <a:cs typeface="Arial"/>
            </a:endParaRPr>
          </a:p>
          <a:p>
            <a:pPr marL="0" indent="0">
              <a:spcBef>
                <a:spcPts val="450"/>
              </a:spcBef>
              <a:buNone/>
            </a:pPr>
            <a:endParaRPr lang="en-US" sz="1275" b="1" dirty="0">
              <a:latin typeface="Arial"/>
              <a:ea typeface="Arial"/>
              <a:cs typeface="Arial"/>
            </a:endParaRPr>
          </a:p>
          <a:p>
            <a:pPr marL="0" indent="0">
              <a:spcBef>
                <a:spcPts val="450"/>
              </a:spcBef>
              <a:buNone/>
            </a:pPr>
            <a:endParaRPr lang="en-US" sz="1275" b="1" dirty="0">
              <a:latin typeface="Arial"/>
              <a:ea typeface="Arial"/>
              <a:cs typeface="Arial"/>
            </a:endParaRPr>
          </a:p>
          <a:p>
            <a:pPr marL="0" indent="0">
              <a:spcBef>
                <a:spcPts val="450"/>
              </a:spcBef>
              <a:buNone/>
            </a:pPr>
            <a:endParaRPr lang="en-US" sz="1275" b="1" dirty="0">
              <a:latin typeface="Arial"/>
              <a:ea typeface="Arial"/>
              <a:cs typeface="Arial"/>
            </a:endParaRPr>
          </a:p>
          <a:p>
            <a:pPr marL="0" indent="0">
              <a:spcBef>
                <a:spcPts val="450"/>
              </a:spcBef>
              <a:buNone/>
            </a:pPr>
            <a:endParaRPr lang="en-US" sz="1275" b="1" dirty="0">
              <a:latin typeface="Arial"/>
              <a:ea typeface="Arial"/>
              <a:cs typeface="Arial"/>
            </a:endParaRPr>
          </a:p>
          <a:p>
            <a:pPr marL="0" indent="0">
              <a:spcBef>
                <a:spcPts val="450"/>
              </a:spcBef>
              <a:buNone/>
            </a:pPr>
            <a:endParaRPr lang="en-US" sz="1275" dirty="0">
              <a:latin typeface="Arial"/>
              <a:ea typeface="Arial"/>
              <a:cs typeface="Arial"/>
            </a:endParaRPr>
          </a:p>
          <a:p>
            <a:pPr marL="0" indent="0">
              <a:spcBef>
                <a:spcPts val="450"/>
              </a:spcBef>
              <a:buNone/>
            </a:pPr>
            <a:endParaRPr lang="en-US" sz="1275" dirty="0">
              <a:latin typeface="Arial"/>
              <a:ea typeface="Arial"/>
              <a:cs typeface="Arial"/>
            </a:endParaRPr>
          </a:p>
          <a:p>
            <a:pPr marL="0" indent="0">
              <a:spcBef>
                <a:spcPts val="450"/>
              </a:spcBef>
              <a:buNone/>
            </a:pPr>
            <a:r>
              <a:rPr lang="en-US" sz="1275" dirty="0">
                <a:latin typeface="Arial"/>
                <a:ea typeface="Arial"/>
                <a:cs typeface="Arial"/>
              </a:rPr>
              <a:t> </a:t>
            </a:r>
          </a:p>
        </p:txBody>
      </p:sp>
      <p:sp>
        <p:nvSpPr>
          <p:cNvPr id="6" name="Shape 329">
            <a:extLst>
              <a:ext uri="{FF2B5EF4-FFF2-40B4-BE49-F238E27FC236}">
                <a16:creationId xmlns:a16="http://schemas.microsoft.com/office/drawing/2014/main" id="{17AAD8F1-DF63-46CD-AC47-192F8FEE292F}"/>
              </a:ext>
            </a:extLst>
          </p:cNvPr>
          <p:cNvSpPr txBox="1">
            <a:spLocks/>
          </p:cNvSpPr>
          <p:nvPr/>
        </p:nvSpPr>
        <p:spPr>
          <a:xfrm>
            <a:off x="362554" y="1227456"/>
            <a:ext cx="5749492" cy="2064396"/>
          </a:xfrm>
          <a:prstGeom prst="rect">
            <a:avLst/>
          </a:prstGeom>
        </p:spPr>
        <p:txBody>
          <a:bodyPr vert="horz" wrap="square" lIns="68569" tIns="68569" rIns="68569" bIns="68569" numCol="1" rtlCol="0" anchor="t" anchorCtr="0" compatLnSpc="1">
            <a:prstTxWarp prst="textNoShape">
              <a:avLst/>
            </a:prstTxWarp>
            <a:noAutofit/>
          </a:bodyPr>
          <a:lst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0013" indent="0">
              <a:spcBef>
                <a:spcPts val="0"/>
              </a:spcBef>
              <a:buFont typeface="Arial" panose="020B0604020202020204" pitchFamily="34" charset="0"/>
              <a:buNone/>
            </a:pPr>
            <a:endParaRPr lang="en-US" sz="800" dirty="0">
              <a:latin typeface="Book Antiqua" panose="02040602050305030304" pitchFamily="18" charset="0"/>
            </a:endParaRPr>
          </a:p>
          <a:p>
            <a:pPr marL="100013" indent="0">
              <a:spcBef>
                <a:spcPts val="0"/>
              </a:spcBef>
              <a:buFont typeface="Arial" panose="020B0604020202020204" pitchFamily="34" charset="0"/>
              <a:buNone/>
            </a:pPr>
            <a:r>
              <a:rPr lang="en-US" sz="1800" dirty="0">
                <a:latin typeface="Book Antiqua" panose="02040602050305030304" pitchFamily="18" charset="0"/>
              </a:rPr>
              <a:t>Three individual simulations, all with 7.5% discount rate &amp; 30-year 7.5% compound annual returns.</a:t>
            </a:r>
          </a:p>
          <a:p>
            <a:pPr marL="638393" lvl="1" indent="-257175">
              <a:spcBef>
                <a:spcPts val="0"/>
              </a:spcBef>
            </a:pPr>
            <a:r>
              <a:rPr lang="en-US" dirty="0">
                <a:solidFill>
                  <a:srgbClr val="FF5050"/>
                </a:solidFill>
                <a:latin typeface="Book Antiqua" panose="02040602050305030304" pitchFamily="18" charset="0"/>
              </a:rPr>
              <a:t>Deterministic run: constant returns</a:t>
            </a:r>
          </a:p>
          <a:p>
            <a:pPr marL="638393" lvl="1" indent="-257175">
              <a:spcBef>
                <a:spcPts val="0"/>
              </a:spcBef>
            </a:pPr>
            <a:r>
              <a:rPr lang="en-US" dirty="0">
                <a:solidFill>
                  <a:srgbClr val="00B050"/>
                </a:solidFill>
                <a:latin typeface="Book Antiqua" panose="02040602050305030304" pitchFamily="18" charset="0"/>
              </a:rPr>
              <a:t>Stochastic run: high returns in early years</a:t>
            </a:r>
          </a:p>
          <a:p>
            <a:pPr marL="638393" lvl="1" indent="-257175">
              <a:spcBef>
                <a:spcPts val="0"/>
              </a:spcBef>
            </a:pPr>
            <a:r>
              <a:rPr lang="en-US" dirty="0">
                <a:solidFill>
                  <a:srgbClr val="0066FF"/>
                </a:solidFill>
                <a:latin typeface="Book Antiqua" panose="02040602050305030304" pitchFamily="18" charset="0"/>
              </a:rPr>
              <a:t>Stochastic run: low returns in early years</a:t>
            </a:r>
          </a:p>
          <a:p>
            <a:pPr marL="100013" indent="0">
              <a:spcBef>
                <a:spcPts val="0"/>
              </a:spcBef>
              <a:buFont typeface="Arial" panose="020B0604020202020204" pitchFamily="34" charset="0"/>
              <a:buNone/>
            </a:pPr>
            <a:endParaRPr lang="en-US" sz="1500" dirty="0">
              <a:latin typeface="Book Antiqua" panose="02040602050305030304" pitchFamily="18" charset="0"/>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75" b="1" dirty="0">
              <a:latin typeface="Arial"/>
              <a:ea typeface="Arial"/>
              <a:cs typeface="Arial"/>
              <a:sym typeface="Arial"/>
            </a:endParaRPr>
          </a:p>
          <a:p>
            <a:pPr marL="0" indent="0">
              <a:spcBef>
                <a:spcPts val="450"/>
              </a:spcBef>
              <a:buFont typeface="Arial" panose="020B0604020202020204" pitchFamily="34" charset="0"/>
              <a:buNone/>
            </a:pPr>
            <a:endParaRPr lang="en-US" sz="1275" b="1" dirty="0">
              <a:latin typeface="Arial"/>
              <a:ea typeface="Arial"/>
              <a:cs typeface="Arial"/>
              <a:sym typeface="Arial"/>
            </a:endParaRPr>
          </a:p>
          <a:p>
            <a:pPr marL="0" indent="0">
              <a:spcBef>
                <a:spcPts val="450"/>
              </a:spcBef>
              <a:buFont typeface="Arial" panose="020B0604020202020204" pitchFamily="34" charset="0"/>
              <a:buNone/>
            </a:pPr>
            <a:endParaRPr lang="en-US" sz="1275" b="1" dirty="0">
              <a:latin typeface="Arial"/>
              <a:ea typeface="Arial"/>
              <a:cs typeface="Arial"/>
              <a:sym typeface="Arial"/>
            </a:endParaRPr>
          </a:p>
          <a:p>
            <a:pPr marL="0" indent="0">
              <a:spcBef>
                <a:spcPts val="450"/>
              </a:spcBef>
              <a:buFont typeface="Arial" panose="020B0604020202020204" pitchFamily="34" charset="0"/>
              <a:buNone/>
            </a:pPr>
            <a:endParaRPr lang="en-US" sz="1275" b="1" dirty="0">
              <a:latin typeface="Arial"/>
              <a:ea typeface="Arial"/>
              <a:cs typeface="Arial"/>
              <a:sym typeface="Arial"/>
            </a:endParaRPr>
          </a:p>
          <a:p>
            <a:pPr marL="0" indent="0">
              <a:spcBef>
                <a:spcPts val="450"/>
              </a:spcBef>
              <a:buFont typeface="Arial" panose="020B0604020202020204" pitchFamily="34" charset="0"/>
              <a:buNone/>
            </a:pPr>
            <a:endParaRPr lang="en-US" sz="1275" dirty="0">
              <a:latin typeface="Arial"/>
              <a:ea typeface="Arial"/>
              <a:cs typeface="Arial"/>
              <a:sym typeface="Arial"/>
            </a:endParaRPr>
          </a:p>
          <a:p>
            <a:pPr marL="0" indent="0">
              <a:spcBef>
                <a:spcPts val="450"/>
              </a:spcBef>
              <a:buFont typeface="Arial" panose="020B0604020202020204" pitchFamily="34" charset="0"/>
              <a:buNone/>
            </a:pPr>
            <a:endParaRPr lang="en-US" sz="1275" dirty="0">
              <a:latin typeface="Arial"/>
              <a:ea typeface="Arial"/>
              <a:cs typeface="Arial"/>
              <a:sym typeface="Arial"/>
            </a:endParaRPr>
          </a:p>
          <a:p>
            <a:pPr marL="0" indent="0">
              <a:spcBef>
                <a:spcPts val="450"/>
              </a:spcBef>
              <a:buFont typeface="Arial" panose="020B0604020202020204" pitchFamily="34" charset="0"/>
              <a:buNone/>
            </a:pPr>
            <a:r>
              <a:rPr lang="en-US" sz="1275" dirty="0">
                <a:latin typeface="Arial"/>
                <a:ea typeface="Arial"/>
                <a:cs typeface="Arial"/>
                <a:sym typeface="Arial"/>
              </a:rPr>
              <a:t> </a:t>
            </a:r>
          </a:p>
        </p:txBody>
      </p:sp>
    </p:spTree>
    <p:extLst>
      <p:ext uri="{BB962C8B-B14F-4D97-AF65-F5344CB8AC3E}">
        <p14:creationId xmlns:p14="http://schemas.microsoft.com/office/powerpoint/2010/main" val="574047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How big is the problem?</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23</a:t>
            </a:fld>
            <a:endParaRPr lang="en-US" dirty="0"/>
          </a:p>
        </p:txBody>
      </p:sp>
    </p:spTree>
    <p:extLst>
      <p:ext uri="{BB962C8B-B14F-4D97-AF65-F5344CB8AC3E}">
        <p14:creationId xmlns:p14="http://schemas.microsoft.com/office/powerpoint/2010/main" val="1918638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r>
              <a:rPr lang="en-US" sz="5400" b="1" dirty="0">
                <a:solidFill>
                  <a:schemeClr val="accent5">
                    <a:lumMod val="50000"/>
                  </a:schemeClr>
                </a:solidFill>
              </a:rPr>
              <a:t>Basic facts – underfunding</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35779"/>
            <a:ext cx="10972800" cy="5396825"/>
          </a:xfrm>
        </p:spPr>
        <p:txBody>
          <a:bodyPr>
            <a:normAutofit/>
          </a:bodyPr>
          <a:lstStyle/>
          <a:p>
            <a:r>
              <a:rPr lang="en-US" sz="3600" dirty="0"/>
              <a:t>Controversy about how to measure liabilities</a:t>
            </a:r>
          </a:p>
          <a:p>
            <a:r>
              <a:rPr lang="en-US" sz="3600" dirty="0"/>
              <a:t>Per Federal Reserve Board 2020q3 unfunded liabilities were $4.3 trillion. By contrast public plan estimates are ~$1.5-2 trillion.</a:t>
            </a:r>
            <a:endParaRPr lang="en-US" sz="3200" i="1" dirty="0"/>
          </a:p>
          <a:p>
            <a:r>
              <a:rPr lang="en-US" sz="3600" dirty="0"/>
              <a:t>Great variation around country in extent of underfunding</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24</a:t>
            </a:fld>
            <a:endParaRPr lang="en-US" dirty="0"/>
          </a:p>
        </p:txBody>
      </p:sp>
    </p:spTree>
    <p:extLst>
      <p:ext uri="{BB962C8B-B14F-4D97-AF65-F5344CB8AC3E}">
        <p14:creationId xmlns:p14="http://schemas.microsoft.com/office/powerpoint/2010/main" val="2041789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4D8D2C7C-35F8-427C-A564-4A1436ACA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1287042"/>
            <a:ext cx="10972822" cy="5486411"/>
          </a:xfrm>
          <a:prstGeom prst="rect">
            <a:avLst/>
          </a:prstGeom>
        </p:spPr>
      </p:pic>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sz="4800" b="1" dirty="0">
                <a:solidFill>
                  <a:schemeClr val="accent5">
                    <a:lumMod val="50000"/>
                  </a:schemeClr>
                </a:solidFill>
              </a:rPr>
              <a:t>Despite contribution increases, unfunded liabilities are near record relative to economy</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25</a:t>
            </a:fld>
            <a:endParaRPr lang="en-US" dirty="0"/>
          </a:p>
        </p:txBody>
      </p:sp>
    </p:spTree>
    <p:extLst>
      <p:ext uri="{BB962C8B-B14F-4D97-AF65-F5344CB8AC3E}">
        <p14:creationId xmlns:p14="http://schemas.microsoft.com/office/powerpoint/2010/main" val="2166672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r>
              <a:rPr lang="en-US" sz="5400" b="1" dirty="0">
                <a:solidFill>
                  <a:schemeClr val="accent5">
                    <a:lumMod val="50000"/>
                  </a:schemeClr>
                </a:solidFill>
              </a:rPr>
              <a:t>What does it take to tread water?</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35779"/>
            <a:ext cx="10972800" cy="5396825"/>
          </a:xfrm>
        </p:spPr>
        <p:txBody>
          <a:bodyPr>
            <a:normAutofit/>
          </a:bodyPr>
          <a:lstStyle/>
          <a:p>
            <a:r>
              <a:rPr lang="en-US" sz="3600" dirty="0"/>
              <a:t>Tread water: Keep things from getting worse, i.e., keep unfunded liabilities from growing. </a:t>
            </a:r>
          </a:p>
          <a:p>
            <a:r>
              <a:rPr lang="en-US" sz="3600" dirty="0"/>
              <a:t>Requires contributions to cover costs of:</a:t>
            </a:r>
          </a:p>
          <a:p>
            <a:pPr lvl="1"/>
            <a:r>
              <a:rPr lang="en-US" sz="3200" dirty="0"/>
              <a:t>New benefits earned with a new year of service (the “normal cost”), plus</a:t>
            </a:r>
          </a:p>
          <a:p>
            <a:pPr lvl="1"/>
            <a:r>
              <a:rPr lang="en-US" sz="3200" dirty="0"/>
              <a:t>Interest on unfunded liability.</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26</a:t>
            </a:fld>
            <a:endParaRPr lang="en-US" dirty="0"/>
          </a:p>
        </p:txBody>
      </p:sp>
    </p:spTree>
    <p:extLst>
      <p:ext uri="{BB962C8B-B14F-4D97-AF65-F5344CB8AC3E}">
        <p14:creationId xmlns:p14="http://schemas.microsoft.com/office/powerpoint/2010/main" val="3853478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27</a:t>
            </a:fld>
            <a:endParaRPr dirty="0"/>
          </a:p>
        </p:txBody>
      </p:sp>
      <p:sp>
        <p:nvSpPr>
          <p:cNvPr id="104" name="Google Shape;104;p20"/>
          <p:cNvSpPr txBox="1">
            <a:spLocks noGrp="1"/>
          </p:cNvSpPr>
          <p:nvPr>
            <p:ph type="title"/>
          </p:nvPr>
        </p:nvSpPr>
        <p:spPr>
          <a:xfrm>
            <a:off x="415600" y="186967"/>
            <a:ext cx="11360800" cy="1174800"/>
          </a:xfrm>
          <a:prstGeom prst="rect">
            <a:avLst/>
          </a:prstGeom>
        </p:spPr>
        <p:txBody>
          <a:bodyPr spcFirstLastPara="1" vert="horz" wrap="square" lIns="121900" tIns="121900" rIns="121900" bIns="121900" rtlCol="0" anchor="t" anchorCtr="0">
            <a:noAutofit/>
          </a:bodyPr>
          <a:lstStyle/>
          <a:p>
            <a:pPr>
              <a:spcBef>
                <a:spcPts val="0"/>
              </a:spcBef>
            </a:pPr>
            <a:r>
              <a:rPr lang="en-US" b="1" dirty="0">
                <a:solidFill>
                  <a:schemeClr val="accent5">
                    <a:lumMod val="50000"/>
                  </a:schemeClr>
                </a:solidFill>
              </a:rPr>
              <a:t>Huge gap between employer contributions and “secure funding”</a:t>
            </a:r>
            <a:endParaRPr b="1" dirty="0">
              <a:solidFill>
                <a:schemeClr val="accent5">
                  <a:lumMod val="50000"/>
                </a:schemeClr>
              </a:solidFill>
            </a:endParaRPr>
          </a:p>
        </p:txBody>
      </p:sp>
      <p:pic>
        <p:nvPicPr>
          <p:cNvPr id="5" name="Google Shape;116;p22">
            <a:extLst>
              <a:ext uri="{FF2B5EF4-FFF2-40B4-BE49-F238E27FC236}">
                <a16:creationId xmlns:a16="http://schemas.microsoft.com/office/drawing/2014/main" id="{21194428-835B-4D7F-96AB-EA79ABCD8D5F}"/>
              </a:ext>
            </a:extLst>
          </p:cNvPr>
          <p:cNvPicPr preferRelativeResize="0"/>
          <p:nvPr/>
        </p:nvPicPr>
        <p:blipFill>
          <a:blip r:embed="rId3">
            <a:alphaModFix/>
          </a:blip>
          <a:stretch>
            <a:fillRect/>
          </a:stretch>
        </p:blipFill>
        <p:spPr>
          <a:xfrm>
            <a:off x="560833" y="1806688"/>
            <a:ext cx="10363199" cy="4663440"/>
          </a:xfrm>
          <a:prstGeom prst="rect">
            <a:avLst/>
          </a:prstGeom>
          <a:noFill/>
          <a:ln>
            <a:noFill/>
          </a:ln>
        </p:spPr>
      </p:pic>
      <p:sp>
        <p:nvSpPr>
          <p:cNvPr id="6" name="Google Shape;117;p22">
            <a:extLst>
              <a:ext uri="{FF2B5EF4-FFF2-40B4-BE49-F238E27FC236}">
                <a16:creationId xmlns:a16="http://schemas.microsoft.com/office/drawing/2014/main" id="{2F382724-7679-49DA-A248-65586113F0A9}"/>
              </a:ext>
            </a:extLst>
          </p:cNvPr>
          <p:cNvSpPr/>
          <p:nvPr/>
        </p:nvSpPr>
        <p:spPr>
          <a:xfrm>
            <a:off x="10424160" y="3700335"/>
            <a:ext cx="517200" cy="10488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 name="Google Shape;118;p22">
            <a:extLst>
              <a:ext uri="{FF2B5EF4-FFF2-40B4-BE49-F238E27FC236}">
                <a16:creationId xmlns:a16="http://schemas.microsoft.com/office/drawing/2014/main" id="{51804FD5-12D3-4CED-8F93-976EEE525AB3}"/>
              </a:ext>
            </a:extLst>
          </p:cNvPr>
          <p:cNvSpPr txBox="1"/>
          <p:nvPr/>
        </p:nvSpPr>
        <p:spPr>
          <a:xfrm>
            <a:off x="10867166" y="3795328"/>
            <a:ext cx="1324833" cy="953808"/>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dirty="0">
                <a:solidFill>
                  <a:srgbClr val="000000"/>
                </a:solidFill>
                <a:latin typeface="Arial"/>
                <a:cs typeface="Arial"/>
                <a:sym typeface="Arial"/>
              </a:rPr>
              <a:t>Treadwater</a:t>
            </a:r>
            <a:endParaRPr sz="1333" kern="0" dirty="0">
              <a:solidFill>
                <a:srgbClr val="000000"/>
              </a:solidFill>
              <a:latin typeface="Arial"/>
              <a:cs typeface="Arial"/>
              <a:sym typeface="Arial"/>
            </a:endParaRPr>
          </a:p>
          <a:p>
            <a:pPr defTabSz="1219170">
              <a:buClr>
                <a:srgbClr val="000000"/>
              </a:buClr>
            </a:pPr>
            <a:r>
              <a:rPr lang="en-US" sz="1333" kern="0" dirty="0">
                <a:solidFill>
                  <a:srgbClr val="000000"/>
                </a:solidFill>
                <a:latin typeface="Arial"/>
                <a:cs typeface="Arial"/>
                <a:sym typeface="Arial"/>
              </a:rPr>
              <a:t>g</a:t>
            </a:r>
            <a:r>
              <a:rPr lang="en" sz="1333" kern="0" dirty="0">
                <a:solidFill>
                  <a:srgbClr val="000000"/>
                </a:solidFill>
                <a:latin typeface="Arial"/>
                <a:cs typeface="Arial"/>
                <a:sym typeface="Arial"/>
              </a:rPr>
              <a:t>ap – </a:t>
            </a:r>
            <a:r>
              <a:rPr lang="en-US" sz="1333" kern="0" dirty="0">
                <a:solidFill>
                  <a:srgbClr val="000000"/>
                </a:solidFill>
                <a:latin typeface="Arial"/>
                <a:cs typeface="Arial"/>
                <a:sym typeface="Arial"/>
              </a:rPr>
              <a:t>almost 1% of GDP</a:t>
            </a:r>
            <a:endParaRPr sz="1333" kern="0" dirty="0">
              <a:solidFill>
                <a:srgbClr val="000000"/>
              </a:solidFill>
              <a:latin typeface="Arial"/>
              <a:cs typeface="Arial"/>
              <a:sym typeface="Arial"/>
            </a:endParaRPr>
          </a:p>
        </p:txBody>
      </p:sp>
    </p:spTree>
    <p:extLst>
      <p:ext uri="{BB962C8B-B14F-4D97-AF65-F5344CB8AC3E}">
        <p14:creationId xmlns:p14="http://schemas.microsoft.com/office/powerpoint/2010/main" val="954795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Where are problems the biggest?</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28</a:t>
            </a:fld>
            <a:endParaRPr lang="en-US" dirty="0"/>
          </a:p>
        </p:txBody>
      </p:sp>
    </p:spTree>
    <p:extLst>
      <p:ext uri="{BB962C8B-B14F-4D97-AF65-F5344CB8AC3E}">
        <p14:creationId xmlns:p14="http://schemas.microsoft.com/office/powerpoint/2010/main" val="834083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29100" y="186967"/>
            <a:ext cx="11699200" cy="1293200"/>
          </a:xfrm>
          <a:prstGeom prst="rect">
            <a:avLst/>
          </a:prstGeom>
        </p:spPr>
        <p:txBody>
          <a:bodyPr spcFirstLastPara="1" vert="horz" wrap="square" lIns="121900" tIns="121900" rIns="121900" bIns="121900" rtlCol="0" anchor="t" anchorCtr="0">
            <a:noAutofit/>
          </a:bodyPr>
          <a:lstStyle/>
          <a:p>
            <a:r>
              <a:rPr lang="en-US" b="1" dirty="0">
                <a:solidFill>
                  <a:schemeClr val="accent5">
                    <a:lumMod val="50000"/>
                  </a:schemeClr>
                </a:solidFill>
              </a:rPr>
              <a:t>Multiple overlapping underfunded plans must be funded by the same </a:t>
            </a:r>
            <a:r>
              <a:rPr lang="en" b="1" dirty="0">
                <a:solidFill>
                  <a:schemeClr val="accent5">
                    <a:lumMod val="50000"/>
                  </a:schemeClr>
                </a:solidFill>
              </a:rPr>
              <a:t>economic and tax base</a:t>
            </a:r>
            <a:endParaRPr b="1" dirty="0">
              <a:solidFill>
                <a:schemeClr val="accent5">
                  <a:lumMod val="50000"/>
                </a:schemeClr>
              </a:solidFill>
            </a:endParaRPr>
          </a:p>
        </p:txBody>
      </p:sp>
      <p:sp>
        <p:nvSpPr>
          <p:cNvPr id="89" name="Google Shape;89;p18"/>
          <p:cNvSpPr txBox="1">
            <a:spLocks noGrp="1"/>
          </p:cNvSpPr>
          <p:nvPr>
            <p:ph type="body" idx="1"/>
          </p:nvPr>
        </p:nvSpPr>
        <p:spPr>
          <a:xfrm>
            <a:off x="415600" y="1581767"/>
            <a:ext cx="11442400" cy="5096000"/>
          </a:xfrm>
          <a:prstGeom prst="rect">
            <a:avLst/>
          </a:prstGeom>
        </p:spPr>
        <p:txBody>
          <a:bodyPr spcFirstLastPara="1" vert="horz" wrap="square" lIns="121900" tIns="121900" rIns="121900" bIns="121900" rtlCol="0" anchor="t" anchorCtr="0">
            <a:noAutofit/>
          </a:bodyPr>
          <a:lstStyle/>
          <a:p>
            <a:pPr marL="0" indent="0">
              <a:lnSpc>
                <a:spcPct val="125000"/>
              </a:lnSpc>
              <a:buNone/>
            </a:pPr>
            <a:r>
              <a:rPr lang="en" sz="2400" dirty="0"/>
              <a:t>For example, Illinois taxpayers (largely) must pay for multiple underfunded plans:</a:t>
            </a:r>
            <a:endParaRPr sz="2400" dirty="0"/>
          </a:p>
          <a:p>
            <a:pPr indent="-448722">
              <a:lnSpc>
                <a:spcPct val="125000"/>
              </a:lnSpc>
              <a:buSzPts val="1700"/>
            </a:pPr>
            <a:r>
              <a:rPr lang="en" sz="2400" dirty="0"/>
              <a:t>Illinois Teachers’ Retirement System</a:t>
            </a:r>
            <a:endParaRPr sz="2400" dirty="0"/>
          </a:p>
          <a:p>
            <a:pPr indent="-448722">
              <a:lnSpc>
                <a:spcPct val="125000"/>
              </a:lnSpc>
              <a:buSzPts val="1700"/>
            </a:pPr>
            <a:r>
              <a:rPr lang="en" sz="2400" dirty="0"/>
              <a:t>State Employees’ Retirement System</a:t>
            </a:r>
            <a:endParaRPr sz="2400" dirty="0"/>
          </a:p>
          <a:p>
            <a:pPr indent="-448722">
              <a:lnSpc>
                <a:spcPct val="125000"/>
              </a:lnSpc>
              <a:buSzPts val="1700"/>
            </a:pPr>
            <a:r>
              <a:rPr lang="en" sz="2400" dirty="0"/>
              <a:t>State Universities Retirement System</a:t>
            </a:r>
            <a:endParaRPr sz="2400" dirty="0"/>
          </a:p>
          <a:p>
            <a:pPr indent="-448722">
              <a:lnSpc>
                <a:spcPct val="125000"/>
              </a:lnSpc>
              <a:buSzPts val="1700"/>
            </a:pPr>
            <a:r>
              <a:rPr lang="en" sz="2400" dirty="0"/>
              <a:t>Chicago-area funds: Municipal Employees, Laborers’, Police, Firemen’s; Chicago Public Schools; Cook County Employees’; Chicago Transit Authority</a:t>
            </a:r>
            <a:endParaRPr sz="2400" dirty="0"/>
          </a:p>
          <a:p>
            <a:pPr indent="-448722">
              <a:lnSpc>
                <a:spcPct val="125000"/>
              </a:lnSpc>
              <a:buSzPts val="1700"/>
            </a:pPr>
            <a:r>
              <a:rPr lang="en" sz="2400" dirty="0"/>
              <a:t>Many lesser funds in the Chicago area and throughout the state, most of which are deeply underfunded</a:t>
            </a:r>
            <a:endParaRPr sz="2267" dirty="0"/>
          </a:p>
          <a:p>
            <a:pPr marL="0" indent="0">
              <a:lnSpc>
                <a:spcPct val="125000"/>
              </a:lnSpc>
              <a:buNone/>
            </a:pPr>
            <a:endParaRPr sz="1600" dirty="0"/>
          </a:p>
          <a:p>
            <a:pPr marL="0" indent="0">
              <a:lnSpc>
                <a:spcPct val="125000"/>
              </a:lnSpc>
              <a:buNone/>
            </a:pPr>
            <a:r>
              <a:rPr lang="en" sz="2267" b="1" dirty="0"/>
              <a:t>BEA data allow this.</a:t>
            </a:r>
            <a:r>
              <a:rPr lang="en" sz="2267" dirty="0"/>
              <a:t> It is a valuable way to compare across states.</a:t>
            </a:r>
            <a:endParaRPr sz="2267" dirty="0"/>
          </a:p>
          <a:p>
            <a:pPr marL="0" indent="0">
              <a:lnSpc>
                <a:spcPct val="125000"/>
              </a:lnSpc>
              <a:buNone/>
            </a:pPr>
            <a:endParaRPr sz="1600" dirty="0"/>
          </a:p>
          <a:p>
            <a:pPr marL="0" indent="0">
              <a:lnSpc>
                <a:spcPct val="125000"/>
              </a:lnSpc>
              <a:buNone/>
            </a:pPr>
            <a:r>
              <a:rPr lang="en" sz="2267" dirty="0"/>
              <a:t>(It would be nice - but much harder still - to do this for smaller geographic areas.)</a:t>
            </a:r>
            <a:endParaRPr sz="2267" dirty="0"/>
          </a:p>
        </p:txBody>
      </p:sp>
      <p:sp>
        <p:nvSpPr>
          <p:cNvPr id="90" name="Google Shape;90;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What are defined benefit pension plans?</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3</a:t>
            </a:fld>
            <a:endParaRPr lang="en-US" dirty="0"/>
          </a:p>
        </p:txBody>
      </p:sp>
    </p:spTree>
    <p:extLst>
      <p:ext uri="{BB962C8B-B14F-4D97-AF65-F5344CB8AC3E}">
        <p14:creationId xmlns:p14="http://schemas.microsoft.com/office/powerpoint/2010/main" val="3381332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304803" y="1543751"/>
            <a:ext cx="11582395" cy="5006172"/>
          </a:xfrm>
          <a:prstGeom prst="rect">
            <a:avLst/>
          </a:prstGeom>
          <a:noFill/>
          <a:ln>
            <a:noFill/>
          </a:ln>
        </p:spPr>
      </p:pic>
      <p:sp>
        <p:nvSpPr>
          <p:cNvPr id="103" name="Google Shape;103;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30</a:t>
            </a:fld>
            <a:endParaRPr dirty="0"/>
          </a:p>
        </p:txBody>
      </p:sp>
      <p:sp>
        <p:nvSpPr>
          <p:cNvPr id="104" name="Google Shape;104;p20"/>
          <p:cNvSpPr txBox="1">
            <a:spLocks noGrp="1"/>
          </p:cNvSpPr>
          <p:nvPr>
            <p:ph type="title"/>
          </p:nvPr>
        </p:nvSpPr>
        <p:spPr>
          <a:xfrm>
            <a:off x="415600" y="186967"/>
            <a:ext cx="11360800" cy="1174800"/>
          </a:xfrm>
          <a:prstGeom prst="rect">
            <a:avLst/>
          </a:prstGeom>
        </p:spPr>
        <p:txBody>
          <a:bodyPr spcFirstLastPara="1" vert="horz" wrap="square" lIns="121900" tIns="121900" rIns="121900" bIns="121900" rtlCol="0" anchor="t" anchorCtr="0">
            <a:noAutofit/>
          </a:bodyPr>
          <a:lstStyle/>
          <a:p>
            <a:pPr>
              <a:spcBef>
                <a:spcPts val="0"/>
              </a:spcBef>
            </a:pPr>
            <a:r>
              <a:rPr lang="en-US" b="1" dirty="0">
                <a:solidFill>
                  <a:schemeClr val="accent5">
                    <a:lumMod val="50000"/>
                  </a:schemeClr>
                </a:solidFill>
              </a:rPr>
              <a:t>Comparing to the economy can be more revealing than simply looking at the </a:t>
            </a:r>
            <a:r>
              <a:rPr lang="en" b="1" dirty="0">
                <a:solidFill>
                  <a:schemeClr val="accent5">
                    <a:lumMod val="50000"/>
                  </a:schemeClr>
                </a:solidFill>
              </a:rPr>
              <a:t>funded ratio</a:t>
            </a:r>
            <a:endParaRPr b="1" dirty="0">
              <a:solidFill>
                <a:schemeClr val="accent5">
                  <a:lumMod val="5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31</a:t>
            </a:fld>
            <a:endParaRPr dirty="0"/>
          </a:p>
        </p:txBody>
      </p:sp>
      <p:sp>
        <p:nvSpPr>
          <p:cNvPr id="134" name="Google Shape;134;p24"/>
          <p:cNvSpPr txBox="1">
            <a:spLocks noGrp="1"/>
          </p:cNvSpPr>
          <p:nvPr>
            <p:ph type="title"/>
          </p:nvPr>
        </p:nvSpPr>
        <p:spPr>
          <a:xfrm>
            <a:off x="415600" y="186967"/>
            <a:ext cx="11360800" cy="1174800"/>
          </a:xfrm>
          <a:prstGeom prst="rect">
            <a:avLst/>
          </a:prstGeom>
        </p:spPr>
        <p:txBody>
          <a:bodyPr spcFirstLastPara="1" vert="horz" wrap="square" lIns="121900" tIns="121900" rIns="121900" bIns="121900" rtlCol="0" anchor="t" anchorCtr="0">
            <a:noAutofit/>
          </a:bodyPr>
          <a:lstStyle/>
          <a:p>
            <a:pPr>
              <a:spcBef>
                <a:spcPts val="0"/>
              </a:spcBef>
            </a:pPr>
            <a:r>
              <a:rPr lang="en" b="1" dirty="0">
                <a:solidFill>
                  <a:schemeClr val="accent5">
                    <a:lumMod val="50000"/>
                  </a:schemeClr>
                </a:solidFill>
              </a:rPr>
              <a:t>Unfunded liabilities have grown in most states</a:t>
            </a:r>
            <a:endParaRPr b="1" dirty="0">
              <a:solidFill>
                <a:schemeClr val="accent5">
                  <a:lumMod val="50000"/>
                </a:schemeClr>
              </a:solidFill>
            </a:endParaRPr>
          </a:p>
        </p:txBody>
      </p:sp>
      <p:pic>
        <p:nvPicPr>
          <p:cNvPr id="135" name="Google Shape;135;p24"/>
          <p:cNvPicPr preferRelativeResize="0"/>
          <p:nvPr/>
        </p:nvPicPr>
        <p:blipFill>
          <a:blip r:embed="rId3">
            <a:alphaModFix/>
          </a:blip>
          <a:stretch>
            <a:fillRect/>
          </a:stretch>
        </p:blipFill>
        <p:spPr>
          <a:xfrm>
            <a:off x="457200" y="1158583"/>
            <a:ext cx="11277600" cy="56265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32</a:t>
            </a:fld>
            <a:endParaRPr dirty="0"/>
          </a:p>
        </p:txBody>
      </p:sp>
      <p:sp>
        <p:nvSpPr>
          <p:cNvPr id="141" name="Google Shape;141;p25"/>
          <p:cNvSpPr txBox="1">
            <a:spLocks noGrp="1"/>
          </p:cNvSpPr>
          <p:nvPr>
            <p:ph type="title"/>
          </p:nvPr>
        </p:nvSpPr>
        <p:spPr>
          <a:xfrm>
            <a:off x="0" y="6103"/>
            <a:ext cx="12192000" cy="1174800"/>
          </a:xfrm>
          <a:prstGeom prst="rect">
            <a:avLst/>
          </a:prstGeom>
        </p:spPr>
        <p:txBody>
          <a:bodyPr spcFirstLastPara="1" vert="horz" wrap="square" lIns="121900" tIns="121900" rIns="121900" bIns="121900" rtlCol="0" anchor="t" anchorCtr="0">
            <a:noAutofit/>
          </a:bodyPr>
          <a:lstStyle/>
          <a:p>
            <a:pPr>
              <a:spcBef>
                <a:spcPts val="0"/>
              </a:spcBef>
            </a:pPr>
            <a:r>
              <a:rPr lang="en" sz="4000" b="1" dirty="0">
                <a:solidFill>
                  <a:schemeClr val="accent5">
                    <a:lumMod val="50000"/>
                  </a:schemeClr>
                </a:solidFill>
              </a:rPr>
              <a:t>Contribution increase needed to “tread water” has fallen recently (due to contribution increases and benefit cuts)</a:t>
            </a:r>
            <a:endParaRPr sz="4000" b="1" dirty="0">
              <a:solidFill>
                <a:schemeClr val="accent5">
                  <a:lumMod val="50000"/>
                </a:schemeClr>
              </a:solidFill>
            </a:endParaRPr>
          </a:p>
        </p:txBody>
      </p:sp>
      <p:pic>
        <p:nvPicPr>
          <p:cNvPr id="142" name="Google Shape;142;p25"/>
          <p:cNvPicPr preferRelativeResize="0"/>
          <p:nvPr/>
        </p:nvPicPr>
        <p:blipFill>
          <a:blip r:embed="rId3">
            <a:alphaModFix/>
          </a:blip>
          <a:stretch>
            <a:fillRect/>
          </a:stretch>
        </p:blipFill>
        <p:spPr>
          <a:xfrm>
            <a:off x="457200" y="1178663"/>
            <a:ext cx="11277600" cy="562654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33</a:t>
            </a:fld>
            <a:endParaRPr dirty="0"/>
          </a:p>
        </p:txBody>
      </p:sp>
      <p:sp>
        <p:nvSpPr>
          <p:cNvPr id="126" name="Google Shape;126;p23"/>
          <p:cNvSpPr txBox="1">
            <a:spLocks noGrp="1"/>
          </p:cNvSpPr>
          <p:nvPr>
            <p:ph type="title"/>
          </p:nvPr>
        </p:nvSpPr>
        <p:spPr>
          <a:xfrm>
            <a:off x="415600" y="186967"/>
            <a:ext cx="11360800" cy="1174800"/>
          </a:xfrm>
          <a:prstGeom prst="rect">
            <a:avLst/>
          </a:prstGeom>
        </p:spPr>
        <p:txBody>
          <a:bodyPr spcFirstLastPara="1" vert="horz" wrap="square" lIns="121900" tIns="121900" rIns="121900" bIns="121900" rtlCol="0" anchor="t" anchorCtr="0">
            <a:noAutofit/>
          </a:bodyPr>
          <a:lstStyle/>
          <a:p>
            <a:pPr>
              <a:spcBef>
                <a:spcPts val="0"/>
              </a:spcBef>
            </a:pPr>
            <a:r>
              <a:rPr lang="en-US" b="1" dirty="0">
                <a:solidFill>
                  <a:schemeClr val="accent5">
                    <a:lumMod val="50000"/>
                  </a:schemeClr>
                </a:solidFill>
              </a:rPr>
              <a:t>How hard would it be to tread water?</a:t>
            </a:r>
            <a:endParaRPr b="1" dirty="0">
              <a:solidFill>
                <a:schemeClr val="accent5">
                  <a:lumMod val="50000"/>
                </a:schemeClr>
              </a:solidFill>
            </a:endParaRPr>
          </a:p>
        </p:txBody>
      </p:sp>
      <p:sp>
        <p:nvSpPr>
          <p:cNvPr id="127" name="Google Shape;127;p23"/>
          <p:cNvSpPr txBox="1"/>
          <p:nvPr/>
        </p:nvSpPr>
        <p:spPr>
          <a:xfrm>
            <a:off x="9475600" y="1370967"/>
            <a:ext cx="2505200" cy="5095600"/>
          </a:xfrm>
          <a:prstGeom prst="rect">
            <a:avLst/>
          </a:prstGeom>
          <a:noFill/>
          <a:ln>
            <a:noFill/>
          </a:ln>
        </p:spPr>
        <p:txBody>
          <a:bodyPr spcFirstLastPara="1" wrap="square" lIns="121900" tIns="121900" rIns="121900" bIns="121900" anchor="t" anchorCtr="0">
            <a:noAutofit/>
          </a:bodyPr>
          <a:lstStyle/>
          <a:p>
            <a:r>
              <a:rPr lang="en" sz="2400"/>
              <a:t>1</a:t>
            </a:r>
            <a:r>
              <a:rPr lang="en" sz="1733"/>
              <a:t>% of GDP for US is roughly equivalent to:</a:t>
            </a:r>
            <a:endParaRPr sz="1733" dirty="0"/>
          </a:p>
          <a:p>
            <a:endParaRPr sz="1733" dirty="0"/>
          </a:p>
          <a:p>
            <a:pPr marL="609585" indent="-414856">
              <a:buSzPts val="1300"/>
              <a:buChar char="●"/>
            </a:pPr>
            <a:r>
              <a:rPr lang="en" sz="1733"/>
              <a:t>49% of all state-local income or sales taxes, or</a:t>
            </a:r>
            <a:endParaRPr sz="1733" dirty="0"/>
          </a:p>
          <a:p>
            <a:endParaRPr sz="1733" dirty="0"/>
          </a:p>
          <a:p>
            <a:pPr marL="609585" indent="-414856">
              <a:buSzPts val="1300"/>
              <a:buChar char="●"/>
            </a:pPr>
            <a:r>
              <a:rPr lang="en" sz="1733"/>
              <a:t>29% of all K12 spending, or</a:t>
            </a:r>
            <a:endParaRPr sz="1733" dirty="0"/>
          </a:p>
          <a:p>
            <a:endParaRPr sz="1733" dirty="0"/>
          </a:p>
          <a:p>
            <a:pPr marL="609585" indent="-414856">
              <a:buSzPts val="1300"/>
              <a:buChar char="●"/>
            </a:pPr>
            <a:r>
              <a:rPr lang="en" sz="1733"/>
              <a:t>190% of all  highway capital spending</a:t>
            </a:r>
            <a:endParaRPr sz="1733" dirty="0"/>
          </a:p>
        </p:txBody>
      </p:sp>
      <p:pic>
        <p:nvPicPr>
          <p:cNvPr id="128" name="Google Shape;128;p23"/>
          <p:cNvPicPr preferRelativeResize="0"/>
          <p:nvPr/>
        </p:nvPicPr>
        <p:blipFill>
          <a:blip r:embed="rId3">
            <a:alphaModFix/>
          </a:blip>
          <a:stretch>
            <a:fillRect/>
          </a:stretch>
        </p:blipFill>
        <p:spPr>
          <a:xfrm>
            <a:off x="203201" y="995559"/>
            <a:ext cx="9144004" cy="553865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What can state and local governments do?</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34</a:t>
            </a:fld>
            <a:endParaRPr lang="en-US" dirty="0"/>
          </a:p>
        </p:txBody>
      </p:sp>
    </p:spTree>
    <p:extLst>
      <p:ext uri="{BB962C8B-B14F-4D97-AF65-F5344CB8AC3E}">
        <p14:creationId xmlns:p14="http://schemas.microsoft.com/office/powerpoint/2010/main" val="3714681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rmAutofit/>
          </a:bodyPr>
          <a:lstStyle/>
          <a:p>
            <a:r>
              <a:rPr lang="en-US" sz="5400" b="1" dirty="0">
                <a:solidFill>
                  <a:schemeClr val="accent5">
                    <a:lumMod val="50000"/>
                  </a:schemeClr>
                </a:solidFill>
              </a:rPr>
              <a:t>Policy options highly constrained</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334558"/>
            <a:ext cx="10972800" cy="5152870"/>
          </a:xfrm>
        </p:spPr>
        <p:txBody>
          <a:bodyPr>
            <a:normAutofit fontScale="85000" lnSpcReduction="10000"/>
          </a:bodyPr>
          <a:lstStyle/>
          <a:p>
            <a:r>
              <a:rPr lang="en-US" sz="4000" dirty="0"/>
              <a:t>Politicians understandably concerned about going back on commitments, especially to people who no longer work or are near retirement</a:t>
            </a:r>
          </a:p>
          <a:p>
            <a:r>
              <a:rPr lang="en-US" sz="4000" dirty="0"/>
              <a:t>Laws in some states are particularly constraining</a:t>
            </a:r>
          </a:p>
          <a:p>
            <a:pPr lvl="1"/>
            <a:r>
              <a:rPr lang="en-US" sz="3200" dirty="0"/>
              <a:t>Employee contribution increases often easier to do, legally than benefit cuts. Different impacts on plan members.</a:t>
            </a:r>
          </a:p>
          <a:p>
            <a:pPr lvl="1"/>
            <a:r>
              <a:rPr lang="en-US" sz="3200" dirty="0"/>
              <a:t>COLAs sometimes legally easier to do than other benefit changes.</a:t>
            </a:r>
          </a:p>
          <a:p>
            <a:pPr lvl="1"/>
            <a:r>
              <a:rPr lang="en-US" sz="3200" dirty="0"/>
              <a:t>“California rule” – an evolving issue – is especially constraining</a:t>
            </a:r>
          </a:p>
          <a:p>
            <a:r>
              <a:rPr lang="en-US" sz="3600" dirty="0"/>
              <a:t>Benefit cuts also can reduce a government’s attractiveness as an employer. Changes should be considered in this context.</a:t>
            </a:r>
          </a:p>
          <a:p>
            <a:r>
              <a:rPr lang="en-US" sz="3600" dirty="0"/>
              <a:t>Risk-sharing an option in some places: SD, WI; PA. Under consideration in some places.</a:t>
            </a:r>
          </a:p>
          <a:p>
            <a:endParaRPr lang="en-US" sz="3600"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35</a:t>
            </a:fld>
            <a:endParaRPr lang="en-US" dirty="0"/>
          </a:p>
        </p:txBody>
      </p:sp>
    </p:spTree>
    <p:extLst>
      <p:ext uri="{BB962C8B-B14F-4D97-AF65-F5344CB8AC3E}">
        <p14:creationId xmlns:p14="http://schemas.microsoft.com/office/powerpoint/2010/main" val="653188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A31023E-27B8-4369-ADFE-3FEEA5857CAF}" type="slidenum">
              <a:rPr lang="en-US" smtClean="0"/>
              <a:pPr>
                <a:defRPr/>
              </a:pPr>
              <a:t>36</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93672677"/>
              </p:ext>
            </p:extLst>
          </p:nvPr>
        </p:nvGraphicFramePr>
        <p:xfrm>
          <a:off x="462014" y="674115"/>
          <a:ext cx="11251933" cy="5666537"/>
        </p:xfrm>
        <a:graphic>
          <a:graphicData uri="http://schemas.openxmlformats.org/drawingml/2006/table">
            <a:tbl>
              <a:tblPr firstRow="1" bandRow="1">
                <a:tableStyleId>{5C22544A-7EE6-4342-B048-85BDC9FD1C3A}</a:tableStyleId>
              </a:tblPr>
              <a:tblGrid>
                <a:gridCol w="1938080">
                  <a:extLst>
                    <a:ext uri="{9D8B030D-6E8A-4147-A177-3AD203B41FA5}">
                      <a16:colId xmlns:a16="http://schemas.microsoft.com/office/drawing/2014/main" val="1226920052"/>
                    </a:ext>
                  </a:extLst>
                </a:gridCol>
                <a:gridCol w="2456949">
                  <a:extLst>
                    <a:ext uri="{9D8B030D-6E8A-4147-A177-3AD203B41FA5}">
                      <a16:colId xmlns:a16="http://schemas.microsoft.com/office/drawing/2014/main" val="1334264847"/>
                    </a:ext>
                  </a:extLst>
                </a:gridCol>
                <a:gridCol w="3115225">
                  <a:extLst>
                    <a:ext uri="{9D8B030D-6E8A-4147-A177-3AD203B41FA5}">
                      <a16:colId xmlns:a16="http://schemas.microsoft.com/office/drawing/2014/main" val="20290155"/>
                    </a:ext>
                  </a:extLst>
                </a:gridCol>
                <a:gridCol w="3741679">
                  <a:extLst>
                    <a:ext uri="{9D8B030D-6E8A-4147-A177-3AD203B41FA5}">
                      <a16:colId xmlns:a16="http://schemas.microsoft.com/office/drawing/2014/main" val="231586901"/>
                    </a:ext>
                  </a:extLst>
                </a:gridCol>
              </a:tblGrid>
              <a:tr h="546263">
                <a:tc>
                  <a:txBody>
                    <a:bodyPr/>
                    <a:lstStyle/>
                    <a:p>
                      <a:endParaRPr lang="en-US" sz="1500" dirty="0"/>
                    </a:p>
                    <a:p>
                      <a:r>
                        <a:rPr lang="en-US" sz="1500" dirty="0"/>
                        <a:t>People affected</a:t>
                      </a:r>
                    </a:p>
                  </a:txBody>
                  <a:tcPr/>
                </a:tc>
                <a:tc>
                  <a:txBody>
                    <a:bodyPr/>
                    <a:lstStyle/>
                    <a:p>
                      <a:r>
                        <a:rPr lang="en-US" sz="1500" dirty="0"/>
                        <a:t>What a government</a:t>
                      </a:r>
                      <a:r>
                        <a:rPr lang="en-US" sz="1500" baseline="0" dirty="0"/>
                        <a:t> </a:t>
                      </a:r>
                      <a:br>
                        <a:rPr lang="en-US" sz="1500" baseline="0" dirty="0"/>
                      </a:br>
                      <a:r>
                        <a:rPr lang="en-US" sz="1500" baseline="0" dirty="0"/>
                        <a:t>may be able to do*</a:t>
                      </a:r>
                      <a:endParaRPr lang="en-US" sz="1500" dirty="0"/>
                    </a:p>
                  </a:txBody>
                  <a:tcPr/>
                </a:tc>
                <a:tc>
                  <a:txBody>
                    <a:bodyPr/>
                    <a:lstStyle/>
                    <a:p>
                      <a:endParaRPr lang="en-US" sz="1500" dirty="0"/>
                    </a:p>
                    <a:p>
                      <a:r>
                        <a:rPr lang="en-US" sz="1500" dirty="0"/>
                        <a:t>Examples</a:t>
                      </a:r>
                    </a:p>
                  </a:txBody>
                  <a:tcPr/>
                </a:tc>
                <a:tc>
                  <a:txBody>
                    <a:bodyPr/>
                    <a:lstStyle/>
                    <a:p>
                      <a:endParaRPr lang="en-US" sz="1500" dirty="0"/>
                    </a:p>
                    <a:p>
                      <a:r>
                        <a:rPr lang="en-US" sz="1500" dirty="0"/>
                        <a:t>Comments</a:t>
                      </a:r>
                    </a:p>
                  </a:txBody>
                  <a:tcPr/>
                </a:tc>
                <a:extLst>
                  <a:ext uri="{0D108BD9-81ED-4DB2-BD59-A6C34878D82A}">
                    <a16:rowId xmlns:a16="http://schemas.microsoft.com/office/drawing/2014/main" val="203788995"/>
                  </a:ext>
                </a:extLst>
              </a:tr>
              <a:tr h="1082839">
                <a:tc>
                  <a:txBody>
                    <a:bodyPr/>
                    <a:lstStyle/>
                    <a:p>
                      <a:r>
                        <a:rPr lang="en-US" sz="1500" b="1" dirty="0"/>
                        <a:t>1. People who don’t work</a:t>
                      </a:r>
                      <a:r>
                        <a:rPr lang="en-US" sz="1500" b="1" baseline="0" dirty="0"/>
                        <a:t> for you yet</a:t>
                      </a:r>
                      <a:endParaRPr lang="en-US" sz="1500" b="1" dirty="0"/>
                    </a:p>
                  </a:txBody>
                  <a:tcPr anchor="ctr">
                    <a:solidFill>
                      <a:schemeClr val="accent6">
                        <a:lumMod val="60000"/>
                        <a:lumOff val="40000"/>
                      </a:schemeClr>
                    </a:solidFill>
                  </a:tcPr>
                </a:tc>
                <a:tc>
                  <a:txBody>
                    <a:bodyPr/>
                    <a:lstStyle/>
                    <a:p>
                      <a:r>
                        <a:rPr lang="en-US" sz="1500" dirty="0"/>
                        <a:t>Anything</a:t>
                      </a:r>
                      <a:endParaRPr lang="en-US" sz="1500" b="1" dirty="0"/>
                    </a:p>
                  </a:txBody>
                  <a:tcPr anchor="ctr">
                    <a:solidFill>
                      <a:schemeClr val="accent6">
                        <a:lumMod val="60000"/>
                        <a:lumOff val="40000"/>
                      </a:schemeClr>
                    </a:solidFill>
                  </a:tcPr>
                </a:tc>
                <a:tc>
                  <a:txBody>
                    <a:bodyPr/>
                    <a:lstStyle/>
                    <a:p>
                      <a:pPr marL="285750" marR="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New tiers</a:t>
                      </a:r>
                    </a:p>
                    <a:p>
                      <a:pPr marL="285750" marR="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Hybrid DB-DC plans</a:t>
                      </a:r>
                    </a:p>
                    <a:p>
                      <a:pPr marL="285750" marR="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Risk-sharing</a:t>
                      </a:r>
                      <a:endParaRPr lang="en-US" sz="1500" b="1" dirty="0"/>
                    </a:p>
                  </a:txBody>
                  <a:tcPr anchor="ctr">
                    <a:solidFill>
                      <a:schemeClr val="accent6">
                        <a:lumMod val="60000"/>
                        <a:lumOff val="4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500" b="1" dirty="0">
                          <a:highlight>
                            <a:srgbClr val="FFFF00"/>
                          </a:highlight>
                        </a:rPr>
                        <a:t>NONE OF THE UAAL IS HERE.</a:t>
                      </a:r>
                      <a:r>
                        <a:rPr lang="en-US" sz="1500" dirty="0"/>
                        <a:t> A “stop digging” solution – can ease future costs, </a:t>
                      </a:r>
                      <a:r>
                        <a:rPr lang="en-US" sz="1500" b="1" i="1" dirty="0"/>
                        <a:t>slowly</a:t>
                      </a:r>
                      <a:r>
                        <a:rPr lang="en-US" sz="1500" dirty="0"/>
                        <a:t>. Competitiveness-as-employer issues. </a:t>
                      </a:r>
                      <a:r>
                        <a:rPr lang="en-US" sz="1500" b="1" dirty="0">
                          <a:highlight>
                            <a:srgbClr val="FFFF00"/>
                          </a:highlight>
                        </a:rPr>
                        <a:t>Most reforms have been here.</a:t>
                      </a:r>
                    </a:p>
                  </a:txBody>
                  <a:tcPr anchor="ctr">
                    <a:solidFill>
                      <a:schemeClr val="accent6">
                        <a:lumMod val="60000"/>
                        <a:lumOff val="40000"/>
                      </a:schemeClr>
                    </a:solidFill>
                  </a:tcPr>
                </a:tc>
                <a:extLst>
                  <a:ext uri="{0D108BD9-81ED-4DB2-BD59-A6C34878D82A}">
                    <a16:rowId xmlns:a16="http://schemas.microsoft.com/office/drawing/2014/main" val="1070227134"/>
                  </a:ext>
                </a:extLst>
              </a:tr>
              <a:tr h="408729">
                <a:tc gridSpan="4">
                  <a:txBody>
                    <a:bodyPr/>
                    <a:lstStyle/>
                    <a:p>
                      <a:pPr marL="0" algn="l" defTabSz="685800" rtl="0" eaLnBrk="1" latinLnBrk="0" hangingPunct="1"/>
                      <a:r>
                        <a:rPr lang="en-US" sz="1500" b="1" kern="1200" dirty="0">
                          <a:solidFill>
                            <a:schemeClr val="dk1"/>
                          </a:solidFill>
                          <a:latin typeface="+mn-lt"/>
                          <a:ea typeface="+mn-ea"/>
                          <a:cs typeface="+mn-cs"/>
                        </a:rPr>
                        <a:t>2. People who work for you now:</a:t>
                      </a:r>
                    </a:p>
                  </a:txBody>
                  <a:tcPr anchor="c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7179593"/>
                  </a:ext>
                </a:extLst>
              </a:tr>
              <a:tr h="1214559">
                <a:tc>
                  <a:txBody>
                    <a:bodyPr/>
                    <a:lstStyle/>
                    <a:p>
                      <a:r>
                        <a:rPr lang="en-US" sz="1500" dirty="0"/>
                        <a:t>(a) Service they have yet to render</a:t>
                      </a:r>
                    </a:p>
                  </a:txBody>
                  <a:tcPr anchor="ctr">
                    <a:solidFill>
                      <a:srgbClr val="D5F9F6"/>
                    </a:solidFill>
                  </a:tcPr>
                </a:tc>
                <a:tc>
                  <a:txBody>
                    <a:bodyPr/>
                    <a:lstStyle/>
                    <a:p>
                      <a:r>
                        <a:rPr lang="en-US" sz="1500" dirty="0"/>
                        <a:t>Depends. “</a:t>
                      </a:r>
                      <a:r>
                        <a:rPr lang="en-US" sz="1500" dirty="0">
                          <a:highlight>
                            <a:srgbClr val="FFFF00"/>
                          </a:highlight>
                        </a:rPr>
                        <a:t>California rule</a:t>
                      </a:r>
                      <a:r>
                        <a:rPr lang="en-US" sz="1500" dirty="0"/>
                        <a:t>” may prevent cuts. In IL, state Supreme Court said</a:t>
                      </a:r>
                      <a:r>
                        <a:rPr lang="en-US" sz="1500" baseline="0" dirty="0"/>
                        <a:t> cannot change. (Can lay off workers, but not change benefits)</a:t>
                      </a:r>
                      <a:endParaRPr lang="en-US" sz="1500" dirty="0"/>
                    </a:p>
                  </a:txBody>
                  <a:tcPr anchor="ctr">
                    <a:solidFill>
                      <a:srgbClr val="D5F9F6"/>
                    </a:solidFill>
                  </a:tcPr>
                </a:tc>
                <a:tc>
                  <a:txBody>
                    <a:bodyPr/>
                    <a:lstStyle/>
                    <a:p>
                      <a:pPr marL="285750" indent="-285750">
                        <a:buFont typeface="Arial" panose="020B0604020202020204" pitchFamily="34" charset="0"/>
                        <a:buChar char="•"/>
                      </a:pPr>
                      <a:r>
                        <a:rPr lang="en-US" sz="1500" dirty="0"/>
                        <a:t>Reduce benefit factor for future service</a:t>
                      </a:r>
                    </a:p>
                    <a:p>
                      <a:pPr marL="285750" indent="-285750">
                        <a:buFont typeface="Arial" panose="020B0604020202020204" pitchFamily="34" charset="0"/>
                        <a:buChar char="•"/>
                      </a:pPr>
                      <a:r>
                        <a:rPr lang="en-US" sz="1500" dirty="0"/>
                        <a:t>Increase retirement age</a:t>
                      </a:r>
                    </a:p>
                    <a:p>
                      <a:pPr marL="285750" indent="-285750">
                        <a:buFont typeface="Arial" panose="020B0604020202020204" pitchFamily="34" charset="0"/>
                        <a:buChar char="•"/>
                      </a:pPr>
                      <a:r>
                        <a:rPr lang="en-US" sz="1500" dirty="0"/>
                        <a:t>Change COLA</a:t>
                      </a:r>
                    </a:p>
                  </a:txBody>
                  <a:tcPr anchor="ctr">
                    <a:solidFill>
                      <a:srgbClr val="D5F9F6"/>
                    </a:solidFill>
                  </a:tcPr>
                </a:tc>
                <a:tc>
                  <a:txBody>
                    <a:bodyPr/>
                    <a:lstStyle/>
                    <a:p>
                      <a:r>
                        <a:rPr lang="en-US" sz="1500" b="1" dirty="0"/>
                        <a:t>#3) SOME UAAL CAN BE IN HERE UNDER EAN COST METHOD BUT PROBABLY NOT MUCH.</a:t>
                      </a:r>
                      <a:r>
                        <a:rPr lang="en-US" sz="1500" dirty="0"/>
                        <a:t> </a:t>
                      </a:r>
                    </a:p>
                    <a:p>
                      <a:r>
                        <a:rPr lang="en-US" sz="1500" dirty="0"/>
                        <a:t>In some circumstances, can be substantial. Potentially important in distressed situations (e.g., Detroit). ERISA allows for private plans.</a:t>
                      </a:r>
                    </a:p>
                  </a:txBody>
                  <a:tcPr anchor="ctr">
                    <a:solidFill>
                      <a:srgbClr val="D5F9F6"/>
                    </a:solidFill>
                  </a:tcPr>
                </a:tc>
                <a:extLst>
                  <a:ext uri="{0D108BD9-81ED-4DB2-BD59-A6C34878D82A}">
                    <a16:rowId xmlns:a16="http://schemas.microsoft.com/office/drawing/2014/main" val="79272279"/>
                  </a:ext>
                </a:extLst>
              </a:tr>
              <a:tr h="1157449">
                <a:tc>
                  <a:txBody>
                    <a:bodyPr/>
                    <a:lstStyle/>
                    <a:p>
                      <a:r>
                        <a:rPr lang="en-US" sz="1500" baseline="0" dirty="0"/>
                        <a:t>(b) Service they’ve already rendered</a:t>
                      </a:r>
                      <a:endParaRPr lang="en-US" sz="1500" dirty="0"/>
                    </a:p>
                  </a:txBody>
                  <a:tcPr anchor="ctr">
                    <a:solidFill>
                      <a:srgbClr val="F0DEE7"/>
                    </a:solidFill>
                  </a:tcPr>
                </a:tc>
                <a:tc>
                  <a:txBody>
                    <a:bodyPr/>
                    <a:lstStyle/>
                    <a:p>
                      <a:r>
                        <a:rPr lang="en-US" sz="1500" dirty="0"/>
                        <a:t>Hard to cut benefits, legally, politically, morally.</a:t>
                      </a:r>
                    </a:p>
                  </a:txBody>
                  <a:tcPr anchor="ctr">
                    <a:solidFill>
                      <a:srgbClr val="F0DEE7"/>
                    </a:solidFill>
                  </a:tcPr>
                </a:tc>
                <a:tc>
                  <a:txBody>
                    <a:bodyPr/>
                    <a:lstStyle/>
                    <a:p>
                      <a:pPr marL="285750" indent="-285750">
                        <a:buFont typeface="Arial" panose="020B0604020202020204" pitchFamily="34" charset="0"/>
                        <a:buChar char="•"/>
                      </a:pPr>
                      <a:r>
                        <a:rPr lang="en-US" sz="1500" dirty="0"/>
                        <a:t>Haircuts, future benefits</a:t>
                      </a:r>
                    </a:p>
                    <a:p>
                      <a:pPr marL="285750" indent="-285750">
                        <a:buFont typeface="Arial" panose="020B0604020202020204" pitchFamily="34" charset="0"/>
                        <a:buChar char="•"/>
                      </a:pPr>
                      <a:r>
                        <a:rPr lang="en-US" sz="1500" dirty="0"/>
                        <a:t>COLA cuts</a:t>
                      </a:r>
                    </a:p>
                    <a:p>
                      <a:pPr marL="285750" indent="-285750">
                        <a:buFont typeface="Arial" panose="020B0604020202020204" pitchFamily="34" charset="0"/>
                        <a:buChar char="•"/>
                      </a:pPr>
                      <a:r>
                        <a:rPr lang="en-US" sz="1500" dirty="0"/>
                        <a:t>Contingent COLAs</a:t>
                      </a:r>
                      <a:endParaRPr lang="en-US" sz="1500" b="1" dirty="0"/>
                    </a:p>
                  </a:txBody>
                  <a:tcPr anchor="ctr">
                    <a:solidFill>
                      <a:srgbClr val="F0DEE7"/>
                    </a:solidFill>
                  </a:tcPr>
                </a:tc>
                <a:tc>
                  <a:txBody>
                    <a:bodyPr/>
                    <a:lstStyle/>
                    <a:p>
                      <a:r>
                        <a:rPr lang="en-US" sz="1500" b="1" dirty="0"/>
                        <a:t>#2) MOST REMAINING UAAL IS HERE. BIG IMPACT ON PROBLEM.</a:t>
                      </a:r>
                    </a:p>
                    <a:p>
                      <a:r>
                        <a:rPr lang="en-US" sz="1500" dirty="0"/>
                        <a:t>Vested/non-vested distinctions matter, too.</a:t>
                      </a:r>
                    </a:p>
                  </a:txBody>
                  <a:tcPr anchor="ctr">
                    <a:solidFill>
                      <a:srgbClr val="F0DEE7"/>
                    </a:solidFill>
                  </a:tcPr>
                </a:tc>
                <a:extLst>
                  <a:ext uri="{0D108BD9-81ED-4DB2-BD59-A6C34878D82A}">
                    <a16:rowId xmlns:a16="http://schemas.microsoft.com/office/drawing/2014/main" val="2483253558"/>
                  </a:ext>
                </a:extLst>
              </a:tr>
              <a:tr h="1214559">
                <a:tc>
                  <a:txBody>
                    <a:bodyPr/>
                    <a:lstStyle/>
                    <a:p>
                      <a:r>
                        <a:rPr lang="en-US" sz="1500" b="1" dirty="0"/>
                        <a:t>3. People who used to work for you (e.g., retirees)</a:t>
                      </a:r>
                    </a:p>
                  </a:txBody>
                  <a:tcPr anchor="ctr">
                    <a:solidFill>
                      <a:srgbClr val="FF5050"/>
                    </a:solidFill>
                  </a:tcPr>
                </a:tc>
                <a:tc>
                  <a:txBody>
                    <a:bodyPr/>
                    <a:lstStyle/>
                    <a:p>
                      <a:r>
                        <a:rPr lang="en-US" sz="1500" dirty="0"/>
                        <a:t>Hard</a:t>
                      </a:r>
                      <a:r>
                        <a:rPr lang="en-US" sz="1500" baseline="0" dirty="0"/>
                        <a:t> to cut benefits, legally, politically, morally. Great variation. COLAs more susceptible to cuts than other benefits.</a:t>
                      </a:r>
                      <a:endParaRPr lang="en-US" sz="1500" b="1" dirty="0"/>
                    </a:p>
                  </a:txBody>
                  <a:tcPr anchor="ctr">
                    <a:solidFill>
                      <a:srgbClr val="FF5050"/>
                    </a:solidFill>
                  </a:tcPr>
                </a:tc>
                <a:tc>
                  <a:txBody>
                    <a:bodyPr/>
                    <a:lstStyle/>
                    <a:p>
                      <a:pPr marL="285750" indent="-285750">
                        <a:buFont typeface="Arial" panose="020B0604020202020204" pitchFamily="34" charset="0"/>
                        <a:buChar char="•"/>
                      </a:pPr>
                      <a:r>
                        <a:rPr lang="en-US" sz="1500" dirty="0"/>
                        <a:t>Haircuts, current benefits</a:t>
                      </a:r>
                    </a:p>
                    <a:p>
                      <a:pPr marL="285750" indent="-285750">
                        <a:buFont typeface="Arial" panose="020B0604020202020204" pitchFamily="34" charset="0"/>
                        <a:buChar char="•"/>
                      </a:pPr>
                      <a:r>
                        <a:rPr lang="en-US" sz="1500" dirty="0"/>
                        <a:t>COLA cuts or suspension for retirees</a:t>
                      </a:r>
                    </a:p>
                    <a:p>
                      <a:pPr marL="285750" indent="-285750">
                        <a:buFont typeface="Arial" panose="020B0604020202020204" pitchFamily="34" charset="0"/>
                        <a:buChar char="•"/>
                      </a:pPr>
                      <a:r>
                        <a:rPr lang="en-US" sz="1500" dirty="0"/>
                        <a:t>Contingent COLAs for retirees</a:t>
                      </a:r>
                      <a:endParaRPr lang="en-US" sz="1500" b="1" dirty="0"/>
                    </a:p>
                  </a:txBody>
                  <a:tcPr anchor="ctr">
                    <a:solidFill>
                      <a:srgbClr val="FF5050"/>
                    </a:solidFill>
                  </a:tcPr>
                </a:tc>
                <a:tc>
                  <a:txBody>
                    <a:bodyPr/>
                    <a:lstStyle/>
                    <a:p>
                      <a:pPr marL="0" indent="0">
                        <a:buFont typeface="Arial" panose="020B0604020202020204" pitchFamily="34" charset="0"/>
                        <a:buNone/>
                      </a:pPr>
                      <a:r>
                        <a:rPr lang="en-US" sz="1500" b="1" dirty="0"/>
                        <a:t>#1)  MOST OF THE UAAL IS HERE (Often 50-60%). BIG IMPACT ON PROBLEM.</a:t>
                      </a:r>
                    </a:p>
                  </a:txBody>
                  <a:tcPr anchor="ctr">
                    <a:solidFill>
                      <a:srgbClr val="FF5050"/>
                    </a:solidFill>
                  </a:tcPr>
                </a:tc>
                <a:extLst>
                  <a:ext uri="{0D108BD9-81ED-4DB2-BD59-A6C34878D82A}">
                    <a16:rowId xmlns:a16="http://schemas.microsoft.com/office/drawing/2014/main" val="2139581258"/>
                  </a:ext>
                </a:extLst>
              </a:tr>
            </a:tbl>
          </a:graphicData>
        </a:graphic>
      </p:graphicFrame>
      <p:sp>
        <p:nvSpPr>
          <p:cNvPr id="7" name="Title 1">
            <a:extLst>
              <a:ext uri="{FF2B5EF4-FFF2-40B4-BE49-F238E27FC236}">
                <a16:creationId xmlns:a16="http://schemas.microsoft.com/office/drawing/2014/main" id="{60709A3C-1236-4B8F-A81B-1ECB662A907F}"/>
              </a:ext>
            </a:extLst>
          </p:cNvPr>
          <p:cNvSpPr>
            <a:spLocks noGrp="1"/>
          </p:cNvSpPr>
          <p:nvPr>
            <p:ph type="title"/>
          </p:nvPr>
        </p:nvSpPr>
        <p:spPr>
          <a:xfrm>
            <a:off x="231006" y="8994"/>
            <a:ext cx="11685070" cy="751402"/>
          </a:xfrm>
        </p:spPr>
        <p:txBody>
          <a:bodyPr anchor="t" anchorCtr="1">
            <a:normAutofit/>
          </a:bodyPr>
          <a:lstStyle/>
          <a:p>
            <a:r>
              <a:rPr lang="en-US" b="1" dirty="0">
                <a:solidFill>
                  <a:schemeClr val="accent5">
                    <a:lumMod val="50000"/>
                  </a:schemeClr>
                </a:solidFill>
              </a:rPr>
              <a:t>Reducing unfunded liabilities – stylized view</a:t>
            </a:r>
          </a:p>
        </p:txBody>
      </p:sp>
      <p:sp>
        <p:nvSpPr>
          <p:cNvPr id="2" name="TextBox 1">
            <a:extLst>
              <a:ext uri="{FF2B5EF4-FFF2-40B4-BE49-F238E27FC236}">
                <a16:creationId xmlns:a16="http://schemas.microsoft.com/office/drawing/2014/main" id="{31ED36CA-5E9E-488F-8AA4-A6C39F922531}"/>
              </a:ext>
            </a:extLst>
          </p:cNvPr>
          <p:cNvSpPr txBox="1"/>
          <p:nvPr/>
        </p:nvSpPr>
        <p:spPr>
          <a:xfrm>
            <a:off x="433938" y="6391177"/>
            <a:ext cx="7373753" cy="307777"/>
          </a:xfrm>
          <a:prstGeom prst="rect">
            <a:avLst/>
          </a:prstGeom>
          <a:noFill/>
        </p:spPr>
        <p:txBody>
          <a:bodyPr wrap="square" rtlCol="0">
            <a:spAutoFit/>
          </a:bodyPr>
          <a:lstStyle/>
          <a:p>
            <a:r>
              <a:rPr lang="en-US" sz="1400" dirty="0"/>
              <a:t>* Varies greatly across states. See Monahan.</a:t>
            </a:r>
          </a:p>
        </p:txBody>
      </p:sp>
    </p:spTree>
    <p:extLst>
      <p:ext uri="{BB962C8B-B14F-4D97-AF65-F5344CB8AC3E}">
        <p14:creationId xmlns:p14="http://schemas.microsoft.com/office/powerpoint/2010/main" val="872251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What will happen next?</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37</a:t>
            </a:fld>
            <a:endParaRPr lang="en-US" dirty="0"/>
          </a:p>
        </p:txBody>
      </p:sp>
    </p:spTree>
    <p:extLst>
      <p:ext uri="{BB962C8B-B14F-4D97-AF65-F5344CB8AC3E}">
        <p14:creationId xmlns:p14="http://schemas.microsoft.com/office/powerpoint/2010/main" val="2873259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rmAutofit/>
          </a:bodyPr>
          <a:lstStyle/>
          <a:p>
            <a:r>
              <a:rPr lang="en-US" sz="5400" b="1" dirty="0">
                <a:solidFill>
                  <a:schemeClr val="accent5">
                    <a:lumMod val="50000"/>
                  </a:schemeClr>
                </a:solidFill>
              </a:rPr>
              <a:t>Very difficult to predict</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334558"/>
            <a:ext cx="10972800" cy="5152870"/>
          </a:xfrm>
        </p:spPr>
        <p:txBody>
          <a:bodyPr>
            <a:normAutofit fontScale="85000" lnSpcReduction="20000"/>
          </a:bodyPr>
          <a:lstStyle/>
          <a:p>
            <a:r>
              <a:rPr lang="en-US" sz="4000" dirty="0"/>
              <a:t>Covid-19 posed great risks to governments and pension funds. Fortunately, the main fears did not occur.</a:t>
            </a:r>
          </a:p>
          <a:p>
            <a:r>
              <a:rPr lang="en-US" sz="4000" dirty="0"/>
              <a:t>Investment risk remains a wild card. Plans could get lucky, or even do much worse.</a:t>
            </a:r>
          </a:p>
          <a:p>
            <a:r>
              <a:rPr lang="en-US" sz="4000" dirty="0"/>
              <a:t>Benefits for new workers already reduced widely;  some reductions in benefits for current members.</a:t>
            </a:r>
          </a:p>
          <a:p>
            <a:r>
              <a:rPr lang="en-US" sz="4000" dirty="0"/>
              <a:t>Laws in some states are particularly constraining</a:t>
            </a:r>
          </a:p>
          <a:p>
            <a:pPr lvl="1"/>
            <a:r>
              <a:rPr lang="en-US" sz="3200" dirty="0"/>
              <a:t>Employee contribution increases often easier to do, legally than benefit cuts. Different impacts on plan members.</a:t>
            </a:r>
          </a:p>
          <a:p>
            <a:pPr lvl="1"/>
            <a:r>
              <a:rPr lang="en-US" sz="3200" dirty="0"/>
              <a:t>COLAs often legally easier to do than other benefit changes.</a:t>
            </a:r>
          </a:p>
          <a:p>
            <a:pPr lvl="1"/>
            <a:r>
              <a:rPr lang="en-US" sz="3200" dirty="0"/>
              <a:t>“California rule” – an evolving issue – is especially constraining</a:t>
            </a:r>
          </a:p>
          <a:p>
            <a:r>
              <a:rPr lang="en-US" sz="3600" dirty="0"/>
              <a:t>Benefit cuts also can reduce a government’s attractiveness as an employer. Changes should be considered in this context.</a:t>
            </a:r>
          </a:p>
          <a:p>
            <a:endParaRPr lang="en-US" sz="3600"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38</a:t>
            </a:fld>
            <a:endParaRPr lang="en-US" dirty="0"/>
          </a:p>
        </p:txBody>
      </p:sp>
    </p:spTree>
    <p:extLst>
      <p:ext uri="{BB962C8B-B14F-4D97-AF65-F5344CB8AC3E}">
        <p14:creationId xmlns:p14="http://schemas.microsoft.com/office/powerpoint/2010/main" val="2003992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fontScale="90000"/>
          </a:bodyPr>
          <a:lstStyle/>
          <a:p>
            <a:r>
              <a:rPr lang="en-US" sz="5400" b="1" dirty="0">
                <a:solidFill>
                  <a:schemeClr val="accent5">
                    <a:lumMod val="50000"/>
                  </a:schemeClr>
                </a:solidFill>
              </a:rPr>
              <a:t>What if a government has made promises it cannot keep?</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414914"/>
            <a:ext cx="10972800" cy="5072513"/>
          </a:xfrm>
        </p:spPr>
        <p:txBody>
          <a:bodyPr>
            <a:normAutofit fontScale="77500" lnSpcReduction="20000"/>
          </a:bodyPr>
          <a:lstStyle/>
          <a:p>
            <a:r>
              <a:rPr lang="en-US" sz="3600" dirty="0"/>
              <a:t>Local governments</a:t>
            </a:r>
          </a:p>
          <a:p>
            <a:pPr lvl="1"/>
            <a:r>
              <a:rPr lang="en-US" sz="3200" dirty="0"/>
              <a:t>Bankruptcy is an option, if allowed by state.</a:t>
            </a:r>
          </a:p>
          <a:p>
            <a:pPr lvl="1"/>
            <a:r>
              <a:rPr lang="en-US" sz="3200" dirty="0"/>
              <a:t>All bets are off – bankruptcy is about breaking deals (and contracts).</a:t>
            </a:r>
          </a:p>
          <a:p>
            <a:pPr lvl="1"/>
            <a:r>
              <a:rPr lang="en-US" sz="3200" dirty="0"/>
              <a:t>Pain can be spread – to bondholders and to other creditors of the gov’t, not just to workers and retirees.</a:t>
            </a:r>
          </a:p>
          <a:p>
            <a:pPr lvl="1"/>
            <a:r>
              <a:rPr lang="en-US" sz="3200" dirty="0"/>
              <a:t>In fact, in general, pensions have been relatively protected. Will they be if bankruptcy becomes more widespread?</a:t>
            </a:r>
          </a:p>
          <a:p>
            <a:r>
              <a:rPr lang="en-US" sz="4000" dirty="0"/>
              <a:t>State governments</a:t>
            </a:r>
          </a:p>
          <a:p>
            <a:pPr lvl="1"/>
            <a:r>
              <a:rPr lang="en-US" sz="3600" dirty="0"/>
              <a:t>No bankruptcy option – see David Skeel…</a:t>
            </a:r>
          </a:p>
          <a:p>
            <a:pPr lvl="1"/>
            <a:r>
              <a:rPr lang="en-US" sz="3600" dirty="0"/>
              <a:t>No explicit mechanism to spread pain beyond workers and retirees.</a:t>
            </a:r>
          </a:p>
          <a:p>
            <a:pPr lvl="1"/>
            <a:r>
              <a:rPr lang="en-US" sz="3600" dirty="0"/>
              <a:t>Taxpayers, service beneficiaries, infrastructure-users still hit through political process – crowd-out. Probably not bondholders.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39</a:t>
            </a:fld>
            <a:endParaRPr lang="en-US" dirty="0"/>
          </a:p>
        </p:txBody>
      </p:sp>
    </p:spTree>
    <p:extLst>
      <p:ext uri="{BB962C8B-B14F-4D97-AF65-F5344CB8AC3E}">
        <p14:creationId xmlns:p14="http://schemas.microsoft.com/office/powerpoint/2010/main" val="164528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r>
              <a:rPr lang="en-US" sz="5400" b="1" dirty="0">
                <a:solidFill>
                  <a:schemeClr val="accent5">
                    <a:lumMod val="50000"/>
                  </a:schemeClr>
                </a:solidFill>
              </a:rPr>
              <a:t>What </a:t>
            </a:r>
            <a:r>
              <a:rPr lang="en-US" sz="5400" b="1" i="1" dirty="0">
                <a:solidFill>
                  <a:schemeClr val="accent5">
                    <a:lumMod val="50000"/>
                  </a:schemeClr>
                </a:solidFill>
              </a:rPr>
              <a:t>is</a:t>
            </a:r>
            <a:r>
              <a:rPr lang="en-US" sz="5400" b="1" dirty="0">
                <a:solidFill>
                  <a:schemeClr val="accent5">
                    <a:lumMod val="50000"/>
                  </a:schemeClr>
                </a:solidFill>
              </a:rPr>
              <a:t> a defined benefit?</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35780"/>
            <a:ext cx="10972800" cy="5633820"/>
          </a:xfrm>
        </p:spPr>
        <p:txBody>
          <a:bodyPr>
            <a:normAutofit fontScale="92500" lnSpcReduction="10000"/>
          </a:bodyPr>
          <a:lstStyle/>
          <a:p>
            <a:pPr marL="0" indent="0">
              <a:buNone/>
            </a:pPr>
            <a:r>
              <a:rPr lang="en-US" sz="2400" dirty="0"/>
              <a:t>The typical defined benefit pension is calculated as follows:</a:t>
            </a:r>
          </a:p>
          <a:p>
            <a:pPr marL="0" indent="0">
              <a:buNone/>
            </a:pPr>
            <a:endParaRPr lang="en-US" sz="2400" dirty="0"/>
          </a:p>
          <a:p>
            <a:pPr marL="0" indent="0">
              <a:buNone/>
            </a:pPr>
            <a:r>
              <a:rPr lang="en-US" sz="2400" dirty="0"/>
              <a:t>	Step 1:  # of years worked (called “years of service”)</a:t>
            </a:r>
          </a:p>
          <a:p>
            <a:pPr marL="0" indent="0">
              <a:buNone/>
            </a:pPr>
            <a:r>
              <a:rPr lang="en-US" sz="2400" dirty="0"/>
              <a:t>			x</a:t>
            </a:r>
          </a:p>
          <a:p>
            <a:pPr marL="0" indent="0">
              <a:buNone/>
            </a:pPr>
            <a:r>
              <a:rPr lang="en-US" sz="2400" dirty="0"/>
              <a:t>	Step 2:  “benefit factor”</a:t>
            </a:r>
          </a:p>
          <a:p>
            <a:pPr marL="0" indent="0">
              <a:buNone/>
            </a:pPr>
            <a:r>
              <a:rPr lang="en-US" sz="2400" dirty="0"/>
              <a:t>			x</a:t>
            </a:r>
          </a:p>
          <a:p>
            <a:pPr marL="0" indent="0">
              <a:buNone/>
            </a:pPr>
            <a:r>
              <a:rPr lang="en-US" sz="2400" dirty="0"/>
              <a:t>	Step 3:  a measure of pay (usually related to late-career salaries)</a:t>
            </a:r>
          </a:p>
          <a:p>
            <a:pPr marL="0" indent="0">
              <a:buNone/>
            </a:pPr>
            <a:endParaRPr lang="en-US" sz="2400" dirty="0"/>
          </a:p>
          <a:p>
            <a:pPr marL="0" indent="0">
              <a:buNone/>
            </a:pPr>
            <a:r>
              <a:rPr lang="en-US" sz="2400" dirty="0"/>
              <a:t>Example: Mary Smith retires after 20 years, 2% benefit factor, $60,000 final salary:</a:t>
            </a:r>
          </a:p>
          <a:p>
            <a:pPr marL="0" indent="0">
              <a:buNone/>
            </a:pPr>
            <a:r>
              <a:rPr lang="en-US" sz="2400" dirty="0"/>
              <a:t>	Pension = 20 years  x  2%  x  $60,000 = 40%  x  $60,000 = $24,000 annually until death</a:t>
            </a:r>
          </a:p>
          <a:p>
            <a:pPr marL="0" indent="0">
              <a:buNone/>
            </a:pPr>
            <a:endParaRPr lang="en-US" sz="2400" dirty="0"/>
          </a:p>
          <a:p>
            <a:pPr marL="0" indent="0">
              <a:buNone/>
            </a:pPr>
            <a:r>
              <a:rPr lang="en-US" sz="1700" dirty="0"/>
              <a:t>Usually there are complexities: vesting rules, salary averaged over several years, alternative benefit calculations, survivorship benefits, COLAs, etc. But this is the essence of it. The benefit is defined, and required contributions will depend upon benefits and investment earnings.  By contrast, if contributions are defined, benefits will depend upon contributions plus investment earnings. (There are hybrids, too.)</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endParaRPr lang="en-US"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4</a:t>
            </a:fld>
            <a:endParaRPr lang="en-US" dirty="0"/>
          </a:p>
        </p:txBody>
      </p:sp>
    </p:spTree>
    <p:extLst>
      <p:ext uri="{BB962C8B-B14F-4D97-AF65-F5344CB8AC3E}">
        <p14:creationId xmlns:p14="http://schemas.microsoft.com/office/powerpoint/2010/main" val="2403887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p:txBody>
          <a:bodyPr/>
          <a:lstStyle/>
          <a:p>
            <a:r>
              <a:rPr lang="en-US" b="1" dirty="0">
                <a:solidFill>
                  <a:schemeClr val="accent5">
                    <a:lumMod val="50000"/>
                  </a:schemeClr>
                </a:solidFill>
              </a:rPr>
              <a:t>Selected information sources</a:t>
            </a:r>
            <a:endParaRPr lang="en-US" dirty="0"/>
          </a:p>
        </p:txBody>
      </p:sp>
      <p:sp>
        <p:nvSpPr>
          <p:cNvPr id="6" name="Subtitle 5">
            <a:extLst>
              <a:ext uri="{FF2B5EF4-FFF2-40B4-BE49-F238E27FC236}">
                <a16:creationId xmlns:a16="http://schemas.microsoft.com/office/drawing/2014/main" id="{FAEECAE3-5A7E-4F14-A007-73BE6D5D74ED}"/>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40</a:t>
            </a:fld>
            <a:endParaRPr lang="en-US" dirty="0"/>
          </a:p>
        </p:txBody>
      </p:sp>
    </p:spTree>
    <p:extLst>
      <p:ext uri="{BB962C8B-B14F-4D97-AF65-F5344CB8AC3E}">
        <p14:creationId xmlns:p14="http://schemas.microsoft.com/office/powerpoint/2010/main" val="1469043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Information sources</a:t>
            </a:r>
          </a:p>
        </p:txBody>
      </p:sp>
      <p:sp>
        <p:nvSpPr>
          <p:cNvPr id="6" name="Content Placeholder 5">
            <a:extLst>
              <a:ext uri="{FF2B5EF4-FFF2-40B4-BE49-F238E27FC236}">
                <a16:creationId xmlns:a16="http://schemas.microsoft.com/office/drawing/2014/main" id="{7EDFE5E0-05CF-41C2-A7F2-AA25E943359D}"/>
              </a:ext>
            </a:extLst>
          </p:cNvPr>
          <p:cNvSpPr>
            <a:spLocks noGrp="1"/>
          </p:cNvSpPr>
          <p:nvPr>
            <p:ph idx="1"/>
          </p:nvPr>
        </p:nvSpPr>
        <p:spPr>
          <a:xfrm>
            <a:off x="838200" y="1195754"/>
            <a:ext cx="10515600" cy="4981209"/>
          </a:xfrm>
        </p:spPr>
        <p:txBody>
          <a:bodyPr>
            <a:normAutofit fontScale="85000" lnSpcReduction="10000"/>
          </a:bodyPr>
          <a:lstStyle/>
          <a:p>
            <a:r>
              <a:rPr lang="en-US" sz="3600" dirty="0"/>
              <a:t>Great sources on multiple plans and/or issues:</a:t>
            </a:r>
          </a:p>
          <a:p>
            <a:pPr lvl="1"/>
            <a:r>
              <a:rPr lang="en-US" sz="3200" dirty="0"/>
              <a:t>Center for Retirement Research: </a:t>
            </a:r>
            <a:r>
              <a:rPr lang="en-US" sz="3200" dirty="0">
                <a:hlinkClick r:id="rId2"/>
              </a:rPr>
              <a:t>snapshots</a:t>
            </a:r>
            <a:r>
              <a:rPr lang="en-US" sz="3200" dirty="0"/>
              <a:t>, </a:t>
            </a:r>
            <a:r>
              <a:rPr lang="en-US" sz="3200" dirty="0">
                <a:hlinkClick r:id="rId3"/>
              </a:rPr>
              <a:t>research</a:t>
            </a:r>
            <a:r>
              <a:rPr lang="en-US" sz="3200" dirty="0"/>
              <a:t>, </a:t>
            </a:r>
            <a:r>
              <a:rPr lang="en-US" sz="3200" dirty="0">
                <a:hlinkClick r:id="rId4"/>
              </a:rPr>
              <a:t>data</a:t>
            </a:r>
            <a:r>
              <a:rPr lang="en-US" sz="3200" dirty="0"/>
              <a:t>, </a:t>
            </a:r>
            <a:r>
              <a:rPr lang="en-US" sz="3200" dirty="0">
                <a:hlinkClick r:id="rId5"/>
              </a:rPr>
              <a:t>AVs and CAFRs</a:t>
            </a:r>
            <a:endParaRPr lang="en-US" sz="3200" dirty="0"/>
          </a:p>
          <a:p>
            <a:pPr lvl="1"/>
            <a:r>
              <a:rPr lang="en-US" sz="3200" dirty="0">
                <a:hlinkClick r:id="rId6"/>
              </a:rPr>
              <a:t>NASRA</a:t>
            </a:r>
            <a:r>
              <a:rPr lang="en-US" sz="3200" dirty="0"/>
              <a:t> (National Association of State Retirement Administrators)</a:t>
            </a:r>
          </a:p>
          <a:p>
            <a:pPr lvl="1"/>
            <a:r>
              <a:rPr lang="en-US" sz="3200" dirty="0">
                <a:hlinkClick r:id="rId7"/>
              </a:rPr>
              <a:t>Pew Charitable Trusts</a:t>
            </a:r>
            <a:endParaRPr lang="en-US" sz="3200" dirty="0"/>
          </a:p>
          <a:p>
            <a:pPr lvl="1"/>
            <a:r>
              <a:rPr lang="en-US" sz="3200" dirty="0">
                <a:hlinkClick r:id="rId8"/>
              </a:rPr>
              <a:t>Wharton Pension Research Council</a:t>
            </a:r>
            <a:endParaRPr lang="en-US" sz="3200" dirty="0"/>
          </a:p>
          <a:p>
            <a:pPr lvl="1"/>
            <a:r>
              <a:rPr lang="en-US" sz="3200" dirty="0">
                <a:hlinkClick r:id="rId9"/>
              </a:rPr>
              <a:t>State and Local Government Finance Project</a:t>
            </a:r>
            <a:r>
              <a:rPr lang="en-US" sz="3200" dirty="0"/>
              <a:t>, Rockefeller College</a:t>
            </a:r>
          </a:p>
          <a:p>
            <a:pPr lvl="1"/>
            <a:r>
              <a:rPr lang="en-US" sz="3200" dirty="0"/>
              <a:t>Plus, several others (BEA, NCSL)</a:t>
            </a:r>
          </a:p>
          <a:p>
            <a:r>
              <a:rPr lang="en-US" sz="3600" dirty="0"/>
              <a:t>Deep dives on individual plans or governments:</a:t>
            </a:r>
          </a:p>
          <a:p>
            <a:pPr lvl="1"/>
            <a:r>
              <a:rPr lang="en-US" sz="3200" dirty="0"/>
              <a:t>CAFRs and AVs for individual plans</a:t>
            </a:r>
          </a:p>
          <a:p>
            <a:pPr lvl="1"/>
            <a:r>
              <a:rPr lang="en-US" sz="3200" dirty="0"/>
              <a:t>CAFRs for governments</a:t>
            </a:r>
          </a:p>
          <a:p>
            <a:pPr lvl="1"/>
            <a:r>
              <a:rPr lang="en-US" sz="3200" dirty="0">
                <a:highlight>
                  <a:srgbClr val="00FF00"/>
                </a:highlight>
              </a:rPr>
              <a:t>EMMA and the OS</a:t>
            </a:r>
            <a:r>
              <a:rPr lang="en-US" sz="3200" dirty="0"/>
              <a:t> (Official Statement) – broad, no-nonsense analysis</a:t>
            </a:r>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41</a:t>
            </a:fld>
            <a:endParaRPr lang="en-US" dirty="0"/>
          </a:p>
        </p:txBody>
      </p:sp>
    </p:spTree>
    <p:extLst>
      <p:ext uri="{BB962C8B-B14F-4D97-AF65-F5344CB8AC3E}">
        <p14:creationId xmlns:p14="http://schemas.microsoft.com/office/powerpoint/2010/main" val="1655232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EMMA &amp; NJ pensions: </a:t>
            </a:r>
            <a:r>
              <a:rPr lang="en-US" b="1" dirty="0">
                <a:solidFill>
                  <a:schemeClr val="accent5">
                    <a:lumMod val="50000"/>
                  </a:schemeClr>
                </a:solidFill>
                <a:highlight>
                  <a:srgbClr val="C0C0C0"/>
                </a:highlight>
              </a:rPr>
              <a:t>Get latest OS</a:t>
            </a:r>
          </a:p>
        </p:txBody>
      </p:sp>
      <p:sp>
        <p:nvSpPr>
          <p:cNvPr id="6" name="Content Placeholder 5">
            <a:extLst>
              <a:ext uri="{FF2B5EF4-FFF2-40B4-BE49-F238E27FC236}">
                <a16:creationId xmlns:a16="http://schemas.microsoft.com/office/drawing/2014/main" id="{7EDFE5E0-05CF-41C2-A7F2-AA25E943359D}"/>
              </a:ext>
            </a:extLst>
          </p:cNvPr>
          <p:cNvSpPr>
            <a:spLocks noGrp="1"/>
          </p:cNvSpPr>
          <p:nvPr>
            <p:ph idx="1"/>
          </p:nvPr>
        </p:nvSpPr>
        <p:spPr>
          <a:xfrm>
            <a:off x="606751" y="1110953"/>
            <a:ext cx="10981346" cy="5066010"/>
          </a:xfrm>
        </p:spPr>
        <p:txBody>
          <a:bodyPr>
            <a:normAutofit/>
          </a:bodyPr>
          <a:lstStyle/>
          <a:p>
            <a:r>
              <a:rPr lang="en-US" sz="3600" dirty="0"/>
              <a:t>(1) </a:t>
            </a:r>
            <a:r>
              <a:rPr lang="en-US" sz="3600" dirty="0">
                <a:hlinkClick r:id="rId2"/>
              </a:rPr>
              <a:t>EMMA</a:t>
            </a:r>
            <a:r>
              <a:rPr lang="en-US" sz="3600" dirty="0"/>
              <a:t>, (2) click NJ &amp; accept, (3) click “state issuers” checkbox, (4) click “STATE OF NEW JERSEY”, (5) sort by Dated Date (descending), (6) download latest OS</a:t>
            </a:r>
          </a:p>
          <a:p>
            <a:endParaRPr lang="en-US" sz="3600" dirty="0"/>
          </a:p>
          <a:p>
            <a:pPr marL="0" indent="0">
              <a:buNone/>
            </a:pPr>
            <a:endParaRPr lang="en-US" sz="3600" dirty="0"/>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42</a:t>
            </a:fld>
            <a:endParaRPr lang="en-US" dirty="0"/>
          </a:p>
        </p:txBody>
      </p:sp>
      <p:pic>
        <p:nvPicPr>
          <p:cNvPr id="1026" name="Picture 2">
            <a:extLst>
              <a:ext uri="{FF2B5EF4-FFF2-40B4-BE49-F238E27FC236}">
                <a16:creationId xmlns:a16="http://schemas.microsoft.com/office/drawing/2014/main" id="{BC05BFB7-5353-4CB8-8329-BA3A01D96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815" y="3014476"/>
            <a:ext cx="9647255" cy="338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02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EMMA &amp; NJ pensions: Find pensions info</a:t>
            </a:r>
          </a:p>
        </p:txBody>
      </p:sp>
      <p:sp>
        <p:nvSpPr>
          <p:cNvPr id="6" name="Content Placeholder 5">
            <a:extLst>
              <a:ext uri="{FF2B5EF4-FFF2-40B4-BE49-F238E27FC236}">
                <a16:creationId xmlns:a16="http://schemas.microsoft.com/office/drawing/2014/main" id="{7EDFE5E0-05CF-41C2-A7F2-AA25E943359D}"/>
              </a:ext>
            </a:extLst>
          </p:cNvPr>
          <p:cNvSpPr>
            <a:spLocks noGrp="1"/>
          </p:cNvSpPr>
          <p:nvPr>
            <p:ph idx="1"/>
          </p:nvPr>
        </p:nvSpPr>
        <p:spPr>
          <a:xfrm>
            <a:off x="615297" y="1110953"/>
            <a:ext cx="10964254" cy="5066010"/>
          </a:xfrm>
        </p:spPr>
        <p:txBody>
          <a:bodyPr>
            <a:normAutofit/>
          </a:bodyPr>
          <a:lstStyle/>
          <a:p>
            <a:r>
              <a:rPr lang="en-US" sz="3600" dirty="0"/>
              <a:t>look at TOC; search “pension” (ctrl-f); probably appendix</a:t>
            </a:r>
          </a:p>
          <a:p>
            <a:endParaRPr lang="en-US" sz="3600" dirty="0"/>
          </a:p>
          <a:p>
            <a:pPr marL="0" indent="0">
              <a:buNone/>
            </a:pPr>
            <a:endParaRPr lang="en-US" sz="3600" dirty="0"/>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43</a:t>
            </a:fld>
            <a:endParaRPr lang="en-US" dirty="0"/>
          </a:p>
        </p:txBody>
      </p:sp>
      <p:pic>
        <p:nvPicPr>
          <p:cNvPr id="2050" name="Picture 2">
            <a:extLst>
              <a:ext uri="{FF2B5EF4-FFF2-40B4-BE49-F238E27FC236}">
                <a16:creationId xmlns:a16="http://schemas.microsoft.com/office/drawing/2014/main" id="{71179980-9D7A-43F0-90D5-496D0CF74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019" y="1809750"/>
            <a:ext cx="8536577" cy="465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64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EMMA &amp; NJ pensions: Key info</a:t>
            </a:r>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44</a:t>
            </a:fld>
            <a:endParaRPr lang="en-US" dirty="0"/>
          </a:p>
        </p:txBody>
      </p:sp>
      <p:pic>
        <p:nvPicPr>
          <p:cNvPr id="8" name="Picture 2">
            <a:extLst>
              <a:ext uri="{FF2B5EF4-FFF2-40B4-BE49-F238E27FC236}">
                <a16:creationId xmlns:a16="http://schemas.microsoft.com/office/drawing/2014/main" id="{7022D6D8-C373-4945-9D53-52B12B93C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367" y="906523"/>
            <a:ext cx="8740644" cy="24092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A742EDE2-049D-4679-B630-1F9D4B3D8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801" y="3333686"/>
            <a:ext cx="8740644" cy="285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9350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EMMA &amp; NJ pensions: Projections!</a:t>
            </a:r>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45</a:t>
            </a:fld>
            <a:endParaRPr lang="en-US" dirty="0"/>
          </a:p>
        </p:txBody>
      </p:sp>
      <p:pic>
        <p:nvPicPr>
          <p:cNvPr id="4098" name="Picture 2">
            <a:extLst>
              <a:ext uri="{FF2B5EF4-FFF2-40B4-BE49-F238E27FC236}">
                <a16:creationId xmlns:a16="http://schemas.microsoft.com/office/drawing/2014/main" id="{B8E83E49-6E06-40CA-93DB-E50AC2DD3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24" y="1339001"/>
            <a:ext cx="11266212" cy="482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118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EMMA &amp; NJ pensions: It could get worse...</a:t>
            </a:r>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46</a:t>
            </a:fld>
            <a:endParaRPr lang="en-US" dirty="0"/>
          </a:p>
        </p:txBody>
      </p:sp>
      <p:pic>
        <p:nvPicPr>
          <p:cNvPr id="7" name="Picture 6">
            <a:extLst>
              <a:ext uri="{FF2B5EF4-FFF2-40B4-BE49-F238E27FC236}">
                <a16:creationId xmlns:a16="http://schemas.microsoft.com/office/drawing/2014/main" id="{C331E83C-BD88-4B02-AA51-50DD58881CF0}"/>
              </a:ext>
            </a:extLst>
          </p:cNvPr>
          <p:cNvPicPr>
            <a:picLocks noChangeAspect="1"/>
          </p:cNvPicPr>
          <p:nvPr/>
        </p:nvPicPr>
        <p:blipFill>
          <a:blip r:embed="rId2"/>
          <a:stretch>
            <a:fillRect/>
          </a:stretch>
        </p:blipFill>
        <p:spPr>
          <a:xfrm>
            <a:off x="1311686" y="1015035"/>
            <a:ext cx="9601200" cy="2493818"/>
          </a:xfrm>
          <a:prstGeom prst="rect">
            <a:avLst/>
          </a:prstGeom>
        </p:spPr>
      </p:pic>
      <p:pic>
        <p:nvPicPr>
          <p:cNvPr id="9" name="Picture 8">
            <a:extLst>
              <a:ext uri="{FF2B5EF4-FFF2-40B4-BE49-F238E27FC236}">
                <a16:creationId xmlns:a16="http://schemas.microsoft.com/office/drawing/2014/main" id="{A90B460E-7201-4606-9FA2-2C67BB4CC081}"/>
              </a:ext>
            </a:extLst>
          </p:cNvPr>
          <p:cNvPicPr>
            <a:picLocks noChangeAspect="1"/>
          </p:cNvPicPr>
          <p:nvPr/>
        </p:nvPicPr>
        <p:blipFill>
          <a:blip r:embed="rId3"/>
          <a:stretch>
            <a:fillRect/>
          </a:stretch>
        </p:blipFill>
        <p:spPr>
          <a:xfrm>
            <a:off x="1302051" y="3178756"/>
            <a:ext cx="9601200" cy="3463068"/>
          </a:xfrm>
          <a:prstGeom prst="rect">
            <a:avLst/>
          </a:prstGeom>
        </p:spPr>
      </p:pic>
    </p:spTree>
    <p:extLst>
      <p:ext uri="{BB962C8B-B14F-4D97-AF65-F5344CB8AC3E}">
        <p14:creationId xmlns:p14="http://schemas.microsoft.com/office/powerpoint/2010/main" val="3715907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114299" y="8995"/>
            <a:ext cx="11972925" cy="1185492"/>
          </a:xfrm>
        </p:spPr>
        <p:txBody>
          <a:bodyPr anchor="ctr" anchorCtr="1">
            <a:noAutofit/>
          </a:bodyPr>
          <a:lstStyle/>
          <a:p>
            <a:r>
              <a:rPr lang="en-US" sz="4100" b="1" dirty="0">
                <a:solidFill>
                  <a:schemeClr val="accent5">
                    <a:lumMod val="50000"/>
                  </a:schemeClr>
                </a:solidFill>
              </a:rPr>
              <a:t>Reprise: Conclusions</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445358" y="1085850"/>
            <a:ext cx="11431793" cy="5639329"/>
          </a:xfrm>
        </p:spPr>
        <p:txBody>
          <a:bodyPr>
            <a:noAutofit/>
          </a:bodyPr>
          <a:lstStyle/>
          <a:p>
            <a:r>
              <a:rPr lang="en-US" sz="3200" dirty="0"/>
              <a:t>Liabilities and annual costs severely underestimated by plans.</a:t>
            </a:r>
          </a:p>
          <a:p>
            <a:r>
              <a:rPr lang="en-US" sz="3200" dirty="0"/>
              <a:t>ON AVERAGE, plans deeply underfunded.</a:t>
            </a:r>
          </a:p>
          <a:p>
            <a:r>
              <a:rPr lang="en-US" sz="3200" dirty="0"/>
              <a:t> Unless plans get lucky, investment returns won’t bail us out.</a:t>
            </a:r>
          </a:p>
          <a:p>
            <a:r>
              <a:rPr lang="en-US" sz="3200" dirty="0"/>
              <a:t>Benefit cuts for workers/retirees unlikely to be big part of solution.</a:t>
            </a:r>
          </a:p>
          <a:p>
            <a:r>
              <a:rPr lang="en-US" sz="3200" dirty="0"/>
              <a:t>Further tax increases and service cuts likely – “crowd out”.</a:t>
            </a:r>
          </a:p>
          <a:p>
            <a:r>
              <a:rPr lang="en-US" sz="3200" dirty="0"/>
              <a:t>Loss of political support for public defined benefits will encourage gradual movement to defined contribution plans and to risk-sharing DB plans.</a:t>
            </a:r>
          </a:p>
          <a:p>
            <a:r>
              <a:rPr lang="en-US" sz="3200" dirty="0"/>
              <a:t>And the system that allowed this will remain largely in place. The issue will be with us for many years.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47</a:t>
            </a:fld>
            <a:endParaRPr lang="en-US" dirty="0"/>
          </a:p>
        </p:txBody>
      </p:sp>
    </p:spTree>
    <p:extLst>
      <p:ext uri="{BB962C8B-B14F-4D97-AF65-F5344CB8AC3E}">
        <p14:creationId xmlns:p14="http://schemas.microsoft.com/office/powerpoint/2010/main" val="42196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pPr algn="ctr"/>
            <a:r>
              <a:rPr lang="en-US" sz="5400" b="1" dirty="0">
                <a:solidFill>
                  <a:schemeClr val="accent5">
                    <a:lumMod val="50000"/>
                  </a:schemeClr>
                </a:solidFill>
              </a:rPr>
              <a:t>State &amp; local defined benefit plans</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6" y="1135780"/>
            <a:ext cx="11341522" cy="5124343"/>
          </a:xfrm>
        </p:spPr>
        <p:txBody>
          <a:bodyPr>
            <a:normAutofit/>
          </a:bodyPr>
          <a:lstStyle/>
          <a:p>
            <a:r>
              <a:rPr lang="en-US" sz="4000" dirty="0"/>
              <a:t>14+ million workers, 6+ million retirees</a:t>
            </a:r>
          </a:p>
          <a:p>
            <a:r>
              <a:rPr lang="en-US" sz="4000" dirty="0"/>
              <a:t>&gt; 6,000 plans; 170 large plans have 90% of assets</a:t>
            </a:r>
          </a:p>
          <a:p>
            <a:r>
              <a:rPr lang="en-US" sz="4000" dirty="0"/>
              <a:t>$4.8 trillion invested assets</a:t>
            </a:r>
          </a:p>
          <a:p>
            <a:r>
              <a:rPr lang="en-US" sz="4000" dirty="0"/>
              <a:t>$169 billion gov’t contributions annually</a:t>
            </a:r>
          </a:p>
          <a:p>
            <a:pPr lvl="1"/>
            <a:r>
              <a:rPr lang="en-US" sz="3600" dirty="0"/>
              <a:t>About 50% greater than roads/bridges capital spending</a:t>
            </a:r>
          </a:p>
          <a:p>
            <a:pPr lvl="1"/>
            <a:r>
              <a:rPr lang="en-US" sz="3600" dirty="0"/>
              <a:t>About 20+% of K-12 spending</a:t>
            </a:r>
          </a:p>
          <a:p>
            <a:pPr lvl="1"/>
            <a:r>
              <a:rPr lang="en-US" sz="3600" dirty="0"/>
              <a:t>About 8.5% of all taxes (was 4.6% in 2000)</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5</a:t>
            </a:fld>
            <a:endParaRPr lang="en-US" dirty="0"/>
          </a:p>
        </p:txBody>
      </p:sp>
      <p:sp>
        <p:nvSpPr>
          <p:cNvPr id="5" name="TextBox 4">
            <a:extLst>
              <a:ext uri="{FF2B5EF4-FFF2-40B4-BE49-F238E27FC236}">
                <a16:creationId xmlns:a16="http://schemas.microsoft.com/office/drawing/2014/main" id="{BC821606-2FE8-4F7D-85C0-8F6956565D6F}"/>
              </a:ext>
            </a:extLst>
          </p:cNvPr>
          <p:cNvSpPr txBox="1"/>
          <p:nvPr/>
        </p:nvSpPr>
        <p:spPr>
          <a:xfrm>
            <a:off x="592853" y="6369795"/>
            <a:ext cx="7782730" cy="369332"/>
          </a:xfrm>
          <a:prstGeom prst="rect">
            <a:avLst/>
          </a:prstGeom>
          <a:noFill/>
        </p:spPr>
        <p:txBody>
          <a:bodyPr wrap="square" rtlCol="0">
            <a:spAutoFit/>
          </a:bodyPr>
          <a:lstStyle/>
          <a:p>
            <a:r>
              <a:rPr lang="en-US" dirty="0"/>
              <a:t>Sources: Census, PPD, FRB, BEA. Details available on request.</a:t>
            </a:r>
          </a:p>
        </p:txBody>
      </p:sp>
    </p:spTree>
    <p:extLst>
      <p:ext uri="{BB962C8B-B14F-4D97-AF65-F5344CB8AC3E}">
        <p14:creationId xmlns:p14="http://schemas.microsoft.com/office/powerpoint/2010/main" val="260308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pPr algn="ctr"/>
            <a:r>
              <a:rPr lang="en-US" sz="5400" b="1" dirty="0">
                <a:solidFill>
                  <a:schemeClr val="accent5">
                    <a:lumMod val="50000"/>
                  </a:schemeClr>
                </a:solidFill>
              </a:rPr>
              <a:t>Which governments do what?</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35780"/>
            <a:ext cx="11213430" cy="5633820"/>
          </a:xfrm>
        </p:spPr>
        <p:txBody>
          <a:bodyPr>
            <a:normAutofit/>
          </a:bodyPr>
          <a:lstStyle/>
          <a:p>
            <a:r>
              <a:rPr lang="en-US" sz="3200" dirty="0"/>
              <a:t>Varied administrative arrangements:</a:t>
            </a:r>
          </a:p>
          <a:p>
            <a:pPr lvl="1"/>
            <a:r>
              <a:rPr lang="en-US" sz="2800" dirty="0"/>
              <a:t>State-run systems, state and local workers (e.g., CalPERS, NYSLERS)</a:t>
            </a:r>
          </a:p>
          <a:p>
            <a:pPr lvl="1"/>
            <a:r>
              <a:rPr lang="en-US" sz="2800" dirty="0"/>
              <a:t>City and county locally-run plans, local workers (NYCERS; Chicago; etc.)</a:t>
            </a:r>
          </a:p>
          <a:p>
            <a:pPr lvl="1"/>
            <a:r>
              <a:rPr lang="en-US" sz="2800" dirty="0"/>
              <a:t>State-run plans, multiple municipalities (Illinois IMRF)</a:t>
            </a:r>
          </a:p>
          <a:p>
            <a:r>
              <a:rPr lang="en-US" sz="3200" dirty="0"/>
              <a:t>Varied contribution arrangements:</a:t>
            </a:r>
          </a:p>
          <a:p>
            <a:pPr lvl="1"/>
            <a:r>
              <a:rPr lang="en-US" sz="2800" dirty="0"/>
              <a:t>State contributes for state workers in state-run system (common)</a:t>
            </a:r>
          </a:p>
          <a:p>
            <a:pPr lvl="1"/>
            <a:r>
              <a:rPr lang="en-US" sz="2800" dirty="0"/>
              <a:t>State contributes for local gov’t workers in state-run system (NJ)</a:t>
            </a:r>
          </a:p>
          <a:p>
            <a:pPr lvl="1"/>
            <a:r>
              <a:rPr lang="en-US" sz="2800" dirty="0"/>
              <a:t>Local gov’t contributes for local workers, state-run system (NYSLERS)</a:t>
            </a:r>
          </a:p>
          <a:p>
            <a:pPr lvl="1"/>
            <a:r>
              <a:rPr lang="en-US" sz="2800" dirty="0"/>
              <a:t>Local gov’t contributes for local workers, locally-run system (common)</a:t>
            </a:r>
          </a:p>
          <a:p>
            <a:r>
              <a:rPr lang="en-US" sz="3200" dirty="0"/>
              <a:t>Greatly varying benefit levels and legal protections for benefits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6</a:t>
            </a:fld>
            <a:endParaRPr lang="en-US" dirty="0"/>
          </a:p>
        </p:txBody>
      </p:sp>
    </p:spTree>
    <p:extLst>
      <p:ext uri="{BB962C8B-B14F-4D97-AF65-F5344CB8AC3E}">
        <p14:creationId xmlns:p14="http://schemas.microsoft.com/office/powerpoint/2010/main" val="277407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0BFBA-4FB0-4628-8D30-53D3B54A873C}"/>
              </a:ext>
            </a:extLst>
          </p:cNvPr>
          <p:cNvPicPr>
            <a:picLocks noChangeAspect="1"/>
          </p:cNvPicPr>
          <p:nvPr/>
        </p:nvPicPr>
        <p:blipFill>
          <a:blip r:embed="rId2"/>
          <a:stretch>
            <a:fillRect/>
          </a:stretch>
        </p:blipFill>
        <p:spPr>
          <a:xfrm>
            <a:off x="4753484" y="1260415"/>
            <a:ext cx="7154771" cy="5193871"/>
          </a:xfrm>
          <a:prstGeom prst="rect">
            <a:avLst/>
          </a:prstGeom>
        </p:spPr>
      </p:pic>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pPr algn="ctr"/>
            <a:r>
              <a:rPr lang="en-US" b="1" dirty="0">
                <a:solidFill>
                  <a:schemeClr val="accent5">
                    <a:lumMod val="50000"/>
                  </a:schemeClr>
                </a:solidFill>
              </a:rPr>
              <a:t>Benefits earned in a backloaded manner</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7</a:t>
            </a:fld>
            <a:endParaRPr lang="en-US" dirty="0"/>
          </a:p>
        </p:txBody>
      </p:sp>
      <p:sp>
        <p:nvSpPr>
          <p:cNvPr id="7" name="Content Placeholder 3">
            <a:extLst>
              <a:ext uri="{FF2B5EF4-FFF2-40B4-BE49-F238E27FC236}">
                <a16:creationId xmlns:a16="http://schemas.microsoft.com/office/drawing/2014/main" id="{A2E6EA4B-E45F-4F2C-BCB7-E2A679BECC61}"/>
              </a:ext>
            </a:extLst>
          </p:cNvPr>
          <p:cNvSpPr>
            <a:spLocks noGrp="1"/>
          </p:cNvSpPr>
          <p:nvPr>
            <p:ph idx="1"/>
          </p:nvPr>
        </p:nvSpPr>
        <p:spPr>
          <a:xfrm>
            <a:off x="283745" y="1178009"/>
            <a:ext cx="4222351" cy="5350419"/>
          </a:xfrm>
        </p:spPr>
        <p:txBody>
          <a:bodyPr>
            <a:normAutofit fontScale="92500"/>
          </a:bodyPr>
          <a:lstStyle/>
          <a:p>
            <a:pPr marL="342900" indent="-342900">
              <a:buFontTx/>
              <a:buAutoNum type="arabicPeriod"/>
            </a:pPr>
            <a:r>
              <a:rPr lang="en-US" sz="2400" dirty="0"/>
              <a:t>Pensions increase significantly as careers lengthen – incentive to stay one more year. </a:t>
            </a:r>
          </a:p>
          <a:p>
            <a:pPr marL="342900" indent="-342900">
              <a:buFontTx/>
              <a:buAutoNum type="arabicPeriod"/>
            </a:pPr>
            <a:r>
              <a:rPr lang="en-US" sz="2400" dirty="0"/>
              <a:t>Workers who leave early don’t get much. </a:t>
            </a:r>
          </a:p>
          <a:p>
            <a:pPr marL="342900" indent="-342900">
              <a:buAutoNum type="arabicPeriod"/>
            </a:pPr>
            <a:r>
              <a:rPr lang="en-US" sz="2400" dirty="0"/>
              <a:t>If you cut the rate at which benefits will be earned for future service, it’s a big cut in expected pension for the current worker.  (Think </a:t>
            </a:r>
            <a:r>
              <a:rPr lang="en-US" sz="2400" dirty="0">
                <a:highlight>
                  <a:srgbClr val="FFFF00"/>
                </a:highlight>
              </a:rPr>
              <a:t>California Rule</a:t>
            </a:r>
            <a:r>
              <a:rPr lang="en-US" sz="2400" dirty="0"/>
              <a:t>.)</a:t>
            </a:r>
          </a:p>
          <a:p>
            <a:pPr marL="342900" indent="-342900">
              <a:buAutoNum type="arabicPeriod"/>
            </a:pPr>
            <a:r>
              <a:rPr lang="en-US" sz="2400" dirty="0"/>
              <a:t>If pensions were funded the way they are earned, contributions would have to rise as % of pay during worker’s career </a:t>
            </a:r>
            <a:r>
              <a:rPr lang="en-US" sz="2400" dirty="0">
                <a:sym typeface="Wingdings" panose="05000000000000000000" pitchFamily="2" charset="2"/>
              </a:rPr>
              <a:t> Risky.</a:t>
            </a:r>
            <a:endParaRPr lang="en-US" sz="1800" dirty="0"/>
          </a:p>
        </p:txBody>
      </p:sp>
    </p:spTree>
    <p:extLst>
      <p:ext uri="{BB962C8B-B14F-4D97-AF65-F5344CB8AC3E}">
        <p14:creationId xmlns:p14="http://schemas.microsoft.com/office/powerpoint/2010/main" val="1123140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b="1" dirty="0">
                <a:solidFill>
                  <a:schemeClr val="accent5">
                    <a:lumMod val="50000"/>
                  </a:schemeClr>
                </a:solidFill>
              </a:rPr>
              <a:t>Why prefund pensions?</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28584"/>
            <a:ext cx="10972800" cy="5641016"/>
          </a:xfrm>
        </p:spPr>
        <p:txBody>
          <a:bodyPr>
            <a:normAutofit/>
          </a:bodyPr>
          <a:lstStyle/>
          <a:p>
            <a:r>
              <a:rPr lang="en-US" sz="4000" dirty="0"/>
              <a:t>Current generation pays for services they receive.</a:t>
            </a:r>
          </a:p>
          <a:p>
            <a:r>
              <a:rPr lang="en-US" sz="4000" dirty="0"/>
              <a:t>Money is there to pay benefits when due. </a:t>
            </a:r>
            <a:r>
              <a:rPr lang="en-US" sz="4000" i="1" dirty="0"/>
              <a:t>Legal</a:t>
            </a:r>
            <a:r>
              <a:rPr lang="en-US" sz="4000" dirty="0"/>
              <a:t> protection vs. </a:t>
            </a:r>
            <a:r>
              <a:rPr lang="en-US" sz="4000" i="1" dirty="0"/>
              <a:t>funding</a:t>
            </a:r>
            <a:r>
              <a:rPr lang="en-US" sz="4000" dirty="0"/>
              <a:t> protection.</a:t>
            </a:r>
          </a:p>
          <a:p>
            <a:r>
              <a:rPr lang="en-US" sz="4000" dirty="0"/>
              <a:t>If strong legal protection, maybe workers and unions don’t need strong funding protection?  Or does drastic underfunding create pressure to weaken legal protection?</a:t>
            </a:r>
          </a:p>
          <a:p>
            <a:pPr marL="0" indent="0">
              <a:buNone/>
            </a:pPr>
            <a:endParaRPr lang="en-US" sz="1800" dirty="0"/>
          </a:p>
          <a:p>
            <a:pPr marL="0" indent="0">
              <a:buNone/>
            </a:pPr>
            <a:r>
              <a:rPr lang="en-US" sz="1800" dirty="0"/>
              <a:t>Note: Some academics argue that full funding may not be the “right” policy. Dangerous, given real-world politics.</a:t>
            </a:r>
          </a:p>
          <a:p>
            <a:pPr marL="457200" lvl="1" indent="0">
              <a:buNone/>
            </a:pPr>
            <a:endParaRPr lang="en-US"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8</a:t>
            </a:fld>
            <a:endParaRPr lang="en-US" dirty="0"/>
          </a:p>
        </p:txBody>
      </p:sp>
    </p:spTree>
    <p:extLst>
      <p:ext uri="{BB962C8B-B14F-4D97-AF65-F5344CB8AC3E}">
        <p14:creationId xmlns:p14="http://schemas.microsoft.com/office/powerpoint/2010/main" val="1951322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What’s the problem?</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9</a:t>
            </a:fld>
            <a:endParaRPr lang="en-US" dirty="0"/>
          </a:p>
        </p:txBody>
      </p:sp>
    </p:spTree>
    <p:extLst>
      <p:ext uri="{BB962C8B-B14F-4D97-AF65-F5344CB8AC3E}">
        <p14:creationId xmlns:p14="http://schemas.microsoft.com/office/powerpoint/2010/main" val="3045448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JB_PowerPointTemplate(2).potx" id="{EE224170-4E57-466E-9725-09729BDFA75D}" vid="{E1D7EB4A-64A9-4327-B9D3-ECD676CB546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yd_General_Template.potx" id="{82C191ED-5026-46E8-AB93-3D7D2BFE7138}" vid="{84F5AC7E-8C94-4824-B4FA-7A204CC5F9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DJB_PowerPointTemplate(2)</Template>
  <TotalTime>4467</TotalTime>
  <Words>2712</Words>
  <Application>Microsoft Office PowerPoint</Application>
  <PresentationFormat>Widescreen</PresentationFormat>
  <Paragraphs>337</Paragraphs>
  <Slides>47</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Arial</vt:lpstr>
      <vt:lpstr>Book Antiqua</vt:lpstr>
      <vt:lpstr>Calibri</vt:lpstr>
      <vt:lpstr>Calibri Light</vt:lpstr>
      <vt:lpstr>Wingdings 2</vt:lpstr>
      <vt:lpstr>Office Theme</vt:lpstr>
      <vt:lpstr>1_Office Theme</vt:lpstr>
      <vt:lpstr>The Public Pensions Crisis</vt:lpstr>
      <vt:lpstr>Questions</vt:lpstr>
      <vt:lpstr>What are defined benefit pension plans?</vt:lpstr>
      <vt:lpstr>What is a defined benefit?</vt:lpstr>
      <vt:lpstr>State &amp; local defined benefit plans</vt:lpstr>
      <vt:lpstr>Which governments do what?</vt:lpstr>
      <vt:lpstr>Benefits earned in a backloaded manner</vt:lpstr>
      <vt:lpstr>Why prefund pensions?</vt:lpstr>
      <vt:lpstr>What’s the problem?</vt:lpstr>
      <vt:lpstr>Usually governments, not workers, bear pension risk</vt:lpstr>
      <vt:lpstr>What is an unfunded liability?</vt:lpstr>
      <vt:lpstr>Technical: What is an unfunded liability?</vt:lpstr>
      <vt:lpstr>Why do we have a problem?</vt:lpstr>
      <vt:lpstr>Bad incentives and no police</vt:lpstr>
      <vt:lpstr>Higher discount rates  much better (reported) funded status</vt:lpstr>
      <vt:lpstr>Higher assumed investment returns  much lower contributions</vt:lpstr>
      <vt:lpstr>Also  Can offer higher benefits for a given contribution level</vt:lpstr>
      <vt:lpstr>Public plans have lowered return assumptions only slightly in response to declining risk-free rates</vt:lpstr>
      <vt:lpstr>Public plans are increasingly invested in equity-like assets</vt:lpstr>
      <vt:lpstr>Risk has increased relative to government budgets</vt:lpstr>
      <vt:lpstr>U.S. public plans, with unique regulatory environment, have increased risk. Other plans have not.</vt:lpstr>
      <vt:lpstr>Even IF assumptions are correct, a roller coaster path</vt:lpstr>
      <vt:lpstr>How big is the problem?</vt:lpstr>
      <vt:lpstr>Basic facts – underfunding</vt:lpstr>
      <vt:lpstr>Despite contribution increases, unfunded liabilities are near record relative to economy</vt:lpstr>
      <vt:lpstr>What does it take to tread water?</vt:lpstr>
      <vt:lpstr>Huge gap between employer contributions and “secure funding”</vt:lpstr>
      <vt:lpstr>Where are problems the biggest?</vt:lpstr>
      <vt:lpstr>Multiple overlapping underfunded plans must be funded by the same economic and tax base</vt:lpstr>
      <vt:lpstr>Comparing to the economy can be more revealing than simply looking at the funded ratio</vt:lpstr>
      <vt:lpstr>Unfunded liabilities have grown in most states</vt:lpstr>
      <vt:lpstr>Contribution increase needed to “tread water” has fallen recently (due to contribution increases and benefit cuts)</vt:lpstr>
      <vt:lpstr>How hard would it be to tread water?</vt:lpstr>
      <vt:lpstr>What can state and local governments do?</vt:lpstr>
      <vt:lpstr>Policy options highly constrained</vt:lpstr>
      <vt:lpstr>Reducing unfunded liabilities – stylized view</vt:lpstr>
      <vt:lpstr>What will happen next?</vt:lpstr>
      <vt:lpstr>Very difficult to predict</vt:lpstr>
      <vt:lpstr>What if a government has made promises it cannot keep?</vt:lpstr>
      <vt:lpstr>Selected information sources</vt:lpstr>
      <vt:lpstr>Information sources</vt:lpstr>
      <vt:lpstr>EMMA &amp; NJ pensions: Get latest OS</vt:lpstr>
      <vt:lpstr>EMMA &amp; NJ pensions: Find pensions info</vt:lpstr>
      <vt:lpstr>EMMA &amp; NJ pensions: Key info</vt:lpstr>
      <vt:lpstr>EMMA &amp; NJ pensions: Projections!</vt:lpstr>
      <vt:lpstr>EMMA &amp; NJ pensions: It could get worse...</vt:lpstr>
      <vt:lpstr>Reprise: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Pension Funding Risks in a Low Interest-Rate Environment</dc:title>
  <dc:creator>Donald Boyd</dc:creator>
  <cp:lastModifiedBy>Donald Boyd</cp:lastModifiedBy>
  <cp:revision>245</cp:revision>
  <dcterms:created xsi:type="dcterms:W3CDTF">2018-01-07T15:39:22Z</dcterms:created>
  <dcterms:modified xsi:type="dcterms:W3CDTF">2021-06-08T11:10:10Z</dcterms:modified>
</cp:coreProperties>
</file>