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58" r:id="rId3"/>
    <p:sldId id="317" r:id="rId4"/>
    <p:sldId id="261" r:id="rId5"/>
    <p:sldId id="312" r:id="rId6"/>
    <p:sldId id="311" r:id="rId7"/>
    <p:sldId id="313" r:id="rId8"/>
    <p:sldId id="314" r:id="rId9"/>
    <p:sldId id="315" r:id="rId10"/>
    <p:sldId id="318" r:id="rId11"/>
    <p:sldId id="269" r:id="rId12"/>
    <p:sldId id="319" r:id="rId13"/>
    <p:sldId id="271" r:id="rId14"/>
    <p:sldId id="274" r:id="rId15"/>
    <p:sldId id="316" r:id="rId16"/>
    <p:sldId id="336" r:id="rId17"/>
    <p:sldId id="273" r:id="rId18"/>
    <p:sldId id="275" r:id="rId19"/>
    <p:sldId id="320" r:id="rId20"/>
    <p:sldId id="278" r:id="rId21"/>
    <p:sldId id="321" r:id="rId22"/>
    <p:sldId id="282" r:id="rId23"/>
    <p:sldId id="283" r:id="rId24"/>
    <p:sldId id="285" r:id="rId25"/>
    <p:sldId id="324" r:id="rId26"/>
    <p:sldId id="291" r:id="rId27"/>
    <p:sldId id="290" r:id="rId28"/>
    <p:sldId id="292" r:id="rId29"/>
    <p:sldId id="299" r:id="rId30"/>
    <p:sldId id="301" r:id="rId31"/>
    <p:sldId id="303" r:id="rId32"/>
    <p:sldId id="304" r:id="rId33"/>
    <p:sldId id="306" r:id="rId34"/>
    <p:sldId id="307" r:id="rId35"/>
    <p:sldId id="309" r:id="rId36"/>
    <p:sldId id="325" r:id="rId37"/>
    <p:sldId id="326" r:id="rId38"/>
    <p:sldId id="327" r:id="rId39"/>
    <p:sldId id="328" r:id="rId40"/>
    <p:sldId id="329" r:id="rId41"/>
    <p:sldId id="333" r:id="rId42"/>
    <p:sldId id="335" r:id="rId43"/>
    <p:sldId id="310" r:id="rId44"/>
    <p:sldId id="330" r:id="rId45"/>
    <p:sldId id="331" r:id="rId46"/>
    <p:sldId id="286" r:id="rId47"/>
    <p:sldId id="293" r:id="rId48"/>
    <p:sldId id="297" r:id="rId49"/>
    <p:sldId id="298" r:id="rId50"/>
    <p:sldId id="302" r:id="rId51"/>
    <p:sldId id="30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996B0B-5FF4-4EF1-B838-E7151945AB72}">
          <p14:sldIdLst>
            <p14:sldId id="256"/>
            <p14:sldId id="258"/>
            <p14:sldId id="317"/>
            <p14:sldId id="261"/>
            <p14:sldId id="312"/>
            <p14:sldId id="311"/>
            <p14:sldId id="313"/>
            <p14:sldId id="314"/>
            <p14:sldId id="315"/>
            <p14:sldId id="318"/>
            <p14:sldId id="269"/>
            <p14:sldId id="319"/>
            <p14:sldId id="271"/>
            <p14:sldId id="274"/>
            <p14:sldId id="316"/>
            <p14:sldId id="336"/>
            <p14:sldId id="273"/>
            <p14:sldId id="275"/>
            <p14:sldId id="320"/>
            <p14:sldId id="278"/>
            <p14:sldId id="321"/>
            <p14:sldId id="282"/>
            <p14:sldId id="283"/>
            <p14:sldId id="285"/>
            <p14:sldId id="324"/>
            <p14:sldId id="291"/>
            <p14:sldId id="290"/>
            <p14:sldId id="292"/>
            <p14:sldId id="299"/>
            <p14:sldId id="301"/>
            <p14:sldId id="303"/>
            <p14:sldId id="304"/>
            <p14:sldId id="306"/>
            <p14:sldId id="307"/>
            <p14:sldId id="309"/>
            <p14:sldId id="325"/>
            <p14:sldId id="326"/>
            <p14:sldId id="327"/>
            <p14:sldId id="328"/>
            <p14:sldId id="329"/>
            <p14:sldId id="333"/>
            <p14:sldId id="335"/>
            <p14:sldId id="310"/>
            <p14:sldId id="330"/>
            <p14:sldId id="331"/>
            <p14:sldId id="286"/>
            <p14:sldId id="293"/>
            <p14:sldId id="297"/>
            <p14:sldId id="298"/>
            <p14:sldId id="302"/>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p:cViewPr varScale="1">
        <p:scale>
          <a:sx n="101" d="100"/>
          <a:sy n="101" d="100"/>
        </p:scale>
        <p:origin x="138" y="180"/>
      </p:cViewPr>
      <p:guideLst>
        <p:guide orient="horz" pos="2160"/>
        <p:guide pos="3840"/>
      </p:guideLst>
    </p:cSldViewPr>
  </p:slideViewPr>
  <p:notesTextViewPr>
    <p:cViewPr>
      <p:scale>
        <a:sx n="1" d="1"/>
        <a:sy n="1" d="1"/>
      </p:scale>
      <p:origin x="0" y="0"/>
    </p:cViewPr>
  </p:notesTextViewPr>
  <p:sorterViewPr>
    <p:cViewPr>
      <p:scale>
        <a:sx n="80" d="100"/>
        <a:sy n="80" d="100"/>
      </p:scale>
      <p:origin x="0" y="-57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687F2-52AB-4147-BEEA-B316260645CF}"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F3079-CD95-408F-80E3-B791071E2749}" type="slidenum">
              <a:rPr lang="en-US" smtClean="0"/>
              <a:t>‹#›</a:t>
            </a:fld>
            <a:endParaRPr lang="en-US"/>
          </a:p>
        </p:txBody>
      </p:sp>
    </p:spTree>
    <p:extLst>
      <p:ext uri="{BB962C8B-B14F-4D97-AF65-F5344CB8AC3E}">
        <p14:creationId xmlns:p14="http://schemas.microsoft.com/office/powerpoint/2010/main" val="335042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F3079-CD95-408F-80E3-B791071E2749}" type="slidenum">
              <a:rPr lang="en-US" smtClean="0"/>
              <a:t>25</a:t>
            </a:fld>
            <a:endParaRPr lang="en-US"/>
          </a:p>
        </p:txBody>
      </p:sp>
    </p:spTree>
    <p:extLst>
      <p:ext uri="{BB962C8B-B14F-4D97-AF65-F5344CB8AC3E}">
        <p14:creationId xmlns:p14="http://schemas.microsoft.com/office/powerpoint/2010/main" val="407831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F3079-CD95-408F-80E3-B791071E2749}" type="slidenum">
              <a:rPr lang="en-US" smtClean="0"/>
              <a:t>27</a:t>
            </a:fld>
            <a:endParaRPr lang="en-US"/>
          </a:p>
        </p:txBody>
      </p:sp>
    </p:spTree>
    <p:extLst>
      <p:ext uri="{BB962C8B-B14F-4D97-AF65-F5344CB8AC3E}">
        <p14:creationId xmlns:p14="http://schemas.microsoft.com/office/powerpoint/2010/main" val="308446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1A6D-A5F9-44AD-8D01-B737B6E672A7}"/>
              </a:ext>
            </a:extLst>
          </p:cNvPr>
          <p:cNvSpPr>
            <a:spLocks noGrp="1"/>
          </p:cNvSpPr>
          <p:nvPr>
            <p:ph type="ctrTitle" hasCustomPrompt="1"/>
          </p:nvPr>
        </p:nvSpPr>
        <p:spPr>
          <a:xfrm>
            <a:off x="914400" y="352425"/>
            <a:ext cx="10360152" cy="2261379"/>
          </a:xfrm>
        </p:spPr>
        <p:txBody>
          <a:bodyPr anchor="ctr" anchorCtr="1">
            <a:normAutofit/>
          </a:bodyPr>
          <a:lstStyle>
            <a:lvl1pPr algn="ctr">
              <a:defRPr lang="en-US" sz="6000" b="1" kern="1200" dirty="0">
                <a:solidFill>
                  <a:schemeClr val="accent5">
                    <a:lumMod val="50000"/>
                  </a:schemeClr>
                </a:solidFill>
                <a:latin typeface="+mj-lt"/>
                <a:ea typeface="+mj-ea"/>
                <a:cs typeface="+mj-cs"/>
              </a:defRPr>
            </a:lvl1pPr>
          </a:lstStyle>
          <a:p>
            <a:r>
              <a:rPr lang="en-US" dirty="0"/>
              <a:t>Presentation Title</a:t>
            </a:r>
          </a:p>
        </p:txBody>
      </p:sp>
      <p:sp>
        <p:nvSpPr>
          <p:cNvPr id="3" name="Subtitle 2">
            <a:extLst>
              <a:ext uri="{FF2B5EF4-FFF2-40B4-BE49-F238E27FC236}">
                <a16:creationId xmlns:a16="http://schemas.microsoft.com/office/drawing/2014/main" id="{620E9E28-E5E3-47A7-8BF4-A1ED5B3F93A8}"/>
              </a:ext>
            </a:extLst>
          </p:cNvPr>
          <p:cNvSpPr>
            <a:spLocks noGrp="1"/>
          </p:cNvSpPr>
          <p:nvPr>
            <p:ph type="subTitle" idx="1"/>
          </p:nvPr>
        </p:nvSpPr>
        <p:spPr>
          <a:xfrm>
            <a:off x="914400" y="2872596"/>
            <a:ext cx="10360152" cy="1889185"/>
          </a:xfrm>
        </p:spPr>
        <p:txBody>
          <a:bodyPr anchor="ctr" anchorCtr="1">
            <a:normAutofit/>
          </a:bodyPr>
          <a:lstStyle>
            <a:lvl1pPr marL="0" indent="0" algn="ctr">
              <a:buNone/>
              <a:defRPr lang="en-US" sz="3200" kern="120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9EEED61-6833-45CA-A228-16FD01583631}"/>
              </a:ext>
            </a:extLst>
          </p:cNvPr>
          <p:cNvSpPr>
            <a:spLocks noGrp="1"/>
          </p:cNvSpPr>
          <p:nvPr>
            <p:ph type="dt" sz="half" idx="10"/>
          </p:nvPr>
        </p:nvSpPr>
        <p:spPr/>
        <p:txBody>
          <a:bodyPr/>
          <a:lstStyle/>
          <a:p>
            <a:fld id="{AD1A5738-B63B-4163-B2A3-0A448FCE4F70}" type="datetime1">
              <a:rPr lang="en-US" smtClean="0"/>
              <a:t>1/14/2020</a:t>
            </a:fld>
            <a:endParaRPr lang="en-US"/>
          </a:p>
        </p:txBody>
      </p:sp>
      <p:sp>
        <p:nvSpPr>
          <p:cNvPr id="5" name="Footer Placeholder 4">
            <a:extLst>
              <a:ext uri="{FF2B5EF4-FFF2-40B4-BE49-F238E27FC236}">
                <a16:creationId xmlns:a16="http://schemas.microsoft.com/office/drawing/2014/main" id="{CCF48D99-A3FC-44EC-AA52-6B0E0B800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164D5-A9C6-4E3B-A8D5-46E383A51DEC}"/>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16" name="Text Placeholder 15">
            <a:extLst>
              <a:ext uri="{FF2B5EF4-FFF2-40B4-BE49-F238E27FC236}">
                <a16:creationId xmlns:a16="http://schemas.microsoft.com/office/drawing/2014/main" id="{459D8024-9FE8-4809-935B-A1389BCF9F76}"/>
              </a:ext>
            </a:extLst>
          </p:cNvPr>
          <p:cNvSpPr>
            <a:spLocks noGrp="1"/>
          </p:cNvSpPr>
          <p:nvPr>
            <p:ph type="body" sz="quarter" idx="13"/>
          </p:nvPr>
        </p:nvSpPr>
        <p:spPr>
          <a:xfrm>
            <a:off x="914400" y="4930982"/>
            <a:ext cx="10360025" cy="1340419"/>
          </a:xfrm>
        </p:spPr>
        <p:txBody>
          <a:bodyPr anchor="ctr" anchorCtr="1">
            <a:normAutofit/>
          </a:bodyPr>
          <a:lstStyle>
            <a:lvl1pPr marL="0" indent="0" algn="ctr">
              <a:buNone/>
              <a:defRPr sz="2500"/>
            </a:lvl1pPr>
          </a:lstStyle>
          <a:p>
            <a:pPr lvl="0"/>
            <a:r>
              <a:rPr lang="en-US"/>
              <a:t>Click to edit Master text styles</a:t>
            </a:r>
          </a:p>
        </p:txBody>
      </p:sp>
    </p:spTree>
    <p:extLst>
      <p:ext uri="{BB962C8B-B14F-4D97-AF65-F5344CB8AC3E}">
        <p14:creationId xmlns:p14="http://schemas.microsoft.com/office/powerpoint/2010/main" val="154494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790-01EC-403E-9DE4-ED91F8056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26C55-AB99-4BF4-9E01-CD0F8D1B3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23244-8E86-43FB-8358-1B45486A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D0EB-6413-4ECB-8A17-581E1C2F6FBE}"/>
              </a:ext>
            </a:extLst>
          </p:cNvPr>
          <p:cNvSpPr>
            <a:spLocks noGrp="1"/>
          </p:cNvSpPr>
          <p:nvPr>
            <p:ph type="dt" sz="half" idx="10"/>
          </p:nvPr>
        </p:nvSpPr>
        <p:spPr/>
        <p:txBody>
          <a:bodyPr/>
          <a:lstStyle/>
          <a:p>
            <a:fld id="{679F7ADA-A25F-47FE-A732-2E9BA5F154B7}" type="datetime1">
              <a:rPr lang="en-US" smtClean="0"/>
              <a:t>1/14/2020</a:t>
            </a:fld>
            <a:endParaRPr lang="en-US"/>
          </a:p>
        </p:txBody>
      </p:sp>
      <p:sp>
        <p:nvSpPr>
          <p:cNvPr id="6" name="Footer Placeholder 5">
            <a:extLst>
              <a:ext uri="{FF2B5EF4-FFF2-40B4-BE49-F238E27FC236}">
                <a16:creationId xmlns:a16="http://schemas.microsoft.com/office/drawing/2014/main" id="{23849131-C2F2-4B80-8802-8596A059D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392CA-0BA9-43C8-889C-C3385D62DC57}"/>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168468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CFDF-ECFD-4ED9-9C47-1922B55FA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52961-B3F7-47B6-A20F-146C0EAEB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1750E48-3F9A-4FDF-B268-5E6F9814D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FB9E6-CFA5-4A07-B213-1CA4CDD1BA74}"/>
              </a:ext>
            </a:extLst>
          </p:cNvPr>
          <p:cNvSpPr>
            <a:spLocks noGrp="1"/>
          </p:cNvSpPr>
          <p:nvPr>
            <p:ph type="dt" sz="half" idx="10"/>
          </p:nvPr>
        </p:nvSpPr>
        <p:spPr/>
        <p:txBody>
          <a:bodyPr/>
          <a:lstStyle/>
          <a:p>
            <a:fld id="{B707EB6A-D052-4ED0-99EB-29501A2B379F}" type="datetime1">
              <a:rPr lang="en-US" smtClean="0"/>
              <a:t>1/14/2020</a:t>
            </a:fld>
            <a:endParaRPr lang="en-US"/>
          </a:p>
        </p:txBody>
      </p:sp>
      <p:sp>
        <p:nvSpPr>
          <p:cNvPr id="6" name="Footer Placeholder 5">
            <a:extLst>
              <a:ext uri="{FF2B5EF4-FFF2-40B4-BE49-F238E27FC236}">
                <a16:creationId xmlns:a16="http://schemas.microsoft.com/office/drawing/2014/main" id="{1A7142B7-4037-49D3-AEF3-31875355D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6C161-CD29-4B84-BF68-A276AE60E118}"/>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378174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35CA-121A-4F11-91D3-053913CDB4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19BB62-04F9-401B-8075-A4CE15B18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CD93-8A0A-4844-AAD4-12AC2638D03B}"/>
              </a:ext>
            </a:extLst>
          </p:cNvPr>
          <p:cNvSpPr>
            <a:spLocks noGrp="1"/>
          </p:cNvSpPr>
          <p:nvPr>
            <p:ph type="dt" sz="half" idx="10"/>
          </p:nvPr>
        </p:nvSpPr>
        <p:spPr/>
        <p:txBody>
          <a:bodyPr/>
          <a:lstStyle/>
          <a:p>
            <a:fld id="{ED2A3CF5-EBD8-4BF7-985B-685850D1A887}" type="datetime1">
              <a:rPr lang="en-US" smtClean="0"/>
              <a:t>1/14/2020</a:t>
            </a:fld>
            <a:endParaRPr lang="en-US"/>
          </a:p>
        </p:txBody>
      </p:sp>
      <p:sp>
        <p:nvSpPr>
          <p:cNvPr id="5" name="Footer Placeholder 4">
            <a:extLst>
              <a:ext uri="{FF2B5EF4-FFF2-40B4-BE49-F238E27FC236}">
                <a16:creationId xmlns:a16="http://schemas.microsoft.com/office/drawing/2014/main" id="{34F471A1-18ED-4419-9430-2FA0798BB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6CFBE-E60E-447B-98FD-4028C4453910}"/>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1572768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AE18-3226-463A-9B5E-3760556AB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B817E-FF37-419E-AFD1-EB0593B1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92CD3-BCF5-4CD5-B33F-29C7CE33CFF9}"/>
              </a:ext>
            </a:extLst>
          </p:cNvPr>
          <p:cNvSpPr>
            <a:spLocks noGrp="1"/>
          </p:cNvSpPr>
          <p:nvPr>
            <p:ph type="dt" sz="half" idx="10"/>
          </p:nvPr>
        </p:nvSpPr>
        <p:spPr/>
        <p:txBody>
          <a:bodyPr/>
          <a:lstStyle/>
          <a:p>
            <a:fld id="{BB1F99B5-149F-418F-97A1-061DF4308406}" type="datetime1">
              <a:rPr lang="en-US" smtClean="0"/>
              <a:t>1/14/2020</a:t>
            </a:fld>
            <a:endParaRPr lang="en-US"/>
          </a:p>
        </p:txBody>
      </p:sp>
      <p:sp>
        <p:nvSpPr>
          <p:cNvPr id="5" name="Footer Placeholder 4">
            <a:extLst>
              <a:ext uri="{FF2B5EF4-FFF2-40B4-BE49-F238E27FC236}">
                <a16:creationId xmlns:a16="http://schemas.microsoft.com/office/drawing/2014/main" id="{62763750-C8E9-47CE-AEE4-9AE8B5009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1AE8D-B3CC-4781-AAB5-2FC7CE7037A1}"/>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254797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911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1/14/2020</a:t>
            </a:fld>
            <a:endParaRPr lang="en-US"/>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15674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hasCustomPrompt="1"/>
          </p:nvPr>
        </p:nvSpPr>
        <p:spPr>
          <a:xfrm>
            <a:off x="838200" y="155575"/>
            <a:ext cx="10515600" cy="1645920"/>
          </a:xfrm>
        </p:spPr>
        <p:txBody>
          <a:bodyPr anchor="ctr" anchorCtr="1"/>
          <a:lstStyle>
            <a:lvl1pPr>
              <a:defRPr/>
            </a:lvl1pPr>
          </a:lstStyle>
          <a:p>
            <a:r>
              <a:rPr lang="en-US" dirty="0"/>
              <a:t>Click to edit</a:t>
            </a:r>
            <a:br>
              <a:rPr lang="en-US" dirty="0"/>
            </a:br>
            <a:r>
              <a:rPr lang="en-US" dirty="0"/>
              <a:t>Master title style</a:t>
            </a:r>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a:xfrm>
            <a:off x="838200" y="1984248"/>
            <a:ext cx="105156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1/14/2020</a:t>
            </a:fld>
            <a:endParaRPr lang="en-US"/>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80422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Line 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1/14/2020</a:t>
            </a:fld>
            <a:endParaRPr lang="en-US"/>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8" name="Picture Placeholder 7">
            <a:extLst>
              <a:ext uri="{FF2B5EF4-FFF2-40B4-BE49-F238E27FC236}">
                <a16:creationId xmlns:a16="http://schemas.microsoft.com/office/drawing/2014/main" id="{D047315E-2B35-45FD-A4A4-17446D3E4BF6}"/>
              </a:ext>
            </a:extLst>
          </p:cNvPr>
          <p:cNvSpPr>
            <a:spLocks noGrp="1"/>
          </p:cNvSpPr>
          <p:nvPr>
            <p:ph type="pic" sz="quarter" idx="13"/>
          </p:nvPr>
        </p:nvSpPr>
        <p:spPr>
          <a:xfrm>
            <a:off x="838200" y="1276350"/>
            <a:ext cx="10515600" cy="5029200"/>
          </a:xfrm>
        </p:spPr>
        <p:txBody>
          <a:bodyPr/>
          <a:lstStyle/>
          <a:p>
            <a:r>
              <a:rPr lang="en-US"/>
              <a:t>Click icon to add picture</a:t>
            </a:r>
          </a:p>
        </p:txBody>
      </p:sp>
    </p:spTree>
    <p:extLst>
      <p:ext uri="{BB962C8B-B14F-4D97-AF65-F5344CB8AC3E}">
        <p14:creationId xmlns:p14="http://schemas.microsoft.com/office/powerpoint/2010/main" val="240414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379E-2825-4642-B364-C627E62BB332}"/>
              </a:ext>
            </a:extLst>
          </p:cNvPr>
          <p:cNvSpPr>
            <a:spLocks noGrp="1"/>
          </p:cNvSpPr>
          <p:nvPr>
            <p:ph type="title"/>
          </p:nvPr>
        </p:nvSpPr>
        <p:spPr>
          <a:xfrm>
            <a:off x="831850" y="1709738"/>
            <a:ext cx="10515600" cy="2852737"/>
          </a:xfrm>
        </p:spPr>
        <p:txBody>
          <a:bodyPr anchor="ctr" anchorCtr="1"/>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D8A50E-5C70-4133-A83D-71935AC6F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9ECE96-F9B0-4B4E-84A1-71742BBDEA5E}"/>
              </a:ext>
            </a:extLst>
          </p:cNvPr>
          <p:cNvSpPr>
            <a:spLocks noGrp="1"/>
          </p:cNvSpPr>
          <p:nvPr>
            <p:ph type="dt" sz="half" idx="10"/>
          </p:nvPr>
        </p:nvSpPr>
        <p:spPr/>
        <p:txBody>
          <a:bodyPr/>
          <a:lstStyle/>
          <a:p>
            <a:fld id="{EF01E50F-07BC-4EC2-987B-408E09836730}" type="datetime1">
              <a:rPr lang="en-US" smtClean="0"/>
              <a:t>1/14/2020</a:t>
            </a:fld>
            <a:endParaRPr lang="en-US"/>
          </a:p>
        </p:txBody>
      </p:sp>
      <p:sp>
        <p:nvSpPr>
          <p:cNvPr id="5" name="Footer Placeholder 4">
            <a:extLst>
              <a:ext uri="{FF2B5EF4-FFF2-40B4-BE49-F238E27FC236}">
                <a16:creationId xmlns:a16="http://schemas.microsoft.com/office/drawing/2014/main" id="{EDABE8C9-BD90-4119-8B4A-2A88D17BF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26BF2-3099-473B-9C77-40E6434A34B0}"/>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129533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6852-333E-4117-9BC3-F69FDB875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F58EE-7897-463A-8DDB-C5504753C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ED855-297C-4ECA-9946-43819ACCD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74C3A-1562-402D-90A0-594945DCF8C0}"/>
              </a:ext>
            </a:extLst>
          </p:cNvPr>
          <p:cNvSpPr>
            <a:spLocks noGrp="1"/>
          </p:cNvSpPr>
          <p:nvPr>
            <p:ph type="dt" sz="half" idx="10"/>
          </p:nvPr>
        </p:nvSpPr>
        <p:spPr/>
        <p:txBody>
          <a:bodyPr/>
          <a:lstStyle/>
          <a:p>
            <a:fld id="{9A6DE432-1AC1-4379-9C98-6E4B4EA14527}" type="datetime1">
              <a:rPr lang="en-US" smtClean="0"/>
              <a:t>1/14/2020</a:t>
            </a:fld>
            <a:endParaRPr lang="en-US"/>
          </a:p>
        </p:txBody>
      </p:sp>
      <p:sp>
        <p:nvSpPr>
          <p:cNvPr id="6" name="Footer Placeholder 5">
            <a:extLst>
              <a:ext uri="{FF2B5EF4-FFF2-40B4-BE49-F238E27FC236}">
                <a16:creationId xmlns:a16="http://schemas.microsoft.com/office/drawing/2014/main" id="{6A7C52D3-559B-4D1F-B35A-2A1AAE89B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7F8F1-2CEE-4D3F-A66D-CC83558340AF}"/>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37507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581A-7AA4-4674-BBB5-5DAB241B4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07D23A-1A04-4CED-817F-66DA15707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D450B-ABE9-40A5-87E3-AD074BE86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D33A0A-5A25-422C-835E-2ACFBFF3C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2EDA5-C2D3-41CC-BA55-E7C733C898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1AE1F-B1C2-4750-993F-989937CF8D9C}"/>
              </a:ext>
            </a:extLst>
          </p:cNvPr>
          <p:cNvSpPr>
            <a:spLocks noGrp="1"/>
          </p:cNvSpPr>
          <p:nvPr>
            <p:ph type="dt" sz="half" idx="10"/>
          </p:nvPr>
        </p:nvSpPr>
        <p:spPr/>
        <p:txBody>
          <a:bodyPr/>
          <a:lstStyle/>
          <a:p>
            <a:fld id="{D5E4FDF6-6CD2-4D95-8E0D-40C05EAE28F6}" type="datetime1">
              <a:rPr lang="en-US" smtClean="0"/>
              <a:t>1/14/2020</a:t>
            </a:fld>
            <a:endParaRPr lang="en-US"/>
          </a:p>
        </p:txBody>
      </p:sp>
      <p:sp>
        <p:nvSpPr>
          <p:cNvPr id="8" name="Footer Placeholder 7">
            <a:extLst>
              <a:ext uri="{FF2B5EF4-FFF2-40B4-BE49-F238E27FC236}">
                <a16:creationId xmlns:a16="http://schemas.microsoft.com/office/drawing/2014/main" id="{8FC0B38D-B069-41E7-BB40-B39FDB04AC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2462DA-8625-4C3E-BCD8-522D5C045117}"/>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225697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0B16-DF68-46D7-B648-CDA36A444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8F5BE1-7617-4FFE-9D14-E62D6C4A000A}"/>
              </a:ext>
            </a:extLst>
          </p:cNvPr>
          <p:cNvSpPr>
            <a:spLocks noGrp="1"/>
          </p:cNvSpPr>
          <p:nvPr>
            <p:ph type="dt" sz="half" idx="10"/>
          </p:nvPr>
        </p:nvSpPr>
        <p:spPr/>
        <p:txBody>
          <a:bodyPr/>
          <a:lstStyle/>
          <a:p>
            <a:fld id="{4211E2EE-BF24-48C2-95A9-C499706D1F1C}" type="datetime1">
              <a:rPr lang="en-US" smtClean="0"/>
              <a:t>1/14/2020</a:t>
            </a:fld>
            <a:endParaRPr lang="en-US"/>
          </a:p>
        </p:txBody>
      </p:sp>
      <p:sp>
        <p:nvSpPr>
          <p:cNvPr id="4" name="Footer Placeholder 3">
            <a:extLst>
              <a:ext uri="{FF2B5EF4-FFF2-40B4-BE49-F238E27FC236}">
                <a16:creationId xmlns:a16="http://schemas.microsoft.com/office/drawing/2014/main" id="{8893EF52-CB4E-488F-ABE0-22A894276D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F7B89-C1D4-4C78-A8A9-A41B7D33F8BC}"/>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426723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AA8C2-9EE8-49DB-B75D-7B6025E723DD}"/>
              </a:ext>
            </a:extLst>
          </p:cNvPr>
          <p:cNvSpPr>
            <a:spLocks noGrp="1"/>
          </p:cNvSpPr>
          <p:nvPr>
            <p:ph type="dt" sz="half" idx="10"/>
          </p:nvPr>
        </p:nvSpPr>
        <p:spPr/>
        <p:txBody>
          <a:bodyPr/>
          <a:lstStyle/>
          <a:p>
            <a:fld id="{3C05F4BD-74C6-4276-8FB1-71FEFCA1CC8D}" type="datetime1">
              <a:rPr lang="en-US" smtClean="0"/>
              <a:t>1/14/2020</a:t>
            </a:fld>
            <a:endParaRPr lang="en-US"/>
          </a:p>
        </p:txBody>
      </p:sp>
      <p:sp>
        <p:nvSpPr>
          <p:cNvPr id="3" name="Footer Placeholder 2">
            <a:extLst>
              <a:ext uri="{FF2B5EF4-FFF2-40B4-BE49-F238E27FC236}">
                <a16:creationId xmlns:a16="http://schemas.microsoft.com/office/drawing/2014/main" id="{9342AD92-C2FC-4ACB-963D-407E83044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F2F600-08D4-4509-90CA-242D29F2966B}"/>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290946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076D4-82CA-45BE-86C5-A7691078179D}"/>
              </a:ext>
            </a:extLst>
          </p:cNvPr>
          <p:cNvSpPr>
            <a:spLocks noGrp="1"/>
          </p:cNvSpPr>
          <p:nvPr>
            <p:ph type="title"/>
          </p:nvPr>
        </p:nvSpPr>
        <p:spPr>
          <a:xfrm>
            <a:off x="838200" y="155575"/>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D546DD7-4A08-48F8-8600-364B90BDAA03}"/>
              </a:ext>
            </a:extLst>
          </p:cNvPr>
          <p:cNvSpPr>
            <a:spLocks noGrp="1"/>
          </p:cNvSpPr>
          <p:nvPr>
            <p:ph type="body" idx="1"/>
          </p:nvPr>
        </p:nvSpPr>
        <p:spPr>
          <a:xfrm>
            <a:off x="838200" y="1252727"/>
            <a:ext cx="10515600" cy="49377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79FA0-0930-4639-BDB7-54F00A17E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94742-326E-45FB-8AEF-8B0034E72173}" type="datetime1">
              <a:rPr lang="en-US" smtClean="0"/>
              <a:t>1/14/2020</a:t>
            </a:fld>
            <a:endParaRPr lang="en-US"/>
          </a:p>
        </p:txBody>
      </p:sp>
      <p:sp>
        <p:nvSpPr>
          <p:cNvPr id="5" name="Footer Placeholder 4">
            <a:extLst>
              <a:ext uri="{FF2B5EF4-FFF2-40B4-BE49-F238E27FC236}">
                <a16:creationId xmlns:a16="http://schemas.microsoft.com/office/drawing/2014/main" id="{4D87A67E-8CDA-4CAD-91EF-395B62313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C980AE-C0B4-4673-BBC8-3283FE5B7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7D6FB-C3DC-46AB-B43A-365E6BA4849C}" type="slidenum">
              <a:rPr lang="en-US" smtClean="0"/>
              <a:t>‹#›</a:t>
            </a:fld>
            <a:endParaRPr lang="en-US" dirty="0"/>
          </a:p>
        </p:txBody>
      </p:sp>
    </p:spTree>
    <p:extLst>
      <p:ext uri="{BB962C8B-B14F-4D97-AF65-F5344CB8AC3E}">
        <p14:creationId xmlns:p14="http://schemas.microsoft.com/office/powerpoint/2010/main" val="176348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hf hdr="0" ftr="0" dt="0"/>
  <p:txStyles>
    <p:titleStyle>
      <a:lvl1pPr algn="ctr" defTabSz="914400" rtl="0" eaLnBrk="1" latinLnBrk="0" hangingPunct="1">
        <a:lnSpc>
          <a:spcPct val="90000"/>
        </a:lnSpc>
        <a:spcBef>
          <a:spcPct val="0"/>
        </a:spcBef>
        <a:buNone/>
        <a:defRPr lang="en-US" sz="6000" b="1" kern="1200" dirty="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hyperlink" Target="https://github.com/donboyd5/slides" TargetMode="External"/><Relationship Id="rId4" Type="http://schemas.openxmlformats.org/officeDocument/2006/relationships/hyperlink" Target="mailto:dboyd@alban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63836"/>
            <a:ext cx="11360800" cy="1482000"/>
          </a:xfrm>
          <a:prstGeom prst="rect">
            <a:avLst/>
          </a:prstGeom>
        </p:spPr>
        <p:txBody>
          <a:bodyPr spcFirstLastPara="1" vert="horz" wrap="square" lIns="121900" tIns="121900" rIns="121900" bIns="121900" rtlCol="0" anchor="ctr" anchorCtr="0">
            <a:noAutofit/>
          </a:bodyPr>
          <a:lstStyle/>
          <a:p>
            <a:pPr>
              <a:lnSpc>
                <a:spcPct val="115000"/>
              </a:lnSpc>
              <a:spcAft>
                <a:spcPts val="400"/>
              </a:spcAft>
              <a:buClr>
                <a:schemeClr val="dk1"/>
              </a:buClr>
              <a:buSzPts val="1100"/>
            </a:pPr>
            <a:r>
              <a:rPr lang="en-US" sz="4800" dirty="0"/>
              <a:t>Population Aging and State Taxes</a:t>
            </a:r>
            <a:endParaRPr sz="4533" dirty="0">
              <a:solidFill>
                <a:srgbClr val="1155CC"/>
              </a:solidFill>
            </a:endParaRPr>
          </a:p>
        </p:txBody>
      </p:sp>
      <p:sp>
        <p:nvSpPr>
          <p:cNvPr id="55" name="Google Shape;55;p13"/>
          <p:cNvSpPr txBox="1">
            <a:spLocks noGrp="1"/>
          </p:cNvSpPr>
          <p:nvPr>
            <p:ph type="subTitle" idx="1"/>
          </p:nvPr>
        </p:nvSpPr>
        <p:spPr>
          <a:xfrm>
            <a:off x="415600" y="1560833"/>
            <a:ext cx="11360800" cy="1715767"/>
          </a:xfrm>
          <a:prstGeom prst="rect">
            <a:avLst/>
          </a:prstGeom>
        </p:spPr>
        <p:txBody>
          <a:bodyPr spcFirstLastPara="1" vert="horz" wrap="square" lIns="121900" tIns="121900" rIns="121900" bIns="121900" rtlCol="0" anchor="t" anchorCtr="0">
            <a:noAutofit/>
          </a:bodyPr>
          <a:lstStyle/>
          <a:p>
            <a:r>
              <a:rPr lang="en-US" sz="3200" dirty="0"/>
              <a:t>Financial Modernization &amp; Risk Analysis Study Committee</a:t>
            </a:r>
          </a:p>
          <a:p>
            <a:r>
              <a:rPr lang="en-US" sz="3200" dirty="0"/>
              <a:t>Montana State Legislature – Web Presentation</a:t>
            </a:r>
          </a:p>
          <a:p>
            <a:pPr marL="0" indent="0"/>
            <a:r>
              <a:rPr lang="en-US" sz="3200" dirty="0"/>
              <a:t>January 16</a:t>
            </a:r>
            <a:r>
              <a:rPr lang="en" sz="3200" dirty="0"/>
              <a:t>, 2020</a:t>
            </a:r>
            <a:endParaRPr sz="3200" dirty="0"/>
          </a:p>
        </p:txBody>
      </p:sp>
      <p:sp>
        <p:nvSpPr>
          <p:cNvPr id="56" name="Google Shape;56;p1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a:p>
        </p:txBody>
      </p:sp>
      <p:pic>
        <p:nvPicPr>
          <p:cNvPr id="57" name="Google Shape;57;p13"/>
          <p:cNvPicPr preferRelativeResize="0"/>
          <p:nvPr/>
        </p:nvPicPr>
        <p:blipFill>
          <a:blip r:embed="rId3">
            <a:alphaModFix/>
          </a:blip>
          <a:stretch>
            <a:fillRect/>
          </a:stretch>
        </p:blipFill>
        <p:spPr>
          <a:xfrm>
            <a:off x="0" y="5965720"/>
            <a:ext cx="12192000" cy="892297"/>
          </a:xfrm>
          <a:prstGeom prst="rect">
            <a:avLst/>
          </a:prstGeom>
          <a:noFill/>
          <a:ln>
            <a:noFill/>
          </a:ln>
        </p:spPr>
      </p:pic>
      <p:sp>
        <p:nvSpPr>
          <p:cNvPr id="6" name="Google Shape;55;p13">
            <a:extLst>
              <a:ext uri="{FF2B5EF4-FFF2-40B4-BE49-F238E27FC236}">
                <a16:creationId xmlns:a16="http://schemas.microsoft.com/office/drawing/2014/main" id="{DC4E2A3A-E5E2-4D6C-9DC4-2F31B8EC39E0}"/>
              </a:ext>
            </a:extLst>
          </p:cNvPr>
          <p:cNvSpPr txBox="1">
            <a:spLocks/>
          </p:cNvSpPr>
          <p:nvPr/>
        </p:nvSpPr>
        <p:spPr>
          <a:xfrm>
            <a:off x="568000" y="3657600"/>
            <a:ext cx="11360800" cy="2192526"/>
          </a:xfrm>
          <a:prstGeom prst="rect">
            <a:avLst/>
          </a:prstGeom>
        </p:spPr>
        <p:txBody>
          <a:bodyPr spcFirstLastPara="1" vert="horz" wrap="square" lIns="121900" tIns="121900" rIns="121900" bIns="121900" rtlCol="0" anchor="t" anchorCtr="0">
            <a:noAutofit/>
          </a:bodyPr>
          <a:lstStyle>
            <a:lvl1pPr marL="228600" lvl="0"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9pPr>
          </a:lstStyle>
          <a:p>
            <a:pPr marL="0" indent="0"/>
            <a:r>
              <a:rPr lang="en-US" sz="2133" u="sng" dirty="0">
                <a:solidFill>
                  <a:schemeClr val="hlink"/>
                </a:solidFill>
                <a:hlinkClick r:id="rId4"/>
              </a:rPr>
              <a:t>Don Boyd</a:t>
            </a:r>
            <a:r>
              <a:rPr lang="en-US" sz="2133" dirty="0"/>
              <a:t>, Co-Director</a:t>
            </a:r>
          </a:p>
          <a:p>
            <a:pPr marL="0" indent="0">
              <a:lnSpc>
                <a:spcPct val="115000"/>
              </a:lnSpc>
            </a:pPr>
            <a:r>
              <a:rPr lang="en-US" sz="2133" dirty="0"/>
              <a:t>State and Local Government Finance Project, Center for Policy Research</a:t>
            </a:r>
          </a:p>
          <a:p>
            <a:pPr marL="0" indent="0">
              <a:lnSpc>
                <a:spcPct val="115000"/>
              </a:lnSpc>
            </a:pPr>
            <a:r>
              <a:rPr lang="en-US" sz="2133" dirty="0"/>
              <a:t>Download at </a:t>
            </a:r>
            <a:r>
              <a:rPr lang="en-US" sz="2133" i="1" dirty="0" err="1"/>
              <a:t>github</a:t>
            </a:r>
            <a:r>
              <a:rPr lang="en-US" sz="2133" i="1" dirty="0"/>
              <a:t> donboyd5</a:t>
            </a:r>
            <a:r>
              <a:rPr lang="en-US" sz="2133" dirty="0"/>
              <a:t>:   </a:t>
            </a:r>
            <a:r>
              <a:rPr lang="en-US" sz="2133" u="sng" dirty="0">
                <a:solidFill>
                  <a:schemeClr val="hlink"/>
                </a:solidFill>
                <a:hlinkClick r:id="rId5"/>
              </a:rPr>
              <a:t>github.com/donboyd5/slides</a:t>
            </a:r>
            <a:endParaRPr lang="en-US" sz="2133" dirty="0"/>
          </a:p>
          <a:p>
            <a:pPr marL="0" indent="0" algn="l">
              <a:lnSpc>
                <a:spcPct val="115000"/>
              </a:lnSpc>
            </a:pPr>
            <a:endParaRPr lang="en-US" sz="1600" dirty="0"/>
          </a:p>
          <a:p>
            <a:pPr marL="0" indent="0">
              <a:lnSpc>
                <a:spcPct val="115000"/>
              </a:lnSpc>
            </a:pPr>
            <a:r>
              <a:rPr lang="en-US" sz="1867" dirty="0"/>
              <a:t>With appreciation for support from the Pew Charitable Trusts</a:t>
            </a:r>
          </a:p>
          <a:p>
            <a:pPr marL="0" indent="0">
              <a:lnSpc>
                <a:spcPct val="115000"/>
              </a:lnSpc>
            </a:pPr>
            <a:r>
              <a:rPr lang="en-US" sz="1867" dirty="0"/>
              <a:t>Includes slides on autonomous vehicles based on work by William F. Fox, University of Tennessee , with permission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Economic effects</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10</a:t>
            </a:fld>
            <a:endParaRPr lang="en-US"/>
          </a:p>
        </p:txBody>
      </p:sp>
    </p:spTree>
    <p:extLst>
      <p:ext uri="{BB962C8B-B14F-4D97-AF65-F5344CB8AC3E}">
        <p14:creationId xmlns:p14="http://schemas.microsoft.com/office/powerpoint/2010/main" val="61982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57A7-674F-45C2-BC06-72CC542B8D6B}"/>
              </a:ext>
            </a:extLst>
          </p:cNvPr>
          <p:cNvSpPr>
            <a:spLocks noGrp="1"/>
          </p:cNvSpPr>
          <p:nvPr>
            <p:ph type="title"/>
          </p:nvPr>
        </p:nvSpPr>
        <p:spPr/>
        <p:txBody>
          <a:bodyPr/>
          <a:lstStyle/>
          <a:p>
            <a:r>
              <a:rPr lang="en-US" dirty="0"/>
              <a:t>Effects on economic growth</a:t>
            </a:r>
          </a:p>
        </p:txBody>
      </p:sp>
      <p:sp>
        <p:nvSpPr>
          <p:cNvPr id="3" name="Content Placeholder 2">
            <a:extLst>
              <a:ext uri="{FF2B5EF4-FFF2-40B4-BE49-F238E27FC236}">
                <a16:creationId xmlns:a16="http://schemas.microsoft.com/office/drawing/2014/main" id="{21F666FB-CD7E-4ECB-8ED7-EAAFCC660063}"/>
              </a:ext>
            </a:extLst>
          </p:cNvPr>
          <p:cNvSpPr>
            <a:spLocks noGrp="1"/>
          </p:cNvSpPr>
          <p:nvPr>
            <p:ph idx="1"/>
          </p:nvPr>
        </p:nvSpPr>
        <p:spPr/>
        <p:txBody>
          <a:bodyPr>
            <a:normAutofit fontScale="85000" lnSpcReduction="20000"/>
          </a:bodyPr>
          <a:lstStyle/>
          <a:p>
            <a:r>
              <a:rPr lang="en-US" sz="3100" dirty="0"/>
              <a:t>Economic growth often decomposed:</a:t>
            </a:r>
          </a:p>
          <a:p>
            <a:pPr marL="914400" lvl="2" indent="0">
              <a:buNone/>
            </a:pPr>
            <a:r>
              <a:rPr lang="en-US" sz="3100" dirty="0"/>
              <a:t>     Growth in workforce</a:t>
            </a:r>
          </a:p>
          <a:p>
            <a:pPr marL="914400" lvl="2" indent="0">
              <a:buNone/>
            </a:pPr>
            <a:r>
              <a:rPr lang="en-US" sz="3100" u="sng" dirty="0"/>
              <a:t>+   Growth in productivity of workforce</a:t>
            </a:r>
          </a:p>
          <a:p>
            <a:pPr marL="914400" lvl="2" indent="0">
              <a:buNone/>
            </a:pPr>
            <a:r>
              <a:rPr lang="en-US" sz="3100" dirty="0"/>
              <a:t>=   Growth in potential productive output (e.g., GDP)</a:t>
            </a:r>
          </a:p>
          <a:p>
            <a:endParaRPr lang="en-US" sz="1100" dirty="0"/>
          </a:p>
          <a:p>
            <a:r>
              <a:rPr lang="en-US" sz="3100" dirty="0"/>
              <a:t>Workforce</a:t>
            </a:r>
          </a:p>
          <a:p>
            <a:pPr lvl="1"/>
            <a:r>
              <a:rPr lang="en-US" sz="3100" dirty="0"/>
              <a:t>Working-age population growth will slow</a:t>
            </a:r>
          </a:p>
          <a:p>
            <a:pPr lvl="1"/>
            <a:r>
              <a:rPr lang="en-US" sz="3100" dirty="0"/>
              <a:t>Labor force participation:</a:t>
            </a:r>
          </a:p>
          <a:p>
            <a:pPr lvl="2"/>
            <a:r>
              <a:rPr lang="en-US" sz="2700" dirty="0"/>
              <a:t>Traditional working-age population - modest declines in participation</a:t>
            </a:r>
          </a:p>
          <a:p>
            <a:pPr lvl="2"/>
            <a:r>
              <a:rPr lang="en-US" sz="2700" dirty="0"/>
              <a:t>Older population - p</a:t>
            </a:r>
            <a:r>
              <a:rPr lang="en-US" sz="3100" dirty="0"/>
              <a:t>otential increased participation</a:t>
            </a:r>
          </a:p>
          <a:p>
            <a:pPr marL="914400" lvl="2" indent="0">
              <a:buNone/>
            </a:pPr>
            <a:endParaRPr lang="en-US" sz="1200" dirty="0"/>
          </a:p>
          <a:p>
            <a:r>
              <a:rPr lang="en-US" sz="3100" dirty="0"/>
              <a:t>Productivity: some forecasters expect slower growth. No consensus.</a:t>
            </a:r>
          </a:p>
          <a:p>
            <a:endParaRPr lang="en-US" sz="1200" dirty="0"/>
          </a:p>
          <a:p>
            <a:r>
              <a:rPr lang="en-US" sz="3100" dirty="0"/>
              <a:t>On balance, economic growth expected to slow &amp; has been slowing</a:t>
            </a:r>
          </a:p>
          <a:p>
            <a:endParaRPr lang="en-US" dirty="0"/>
          </a:p>
          <a:p>
            <a:endParaRPr lang="en-US" dirty="0"/>
          </a:p>
        </p:txBody>
      </p:sp>
      <p:sp>
        <p:nvSpPr>
          <p:cNvPr id="4" name="Slide Number Placeholder 3">
            <a:extLst>
              <a:ext uri="{FF2B5EF4-FFF2-40B4-BE49-F238E27FC236}">
                <a16:creationId xmlns:a16="http://schemas.microsoft.com/office/drawing/2014/main" id="{E60F4F2B-4B4E-45B1-A7AB-816DB4036C56}"/>
              </a:ext>
            </a:extLst>
          </p:cNvPr>
          <p:cNvSpPr>
            <a:spLocks noGrp="1"/>
          </p:cNvSpPr>
          <p:nvPr>
            <p:ph type="sldNum" sz="quarter" idx="12"/>
          </p:nvPr>
        </p:nvSpPr>
        <p:spPr/>
        <p:txBody>
          <a:bodyPr/>
          <a:lstStyle/>
          <a:p>
            <a:fld id="{CF17D6FB-C3DC-46AB-B43A-365E6BA4849C}" type="slidenum">
              <a:rPr lang="en-US" smtClean="0"/>
              <a:t>11</a:t>
            </a:fld>
            <a:endParaRPr lang="en-US" dirty="0"/>
          </a:p>
        </p:txBody>
      </p:sp>
    </p:spTree>
    <p:extLst>
      <p:ext uri="{BB962C8B-B14F-4D97-AF65-F5344CB8AC3E}">
        <p14:creationId xmlns:p14="http://schemas.microsoft.com/office/powerpoint/2010/main" val="374626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Potential fiscal effects</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12</a:t>
            </a:fld>
            <a:endParaRPr lang="en-US"/>
          </a:p>
        </p:txBody>
      </p:sp>
    </p:spTree>
    <p:extLst>
      <p:ext uri="{BB962C8B-B14F-4D97-AF65-F5344CB8AC3E}">
        <p14:creationId xmlns:p14="http://schemas.microsoft.com/office/powerpoint/2010/main" val="5274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2026-C6DD-4565-B6A4-FEA1FC9E8E48}"/>
              </a:ext>
            </a:extLst>
          </p:cNvPr>
          <p:cNvSpPr>
            <a:spLocks noGrp="1"/>
          </p:cNvSpPr>
          <p:nvPr>
            <p:ph type="title"/>
          </p:nvPr>
        </p:nvSpPr>
        <p:spPr>
          <a:xfrm>
            <a:off x="533400" y="155575"/>
            <a:ext cx="11125200" cy="914400"/>
          </a:xfrm>
        </p:spPr>
        <p:txBody>
          <a:bodyPr>
            <a:noAutofit/>
          </a:bodyPr>
          <a:lstStyle/>
          <a:p>
            <a:r>
              <a:rPr lang="en-US" sz="5400" dirty="0"/>
              <a:t>Population aging and state income taxes</a:t>
            </a:r>
          </a:p>
        </p:txBody>
      </p:sp>
      <p:sp>
        <p:nvSpPr>
          <p:cNvPr id="3" name="Content Placeholder 2">
            <a:extLst>
              <a:ext uri="{FF2B5EF4-FFF2-40B4-BE49-F238E27FC236}">
                <a16:creationId xmlns:a16="http://schemas.microsoft.com/office/drawing/2014/main" id="{49D8A8B7-BF15-4C49-AF7D-D00872CDBC96}"/>
              </a:ext>
            </a:extLst>
          </p:cNvPr>
          <p:cNvSpPr>
            <a:spLocks noGrp="1"/>
          </p:cNvSpPr>
          <p:nvPr>
            <p:ph idx="1"/>
          </p:nvPr>
        </p:nvSpPr>
        <p:spPr/>
        <p:txBody>
          <a:bodyPr>
            <a:normAutofit fontScale="92500" lnSpcReduction="10000"/>
          </a:bodyPr>
          <a:lstStyle/>
          <a:p>
            <a:r>
              <a:rPr lang="en-US" sz="4000" dirty="0"/>
              <a:t>Income tends to be lower for people over age 50</a:t>
            </a:r>
          </a:p>
          <a:p>
            <a:r>
              <a:rPr lang="en-US" sz="4000" dirty="0"/>
              <a:t>State and local income taxes fall even more sharply</a:t>
            </a:r>
          </a:p>
          <a:p>
            <a:r>
              <a:rPr lang="en-US" sz="4000" dirty="0"/>
              <a:t>Composition changes:</a:t>
            </a:r>
          </a:p>
          <a:p>
            <a:pPr lvl="1"/>
            <a:r>
              <a:rPr lang="en-US" sz="3600" dirty="0"/>
              <a:t>Wages fall</a:t>
            </a:r>
          </a:p>
          <a:p>
            <a:pPr lvl="1"/>
            <a:r>
              <a:rPr lang="en-US" sz="3600" dirty="0"/>
              <a:t>Social Security, pensions, IRA withdrawals, interest and dividends rise</a:t>
            </a:r>
          </a:p>
          <a:p>
            <a:r>
              <a:rPr lang="en-US" sz="4000" dirty="0"/>
              <a:t>State tax policies exacerbate these impacts</a:t>
            </a:r>
          </a:p>
          <a:p>
            <a:r>
              <a:rPr lang="en-US" sz="4000" dirty="0"/>
              <a:t>Meanwhile, working-age population and wage growth likely to slow</a:t>
            </a:r>
          </a:p>
        </p:txBody>
      </p:sp>
      <p:sp>
        <p:nvSpPr>
          <p:cNvPr id="4" name="Slide Number Placeholder 3">
            <a:extLst>
              <a:ext uri="{FF2B5EF4-FFF2-40B4-BE49-F238E27FC236}">
                <a16:creationId xmlns:a16="http://schemas.microsoft.com/office/drawing/2014/main" id="{850631A3-C9AC-448F-8972-3F7D72E13884}"/>
              </a:ext>
            </a:extLst>
          </p:cNvPr>
          <p:cNvSpPr>
            <a:spLocks noGrp="1"/>
          </p:cNvSpPr>
          <p:nvPr>
            <p:ph type="sldNum" sz="quarter" idx="12"/>
          </p:nvPr>
        </p:nvSpPr>
        <p:spPr/>
        <p:txBody>
          <a:bodyPr/>
          <a:lstStyle/>
          <a:p>
            <a:fld id="{CF17D6FB-C3DC-46AB-B43A-365E6BA4849C}" type="slidenum">
              <a:rPr lang="en-US" smtClean="0"/>
              <a:t>13</a:t>
            </a:fld>
            <a:endParaRPr lang="en-US" dirty="0"/>
          </a:p>
        </p:txBody>
      </p:sp>
    </p:spTree>
    <p:extLst>
      <p:ext uri="{BB962C8B-B14F-4D97-AF65-F5344CB8AC3E}">
        <p14:creationId xmlns:p14="http://schemas.microsoft.com/office/powerpoint/2010/main" val="260423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7D05-20F7-4981-9D4E-9A593BED567A}"/>
              </a:ext>
            </a:extLst>
          </p:cNvPr>
          <p:cNvSpPr>
            <a:spLocks noGrp="1"/>
          </p:cNvSpPr>
          <p:nvPr>
            <p:ph type="title"/>
          </p:nvPr>
        </p:nvSpPr>
        <p:spPr/>
        <p:txBody>
          <a:bodyPr>
            <a:normAutofit fontScale="90000"/>
          </a:bodyPr>
          <a:lstStyle/>
          <a:p>
            <a:r>
              <a:rPr lang="en-US" dirty="0"/>
              <a:t>States tax retirement income lightly</a:t>
            </a:r>
          </a:p>
        </p:txBody>
      </p:sp>
      <p:sp>
        <p:nvSpPr>
          <p:cNvPr id="3" name="Content Placeholder 2">
            <a:extLst>
              <a:ext uri="{FF2B5EF4-FFF2-40B4-BE49-F238E27FC236}">
                <a16:creationId xmlns:a16="http://schemas.microsoft.com/office/drawing/2014/main" id="{A5A70286-7415-4819-BB4C-BDF4A047D9F7}"/>
              </a:ext>
            </a:extLst>
          </p:cNvPr>
          <p:cNvSpPr>
            <a:spLocks noGrp="1"/>
          </p:cNvSpPr>
          <p:nvPr>
            <p:ph idx="1"/>
          </p:nvPr>
        </p:nvSpPr>
        <p:spPr/>
        <p:txBody>
          <a:bodyPr>
            <a:normAutofit fontScale="70000" lnSpcReduction="20000"/>
          </a:bodyPr>
          <a:lstStyle/>
          <a:p>
            <a:r>
              <a:rPr lang="en-US" sz="3200" dirty="0"/>
              <a:t>Social Security</a:t>
            </a:r>
          </a:p>
          <a:p>
            <a:pPr lvl="1"/>
            <a:r>
              <a:rPr lang="en-US" sz="2800" dirty="0"/>
              <a:t>Federal government taxes up to 85%</a:t>
            </a:r>
          </a:p>
          <a:p>
            <a:pPr lvl="1"/>
            <a:r>
              <a:rPr lang="en-US" sz="2800" dirty="0"/>
              <a:t>28 of 41 states w/broad-based PIT do not tax it at all (2014)</a:t>
            </a:r>
          </a:p>
          <a:p>
            <a:r>
              <a:rPr lang="en-US" sz="3200" dirty="0"/>
              <a:t>Private pensions</a:t>
            </a:r>
          </a:p>
          <a:p>
            <a:pPr lvl="1"/>
            <a:r>
              <a:rPr lang="en-US" sz="2800" dirty="0"/>
              <a:t>4 states exclude entirely</a:t>
            </a:r>
          </a:p>
          <a:p>
            <a:pPr lvl="1"/>
            <a:r>
              <a:rPr lang="en-US" sz="2800" dirty="0"/>
              <a:t>23 exclude partially</a:t>
            </a:r>
          </a:p>
          <a:p>
            <a:r>
              <a:rPr lang="en-US" sz="3200" dirty="0"/>
              <a:t>State &amp; local pensions</a:t>
            </a:r>
          </a:p>
          <a:p>
            <a:pPr lvl="1"/>
            <a:r>
              <a:rPr lang="en-US" sz="2800" dirty="0"/>
              <a:t>8 states exclude entirely</a:t>
            </a:r>
          </a:p>
          <a:p>
            <a:pPr lvl="1"/>
            <a:r>
              <a:rPr lang="en-US" sz="2800" dirty="0"/>
              <a:t>26 exclude partially</a:t>
            </a:r>
          </a:p>
          <a:p>
            <a:r>
              <a:rPr lang="en-US" sz="3200" dirty="0"/>
              <a:t>Federal civilian pensions</a:t>
            </a:r>
          </a:p>
          <a:p>
            <a:pPr lvl="1"/>
            <a:r>
              <a:rPr lang="en-US" sz="2800" dirty="0"/>
              <a:t>11 states exclude entirely</a:t>
            </a:r>
          </a:p>
          <a:p>
            <a:pPr lvl="1"/>
            <a:r>
              <a:rPr lang="en-US" sz="2800" dirty="0"/>
              <a:t>23 exclude partially</a:t>
            </a:r>
          </a:p>
          <a:p>
            <a:r>
              <a:rPr lang="en-US" sz="3200" dirty="0"/>
              <a:t>Some states have special deductions and credits for older taxpayers</a:t>
            </a:r>
          </a:p>
          <a:p>
            <a:r>
              <a:rPr lang="en-US" sz="3200" dirty="0"/>
              <a:t>Illinois, struggling to pay public pensions, exempts virtually all retirement income!</a:t>
            </a:r>
          </a:p>
        </p:txBody>
      </p:sp>
      <p:sp>
        <p:nvSpPr>
          <p:cNvPr id="4" name="Slide Number Placeholder 3">
            <a:extLst>
              <a:ext uri="{FF2B5EF4-FFF2-40B4-BE49-F238E27FC236}">
                <a16:creationId xmlns:a16="http://schemas.microsoft.com/office/drawing/2014/main" id="{E076028F-F779-41A8-9300-4E3C0E0050DA}"/>
              </a:ext>
            </a:extLst>
          </p:cNvPr>
          <p:cNvSpPr>
            <a:spLocks noGrp="1"/>
          </p:cNvSpPr>
          <p:nvPr>
            <p:ph type="sldNum" sz="quarter" idx="12"/>
          </p:nvPr>
        </p:nvSpPr>
        <p:spPr/>
        <p:txBody>
          <a:bodyPr/>
          <a:lstStyle/>
          <a:p>
            <a:fld id="{CF17D6FB-C3DC-46AB-B43A-365E6BA4849C}" type="slidenum">
              <a:rPr lang="en-US" smtClean="0"/>
              <a:t>14</a:t>
            </a:fld>
            <a:endParaRPr lang="en-US" dirty="0"/>
          </a:p>
        </p:txBody>
      </p:sp>
    </p:spTree>
    <p:extLst>
      <p:ext uri="{BB962C8B-B14F-4D97-AF65-F5344CB8AC3E}">
        <p14:creationId xmlns:p14="http://schemas.microsoft.com/office/powerpoint/2010/main" val="181102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7C92-F8B8-4703-9B16-3B4B1A88590B}"/>
              </a:ext>
            </a:extLst>
          </p:cNvPr>
          <p:cNvSpPr>
            <a:spLocks noGrp="1"/>
          </p:cNvSpPr>
          <p:nvPr>
            <p:ph type="title"/>
          </p:nvPr>
        </p:nvSpPr>
        <p:spPr/>
        <p:txBody>
          <a:bodyPr>
            <a:noAutofit/>
          </a:bodyPr>
          <a:lstStyle/>
          <a:p>
            <a:r>
              <a:rPr lang="en-US" sz="4400" dirty="0"/>
              <a:t>Income falls. Income taxes fall more sharply.</a:t>
            </a:r>
          </a:p>
        </p:txBody>
      </p:sp>
      <p:sp>
        <p:nvSpPr>
          <p:cNvPr id="4" name="Slide Number Placeholder 3">
            <a:extLst>
              <a:ext uri="{FF2B5EF4-FFF2-40B4-BE49-F238E27FC236}">
                <a16:creationId xmlns:a16="http://schemas.microsoft.com/office/drawing/2014/main" id="{E54185AF-E444-4BF7-BF8D-B1F09935D9FF}"/>
              </a:ext>
            </a:extLst>
          </p:cNvPr>
          <p:cNvSpPr>
            <a:spLocks noGrp="1"/>
          </p:cNvSpPr>
          <p:nvPr>
            <p:ph type="sldNum" sz="quarter" idx="12"/>
          </p:nvPr>
        </p:nvSpPr>
        <p:spPr/>
        <p:txBody>
          <a:bodyPr/>
          <a:lstStyle/>
          <a:p>
            <a:fld id="{CF17D6FB-C3DC-46AB-B43A-365E6BA4849C}" type="slidenum">
              <a:rPr lang="en-US" smtClean="0"/>
              <a:t>15</a:t>
            </a:fld>
            <a:endParaRPr lang="en-US" dirty="0"/>
          </a:p>
        </p:txBody>
      </p:sp>
      <p:pic>
        <p:nvPicPr>
          <p:cNvPr id="10" name="Content Placeholder 9" descr="A close up of a map&#10;&#10;Description automatically generated">
            <a:extLst>
              <a:ext uri="{FF2B5EF4-FFF2-40B4-BE49-F238E27FC236}">
                <a16:creationId xmlns:a16="http://schemas.microsoft.com/office/drawing/2014/main" id="{95D493B7-3DB5-4551-B877-C3D648CD6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143000"/>
            <a:ext cx="10972800" cy="5486400"/>
          </a:xfrm>
        </p:spPr>
      </p:pic>
    </p:spTree>
    <p:extLst>
      <p:ext uri="{BB962C8B-B14F-4D97-AF65-F5344CB8AC3E}">
        <p14:creationId xmlns:p14="http://schemas.microsoft.com/office/powerpoint/2010/main" val="396418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7C92-F8B8-4703-9B16-3B4B1A88590B}"/>
              </a:ext>
            </a:extLst>
          </p:cNvPr>
          <p:cNvSpPr>
            <a:spLocks noGrp="1"/>
          </p:cNvSpPr>
          <p:nvPr>
            <p:ph type="title"/>
          </p:nvPr>
        </p:nvSpPr>
        <p:spPr>
          <a:xfrm>
            <a:off x="609589" y="155575"/>
            <a:ext cx="10972822" cy="914400"/>
          </a:xfrm>
        </p:spPr>
        <p:txBody>
          <a:bodyPr>
            <a:noAutofit/>
          </a:bodyPr>
          <a:lstStyle/>
          <a:p>
            <a:r>
              <a:rPr lang="en-US" sz="4400" dirty="0"/>
              <a:t>MT: Income falls. Income taxes fall more sharply.</a:t>
            </a:r>
          </a:p>
        </p:txBody>
      </p:sp>
      <p:sp>
        <p:nvSpPr>
          <p:cNvPr id="4" name="Slide Number Placeholder 3">
            <a:extLst>
              <a:ext uri="{FF2B5EF4-FFF2-40B4-BE49-F238E27FC236}">
                <a16:creationId xmlns:a16="http://schemas.microsoft.com/office/drawing/2014/main" id="{E54185AF-E444-4BF7-BF8D-B1F09935D9FF}"/>
              </a:ext>
            </a:extLst>
          </p:cNvPr>
          <p:cNvSpPr>
            <a:spLocks noGrp="1"/>
          </p:cNvSpPr>
          <p:nvPr>
            <p:ph type="sldNum" sz="quarter" idx="12"/>
          </p:nvPr>
        </p:nvSpPr>
        <p:spPr/>
        <p:txBody>
          <a:bodyPr/>
          <a:lstStyle/>
          <a:p>
            <a:fld id="{CF17D6FB-C3DC-46AB-B43A-365E6BA4849C}" type="slidenum">
              <a:rPr lang="en-US" smtClean="0"/>
              <a:t>16</a:t>
            </a:fld>
            <a:endParaRPr lang="en-US" dirty="0"/>
          </a:p>
        </p:txBody>
      </p:sp>
      <p:pic>
        <p:nvPicPr>
          <p:cNvPr id="14" name="Picture 13" descr="A close up of a map&#10;&#10;Description automatically generated">
            <a:extLst>
              <a:ext uri="{FF2B5EF4-FFF2-40B4-BE49-F238E27FC236}">
                <a16:creationId xmlns:a16="http://schemas.microsoft.com/office/drawing/2014/main" id="{8E52D12D-22DF-4AAC-A0E5-508A2C3DE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78" y="1143000"/>
            <a:ext cx="10972822" cy="5486411"/>
          </a:xfrm>
          <a:prstGeom prst="rect">
            <a:avLst/>
          </a:prstGeom>
        </p:spPr>
      </p:pic>
    </p:spTree>
    <p:extLst>
      <p:ext uri="{BB962C8B-B14F-4D97-AF65-F5344CB8AC3E}">
        <p14:creationId xmlns:p14="http://schemas.microsoft.com/office/powerpoint/2010/main" val="22031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C6CB15-D9E6-4908-A0DB-3FD3980EF06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720" y="1280160"/>
            <a:ext cx="9918094" cy="5120640"/>
          </a:xfrm>
          <a:prstGeom prst="rect">
            <a:avLst/>
          </a:prstGeom>
          <a:noFill/>
          <a:ln>
            <a:noFill/>
          </a:ln>
        </p:spPr>
      </p:pic>
      <p:sp>
        <p:nvSpPr>
          <p:cNvPr id="2" name="Title 1">
            <a:extLst>
              <a:ext uri="{FF2B5EF4-FFF2-40B4-BE49-F238E27FC236}">
                <a16:creationId xmlns:a16="http://schemas.microsoft.com/office/drawing/2014/main" id="{8A163CB2-84C5-48F9-8172-CE6303394259}"/>
              </a:ext>
            </a:extLst>
          </p:cNvPr>
          <p:cNvSpPr>
            <a:spLocks noGrp="1"/>
          </p:cNvSpPr>
          <p:nvPr>
            <p:ph type="title"/>
          </p:nvPr>
        </p:nvSpPr>
        <p:spPr/>
        <p:txBody>
          <a:bodyPr>
            <a:normAutofit fontScale="90000"/>
          </a:bodyPr>
          <a:lstStyle/>
          <a:p>
            <a:r>
              <a:rPr lang="en-US" dirty="0"/>
              <a:t>Retirement income growing rapidly</a:t>
            </a:r>
          </a:p>
        </p:txBody>
      </p:sp>
      <p:sp>
        <p:nvSpPr>
          <p:cNvPr id="4" name="Slide Number Placeholder 3">
            <a:extLst>
              <a:ext uri="{FF2B5EF4-FFF2-40B4-BE49-F238E27FC236}">
                <a16:creationId xmlns:a16="http://schemas.microsoft.com/office/drawing/2014/main" id="{F63F56E4-8210-487B-872D-75D8C3F6247A}"/>
              </a:ext>
            </a:extLst>
          </p:cNvPr>
          <p:cNvSpPr>
            <a:spLocks noGrp="1"/>
          </p:cNvSpPr>
          <p:nvPr>
            <p:ph type="sldNum" sz="quarter" idx="12"/>
          </p:nvPr>
        </p:nvSpPr>
        <p:spPr/>
        <p:txBody>
          <a:bodyPr/>
          <a:lstStyle/>
          <a:p>
            <a:fld id="{CF17D6FB-C3DC-46AB-B43A-365E6BA4849C}" type="slidenum">
              <a:rPr lang="en-US" smtClean="0"/>
              <a:t>17</a:t>
            </a:fld>
            <a:endParaRPr lang="en-US" dirty="0"/>
          </a:p>
        </p:txBody>
      </p:sp>
      <p:sp>
        <p:nvSpPr>
          <p:cNvPr id="9" name="Oval 8">
            <a:extLst>
              <a:ext uri="{FF2B5EF4-FFF2-40B4-BE49-F238E27FC236}">
                <a16:creationId xmlns:a16="http://schemas.microsoft.com/office/drawing/2014/main" id="{96276B8B-FD65-4895-82EF-D54E560CBC31}"/>
              </a:ext>
            </a:extLst>
          </p:cNvPr>
          <p:cNvSpPr/>
          <p:nvPr/>
        </p:nvSpPr>
        <p:spPr>
          <a:xfrm>
            <a:off x="10091737" y="3446462"/>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46FDB3B-F397-49E6-83EA-E7F0231CE3F4}"/>
              </a:ext>
            </a:extLst>
          </p:cNvPr>
          <p:cNvSpPr/>
          <p:nvPr/>
        </p:nvSpPr>
        <p:spPr>
          <a:xfrm>
            <a:off x="9944100" y="4151311"/>
            <a:ext cx="847725" cy="1211263"/>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8023572-F434-4BAD-AF76-7A793444E849}"/>
              </a:ext>
            </a:extLst>
          </p:cNvPr>
          <p:cNvSpPr/>
          <p:nvPr/>
        </p:nvSpPr>
        <p:spPr>
          <a:xfrm>
            <a:off x="10091737" y="5583237"/>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A4A8F4-CF44-48AD-ACE9-3ABCE08C908C}"/>
              </a:ext>
            </a:extLst>
          </p:cNvPr>
          <p:cNvSpPr txBox="1"/>
          <p:nvPr/>
        </p:nvSpPr>
        <p:spPr>
          <a:xfrm>
            <a:off x="10896600" y="2286000"/>
            <a:ext cx="1066800" cy="3693319"/>
          </a:xfrm>
          <a:prstGeom prst="rect">
            <a:avLst/>
          </a:prstGeom>
          <a:noFill/>
        </p:spPr>
        <p:txBody>
          <a:bodyPr wrap="square" rtlCol="0">
            <a:spAutoFit/>
          </a:bodyPr>
          <a:lstStyle/>
          <a:p>
            <a:r>
              <a:rPr lang="en-US" b="1" dirty="0"/>
              <a:t>Montana</a:t>
            </a:r>
          </a:p>
          <a:p>
            <a:endParaRPr lang="en-US" dirty="0"/>
          </a:p>
          <a:p>
            <a:r>
              <a:rPr lang="en-US" dirty="0"/>
              <a:t>31.7%</a:t>
            </a:r>
          </a:p>
          <a:p>
            <a:endParaRPr lang="en-US" dirty="0"/>
          </a:p>
          <a:p>
            <a:r>
              <a:rPr lang="en-US" dirty="0"/>
              <a:t>28.4%</a:t>
            </a:r>
          </a:p>
          <a:p>
            <a:r>
              <a:rPr lang="en-US" dirty="0"/>
              <a:t>90.5%</a:t>
            </a:r>
          </a:p>
          <a:p>
            <a:endParaRPr lang="en-US" dirty="0"/>
          </a:p>
          <a:p>
            <a:r>
              <a:rPr lang="en-US" dirty="0"/>
              <a:t>43.0%</a:t>
            </a:r>
          </a:p>
          <a:p>
            <a:r>
              <a:rPr lang="en-US" dirty="0"/>
              <a:t>82.8%</a:t>
            </a:r>
          </a:p>
          <a:p>
            <a:r>
              <a:rPr lang="en-US" u="sng" dirty="0"/>
              <a:t>96.8%</a:t>
            </a:r>
          </a:p>
          <a:p>
            <a:r>
              <a:rPr lang="en-US" dirty="0"/>
              <a:t>60.0%</a:t>
            </a:r>
          </a:p>
          <a:p>
            <a:endParaRPr lang="en-US" dirty="0"/>
          </a:p>
          <a:p>
            <a:r>
              <a:rPr lang="en-US" dirty="0"/>
              <a:t> 7.0%</a:t>
            </a:r>
          </a:p>
        </p:txBody>
      </p:sp>
    </p:spTree>
    <p:extLst>
      <p:ext uri="{BB962C8B-B14F-4D97-AF65-F5344CB8AC3E}">
        <p14:creationId xmlns:p14="http://schemas.microsoft.com/office/powerpoint/2010/main" val="128032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065C-3629-493F-9736-8DF50432A41B}"/>
              </a:ext>
            </a:extLst>
          </p:cNvPr>
          <p:cNvSpPr>
            <a:spLocks noGrp="1"/>
          </p:cNvSpPr>
          <p:nvPr>
            <p:ph type="title"/>
          </p:nvPr>
        </p:nvSpPr>
        <p:spPr/>
        <p:txBody>
          <a:bodyPr>
            <a:normAutofit fontScale="90000"/>
          </a:bodyPr>
          <a:lstStyle/>
          <a:p>
            <a:r>
              <a:rPr lang="en-US" dirty="0"/>
              <a:t>Population aging and state sales taxes</a:t>
            </a:r>
          </a:p>
        </p:txBody>
      </p:sp>
      <p:sp>
        <p:nvSpPr>
          <p:cNvPr id="3" name="Content Placeholder 2">
            <a:extLst>
              <a:ext uri="{FF2B5EF4-FFF2-40B4-BE49-F238E27FC236}">
                <a16:creationId xmlns:a16="http://schemas.microsoft.com/office/drawing/2014/main" id="{26E1F58B-5EBA-485B-9D13-6B5AD948BE32}"/>
              </a:ext>
            </a:extLst>
          </p:cNvPr>
          <p:cNvSpPr>
            <a:spLocks noGrp="1"/>
          </p:cNvSpPr>
          <p:nvPr>
            <p:ph idx="1"/>
          </p:nvPr>
        </p:nvSpPr>
        <p:spPr/>
        <p:txBody>
          <a:bodyPr/>
          <a:lstStyle/>
          <a:p>
            <a:r>
              <a:rPr lang="en-US" dirty="0"/>
              <a:t>Expenditures on goods &amp; services is lower among older households than slightly-younger cohorts</a:t>
            </a:r>
          </a:p>
          <a:p>
            <a:r>
              <a:rPr lang="en-US" dirty="0"/>
              <a:t>Expenditure falloff not as sharp as income falloff. Consistent with some household smoothing of consumption over lifetimes</a:t>
            </a:r>
          </a:p>
          <a:p>
            <a:r>
              <a:rPr lang="en-US" dirty="0"/>
              <a:t>Research suggests households do cut expenditures as they age. (It is not just that </a:t>
            </a:r>
            <a:r>
              <a:rPr lang="en-US" i="1" dirty="0"/>
              <a:t>current</a:t>
            </a:r>
            <a:r>
              <a:rPr lang="en-US" dirty="0"/>
              <a:t> older cohort has different preferences from </a:t>
            </a:r>
            <a:r>
              <a:rPr lang="en-US" i="1" dirty="0"/>
              <a:t>current</a:t>
            </a:r>
            <a:r>
              <a:rPr lang="en-US" dirty="0"/>
              <a:t> younger cohort.)</a:t>
            </a:r>
          </a:p>
          <a:p>
            <a:r>
              <a:rPr lang="en-US" dirty="0"/>
              <a:t>Sales taxes tend to tax necessities lightly, but sales tax preferences that explicitly target the elderly are rare</a:t>
            </a:r>
          </a:p>
        </p:txBody>
      </p:sp>
      <p:sp>
        <p:nvSpPr>
          <p:cNvPr id="4" name="Slide Number Placeholder 3">
            <a:extLst>
              <a:ext uri="{FF2B5EF4-FFF2-40B4-BE49-F238E27FC236}">
                <a16:creationId xmlns:a16="http://schemas.microsoft.com/office/drawing/2014/main" id="{8CBB783F-AB74-44D6-89AE-E724B2F75B2E}"/>
              </a:ext>
            </a:extLst>
          </p:cNvPr>
          <p:cNvSpPr>
            <a:spLocks noGrp="1"/>
          </p:cNvSpPr>
          <p:nvPr>
            <p:ph type="sldNum" sz="quarter" idx="12"/>
          </p:nvPr>
        </p:nvSpPr>
        <p:spPr/>
        <p:txBody>
          <a:bodyPr/>
          <a:lstStyle/>
          <a:p>
            <a:fld id="{CF17D6FB-C3DC-46AB-B43A-365E6BA4849C}" type="slidenum">
              <a:rPr lang="en-US" smtClean="0"/>
              <a:t>18</a:t>
            </a:fld>
            <a:endParaRPr lang="en-US" dirty="0"/>
          </a:p>
        </p:txBody>
      </p:sp>
    </p:spTree>
    <p:extLst>
      <p:ext uri="{BB962C8B-B14F-4D97-AF65-F5344CB8AC3E}">
        <p14:creationId xmlns:p14="http://schemas.microsoft.com/office/powerpoint/2010/main" val="243224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6C18ADAE-BF8F-4270-8D4C-653B24C82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a:prstGeom prst="rect">
            <a:avLst/>
          </a:prstGeom>
        </p:spPr>
      </p:pic>
      <p:sp>
        <p:nvSpPr>
          <p:cNvPr id="2" name="Title 1">
            <a:extLst>
              <a:ext uri="{FF2B5EF4-FFF2-40B4-BE49-F238E27FC236}">
                <a16:creationId xmlns:a16="http://schemas.microsoft.com/office/drawing/2014/main" id="{7285DDD3-1AE9-421B-9ADF-8FF08D9C99DC}"/>
              </a:ext>
            </a:extLst>
          </p:cNvPr>
          <p:cNvSpPr>
            <a:spLocks noGrp="1"/>
          </p:cNvSpPr>
          <p:nvPr>
            <p:ph type="title"/>
          </p:nvPr>
        </p:nvSpPr>
        <p:spPr/>
        <p:txBody>
          <a:bodyPr>
            <a:noAutofit/>
          </a:bodyPr>
          <a:lstStyle/>
          <a:p>
            <a:r>
              <a:rPr lang="en-US" sz="4800" dirty="0"/>
              <a:t>Spending falls among older households, but not as sharply as income falls</a:t>
            </a:r>
          </a:p>
        </p:txBody>
      </p:sp>
      <p:sp>
        <p:nvSpPr>
          <p:cNvPr id="4" name="Slide Number Placeholder 3">
            <a:extLst>
              <a:ext uri="{FF2B5EF4-FFF2-40B4-BE49-F238E27FC236}">
                <a16:creationId xmlns:a16="http://schemas.microsoft.com/office/drawing/2014/main" id="{08C453FA-07F0-437A-AA57-E97F92A5404D}"/>
              </a:ext>
            </a:extLst>
          </p:cNvPr>
          <p:cNvSpPr>
            <a:spLocks noGrp="1"/>
          </p:cNvSpPr>
          <p:nvPr>
            <p:ph type="sldNum" sz="quarter" idx="12"/>
          </p:nvPr>
        </p:nvSpPr>
        <p:spPr/>
        <p:txBody>
          <a:bodyPr/>
          <a:lstStyle/>
          <a:p>
            <a:fld id="{CF17D6FB-C3DC-46AB-B43A-365E6BA4849C}" type="slidenum">
              <a:rPr lang="en-US" smtClean="0"/>
              <a:t>19</a:t>
            </a:fld>
            <a:endParaRPr lang="en-US" dirty="0"/>
          </a:p>
        </p:txBody>
      </p:sp>
    </p:spTree>
    <p:extLst>
      <p:ext uri="{BB962C8B-B14F-4D97-AF65-F5344CB8AC3E}">
        <p14:creationId xmlns:p14="http://schemas.microsoft.com/office/powerpoint/2010/main" val="182190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2307-F888-4DF5-8047-234DEBF375E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CBA7B2E-ED66-4FA2-A127-3911D23D4807}"/>
              </a:ext>
            </a:extLst>
          </p:cNvPr>
          <p:cNvSpPr>
            <a:spLocks noGrp="1"/>
          </p:cNvSpPr>
          <p:nvPr>
            <p:ph idx="1"/>
          </p:nvPr>
        </p:nvSpPr>
        <p:spPr>
          <a:xfrm>
            <a:off x="838200" y="1252727"/>
            <a:ext cx="10744200" cy="4937760"/>
          </a:xfrm>
        </p:spPr>
        <p:txBody>
          <a:bodyPr>
            <a:normAutofit/>
          </a:bodyPr>
          <a:lstStyle/>
          <a:p>
            <a:r>
              <a:rPr lang="en-US" dirty="0"/>
              <a:t>Demographics and population aging</a:t>
            </a:r>
          </a:p>
          <a:p>
            <a:pPr lvl="1"/>
            <a:r>
              <a:rPr lang="en-US" dirty="0"/>
              <a:t>Population aging</a:t>
            </a:r>
          </a:p>
          <a:p>
            <a:pPr lvl="1"/>
            <a:r>
              <a:rPr lang="en-US" dirty="0"/>
              <a:t>Economic effects</a:t>
            </a:r>
          </a:p>
          <a:p>
            <a:pPr lvl="1"/>
            <a:r>
              <a:rPr lang="en-US" dirty="0"/>
              <a:t>Potential fiscal effects of population aging – income taxes, sales taxes, other issues</a:t>
            </a:r>
          </a:p>
          <a:p>
            <a:pPr lvl="1"/>
            <a:r>
              <a:rPr lang="en-US" dirty="0"/>
              <a:t>Potential impacts in case-study states</a:t>
            </a:r>
          </a:p>
          <a:p>
            <a:r>
              <a:rPr lang="en-US" dirty="0"/>
              <a:t>Technology &amp; autonomous vehicles – based on work of William Fox, University of Tennessee</a:t>
            </a:r>
          </a:p>
          <a:p>
            <a:r>
              <a:rPr lang="en-US" dirty="0"/>
              <a:t>Conclusions and lessons</a:t>
            </a:r>
          </a:p>
        </p:txBody>
      </p:sp>
      <p:sp>
        <p:nvSpPr>
          <p:cNvPr id="4" name="Slide Number Placeholder 3">
            <a:extLst>
              <a:ext uri="{FF2B5EF4-FFF2-40B4-BE49-F238E27FC236}">
                <a16:creationId xmlns:a16="http://schemas.microsoft.com/office/drawing/2014/main" id="{F64D9C27-3E0C-4607-AE20-D73D825990D4}"/>
              </a:ext>
            </a:extLst>
          </p:cNvPr>
          <p:cNvSpPr>
            <a:spLocks noGrp="1"/>
          </p:cNvSpPr>
          <p:nvPr>
            <p:ph type="sldNum" sz="quarter" idx="12"/>
          </p:nvPr>
        </p:nvSpPr>
        <p:spPr/>
        <p:txBody>
          <a:bodyPr/>
          <a:lstStyle/>
          <a:p>
            <a:fld id="{CF17D6FB-C3DC-46AB-B43A-365E6BA4849C}" type="slidenum">
              <a:rPr lang="en-US" smtClean="0"/>
              <a:t>2</a:t>
            </a:fld>
            <a:endParaRPr lang="en-US" dirty="0"/>
          </a:p>
        </p:txBody>
      </p:sp>
    </p:spTree>
    <p:extLst>
      <p:ext uri="{BB962C8B-B14F-4D97-AF65-F5344CB8AC3E}">
        <p14:creationId xmlns:p14="http://schemas.microsoft.com/office/powerpoint/2010/main" val="188379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6242-3B13-4A84-B3E1-E65337541382}"/>
              </a:ext>
            </a:extLst>
          </p:cNvPr>
          <p:cNvSpPr>
            <a:spLocks noGrp="1"/>
          </p:cNvSpPr>
          <p:nvPr>
            <p:ph type="title"/>
          </p:nvPr>
        </p:nvSpPr>
        <p:spPr/>
        <p:txBody>
          <a:bodyPr/>
          <a:lstStyle/>
          <a:p>
            <a:r>
              <a:rPr lang="en-US" dirty="0"/>
              <a:t>Population aging – other issues</a:t>
            </a:r>
          </a:p>
        </p:txBody>
      </p:sp>
      <p:sp>
        <p:nvSpPr>
          <p:cNvPr id="3" name="Content Placeholder 2">
            <a:extLst>
              <a:ext uri="{FF2B5EF4-FFF2-40B4-BE49-F238E27FC236}">
                <a16:creationId xmlns:a16="http://schemas.microsoft.com/office/drawing/2014/main" id="{5CABD161-60AC-4504-AFC0-8A5F9B399824}"/>
              </a:ext>
            </a:extLst>
          </p:cNvPr>
          <p:cNvSpPr>
            <a:spLocks noGrp="1"/>
          </p:cNvSpPr>
          <p:nvPr>
            <p:ph idx="1"/>
          </p:nvPr>
        </p:nvSpPr>
        <p:spPr>
          <a:xfrm>
            <a:off x="838200" y="1252726"/>
            <a:ext cx="10515600" cy="5148073"/>
          </a:xfrm>
        </p:spPr>
        <p:txBody>
          <a:bodyPr>
            <a:normAutofit lnSpcReduction="10000"/>
          </a:bodyPr>
          <a:lstStyle/>
          <a:p>
            <a:r>
              <a:rPr lang="en-US" dirty="0"/>
              <a:t>Other taxes – not much research. Local property taxes could be affected: </a:t>
            </a:r>
          </a:p>
          <a:p>
            <a:pPr lvl="1"/>
            <a:r>
              <a:rPr lang="en-US" dirty="0"/>
              <a:t>Home values tend to be lower among household heads older than 50, and property taxes are lower still. </a:t>
            </a:r>
          </a:p>
          <a:p>
            <a:pPr lvl="1"/>
            <a:r>
              <a:rPr lang="en-US" dirty="0"/>
              <a:t>Many property tax preferences for older households. Special property tax provisions also can benefit the elderly. </a:t>
            </a:r>
          </a:p>
          <a:p>
            <a:pPr lvl="1"/>
            <a:r>
              <a:rPr lang="en-US" dirty="0"/>
              <a:t>Could cause some pressure on state finances.</a:t>
            </a:r>
          </a:p>
          <a:p>
            <a:r>
              <a:rPr lang="en-US" dirty="0"/>
              <a:t>Medicaid costs far higher for older households, likely to grow as the population ages.</a:t>
            </a:r>
          </a:p>
          <a:p>
            <a:r>
              <a:rPr lang="en-US" dirty="0"/>
              <a:t>Slow growth in school-age population could provide fiscal savings.</a:t>
            </a:r>
          </a:p>
          <a:p>
            <a:r>
              <a:rPr lang="en-US" dirty="0"/>
              <a:t>Population aging </a:t>
            </a:r>
            <a:r>
              <a:rPr lang="en-US" i="1" dirty="0"/>
              <a:t>could</a:t>
            </a:r>
            <a:r>
              <a:rPr lang="en-US" dirty="0"/>
              <a:t> be a risk to state and local pensions</a:t>
            </a:r>
          </a:p>
          <a:p>
            <a:r>
              <a:rPr lang="en-US" dirty="0"/>
              <a:t>Voting behavior and the “gray peril” – will older voters support taxes for services that do not benefit them directly?</a:t>
            </a:r>
          </a:p>
          <a:p>
            <a:endParaRPr lang="en-US" dirty="0"/>
          </a:p>
        </p:txBody>
      </p:sp>
      <p:sp>
        <p:nvSpPr>
          <p:cNvPr id="4" name="Slide Number Placeholder 3">
            <a:extLst>
              <a:ext uri="{FF2B5EF4-FFF2-40B4-BE49-F238E27FC236}">
                <a16:creationId xmlns:a16="http://schemas.microsoft.com/office/drawing/2014/main" id="{CDA64FA1-0ED0-4D68-9C2B-99EF031F8770}"/>
              </a:ext>
            </a:extLst>
          </p:cNvPr>
          <p:cNvSpPr>
            <a:spLocks noGrp="1"/>
          </p:cNvSpPr>
          <p:nvPr>
            <p:ph type="sldNum" sz="quarter" idx="12"/>
          </p:nvPr>
        </p:nvSpPr>
        <p:spPr/>
        <p:txBody>
          <a:bodyPr/>
          <a:lstStyle/>
          <a:p>
            <a:fld id="{CF17D6FB-C3DC-46AB-B43A-365E6BA4849C}" type="slidenum">
              <a:rPr lang="en-US" smtClean="0"/>
              <a:t>20</a:t>
            </a:fld>
            <a:endParaRPr lang="en-US" dirty="0"/>
          </a:p>
        </p:txBody>
      </p:sp>
    </p:spTree>
    <p:extLst>
      <p:ext uri="{BB962C8B-B14F-4D97-AF65-F5344CB8AC3E}">
        <p14:creationId xmlns:p14="http://schemas.microsoft.com/office/powerpoint/2010/main" val="178650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8CC53203-A7F3-49D8-AC9D-7584D4D5B9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2318D96F-1572-4BDC-92A4-3A8949261BE1}"/>
              </a:ext>
            </a:extLst>
          </p:cNvPr>
          <p:cNvSpPr>
            <a:spLocks noGrp="1"/>
          </p:cNvSpPr>
          <p:nvPr>
            <p:ph type="title"/>
          </p:nvPr>
        </p:nvSpPr>
        <p:spPr/>
        <p:txBody>
          <a:bodyPr>
            <a:normAutofit fontScale="90000"/>
          </a:bodyPr>
          <a:lstStyle/>
          <a:p>
            <a:r>
              <a:rPr lang="en-US" dirty="0"/>
              <a:t>Home values are lower among older households, property taxes lower still</a:t>
            </a:r>
          </a:p>
        </p:txBody>
      </p:sp>
      <p:sp>
        <p:nvSpPr>
          <p:cNvPr id="4" name="Slide Number Placeholder 3">
            <a:extLst>
              <a:ext uri="{FF2B5EF4-FFF2-40B4-BE49-F238E27FC236}">
                <a16:creationId xmlns:a16="http://schemas.microsoft.com/office/drawing/2014/main" id="{811BD2C4-5D1E-4D5E-8667-08BE98D31DC2}"/>
              </a:ext>
            </a:extLst>
          </p:cNvPr>
          <p:cNvSpPr>
            <a:spLocks noGrp="1"/>
          </p:cNvSpPr>
          <p:nvPr>
            <p:ph type="sldNum" sz="quarter" idx="12"/>
          </p:nvPr>
        </p:nvSpPr>
        <p:spPr/>
        <p:txBody>
          <a:bodyPr/>
          <a:lstStyle/>
          <a:p>
            <a:fld id="{CF17D6FB-C3DC-46AB-B43A-365E6BA4849C}" type="slidenum">
              <a:rPr lang="en-US" smtClean="0"/>
              <a:t>21</a:t>
            </a:fld>
            <a:endParaRPr lang="en-US" dirty="0"/>
          </a:p>
        </p:txBody>
      </p:sp>
    </p:spTree>
    <p:extLst>
      <p:ext uri="{BB962C8B-B14F-4D97-AF65-F5344CB8AC3E}">
        <p14:creationId xmlns:p14="http://schemas.microsoft.com/office/powerpoint/2010/main" val="382463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68B1-5DAC-4C38-B906-941124B34696}"/>
              </a:ext>
            </a:extLst>
          </p:cNvPr>
          <p:cNvSpPr>
            <a:spLocks noGrp="1"/>
          </p:cNvSpPr>
          <p:nvPr>
            <p:ph type="title"/>
          </p:nvPr>
        </p:nvSpPr>
        <p:spPr/>
        <p:txBody>
          <a:bodyPr/>
          <a:lstStyle/>
          <a:p>
            <a:r>
              <a:rPr lang="en-US" dirty="0"/>
              <a:t>Voting behavior: The gray peril?</a:t>
            </a:r>
          </a:p>
        </p:txBody>
      </p:sp>
      <p:sp>
        <p:nvSpPr>
          <p:cNvPr id="3" name="Content Placeholder 2">
            <a:extLst>
              <a:ext uri="{FF2B5EF4-FFF2-40B4-BE49-F238E27FC236}">
                <a16:creationId xmlns:a16="http://schemas.microsoft.com/office/drawing/2014/main" id="{E9DAA707-0F05-4B9A-9625-744AC771CD43}"/>
              </a:ext>
            </a:extLst>
          </p:cNvPr>
          <p:cNvSpPr>
            <a:spLocks noGrp="1"/>
          </p:cNvSpPr>
          <p:nvPr>
            <p:ph idx="1"/>
          </p:nvPr>
        </p:nvSpPr>
        <p:spPr/>
        <p:txBody>
          <a:bodyPr>
            <a:normAutofit/>
          </a:bodyPr>
          <a:lstStyle/>
          <a:p>
            <a:pPr marL="0" indent="0">
              <a:buNone/>
            </a:pPr>
            <a:r>
              <a:rPr lang="en-US" dirty="0"/>
              <a:t>Will older voters support taxes for services that do not benefit them directly? Research suggests this is a nuanced issue.</a:t>
            </a:r>
          </a:p>
          <a:p>
            <a:r>
              <a:rPr lang="en-US" dirty="0"/>
              <a:t>Research has taken the form of:</a:t>
            </a:r>
          </a:p>
          <a:p>
            <a:pPr lvl="1"/>
            <a:r>
              <a:rPr lang="en-US" dirty="0"/>
              <a:t>Statistical analyses of older vs. younger communities</a:t>
            </a:r>
          </a:p>
          <a:p>
            <a:pPr lvl="1"/>
            <a:r>
              <a:rPr lang="en-US" dirty="0"/>
              <a:t>Statistical analyses of voter referenda</a:t>
            </a:r>
          </a:p>
          <a:p>
            <a:pPr lvl="1"/>
            <a:r>
              <a:rPr lang="en-US" dirty="0"/>
              <a:t>Opinion surveys</a:t>
            </a:r>
          </a:p>
          <a:p>
            <a:r>
              <a:rPr lang="en-US" dirty="0"/>
              <a:t>The issue appears to be real, but:</a:t>
            </a:r>
          </a:p>
          <a:p>
            <a:pPr lvl="1"/>
            <a:r>
              <a:rPr lang="en-US" dirty="0"/>
              <a:t>Not generally large, not the same everywhere</a:t>
            </a:r>
          </a:p>
          <a:p>
            <a:pPr lvl="1"/>
            <a:r>
              <a:rPr lang="en-US" dirty="0"/>
              <a:t>Appears to vary between longstanding residents and newcomers</a:t>
            </a:r>
          </a:p>
          <a:p>
            <a:pPr lvl="2"/>
            <a:r>
              <a:rPr lang="en-US" dirty="0"/>
              <a:t>Longstanding older residents may be a source of support</a:t>
            </a:r>
          </a:p>
          <a:p>
            <a:pPr lvl="2"/>
            <a:r>
              <a:rPr lang="en-US" dirty="0"/>
              <a:t>Older newcomers may not be</a:t>
            </a:r>
          </a:p>
          <a:p>
            <a:pPr lvl="1"/>
            <a:r>
              <a:rPr lang="en-US" dirty="0"/>
              <a:t>Tax policies such as state-financed property tax relief may offset the effect</a:t>
            </a:r>
          </a:p>
        </p:txBody>
      </p:sp>
      <p:sp>
        <p:nvSpPr>
          <p:cNvPr id="4" name="Slide Number Placeholder 3">
            <a:extLst>
              <a:ext uri="{FF2B5EF4-FFF2-40B4-BE49-F238E27FC236}">
                <a16:creationId xmlns:a16="http://schemas.microsoft.com/office/drawing/2014/main" id="{4FC6456F-F8C1-4526-9A97-60112B00003F}"/>
              </a:ext>
            </a:extLst>
          </p:cNvPr>
          <p:cNvSpPr>
            <a:spLocks noGrp="1"/>
          </p:cNvSpPr>
          <p:nvPr>
            <p:ph type="sldNum" sz="quarter" idx="12"/>
          </p:nvPr>
        </p:nvSpPr>
        <p:spPr/>
        <p:txBody>
          <a:bodyPr/>
          <a:lstStyle/>
          <a:p>
            <a:fld id="{CF17D6FB-C3DC-46AB-B43A-365E6BA4849C}" type="slidenum">
              <a:rPr lang="en-US" smtClean="0"/>
              <a:t>22</a:t>
            </a:fld>
            <a:endParaRPr lang="en-US" dirty="0"/>
          </a:p>
        </p:txBody>
      </p:sp>
    </p:spTree>
    <p:extLst>
      <p:ext uri="{BB962C8B-B14F-4D97-AF65-F5344CB8AC3E}">
        <p14:creationId xmlns:p14="http://schemas.microsoft.com/office/powerpoint/2010/main" val="352468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Quantifying impacts</a:t>
            </a:r>
            <a:br>
              <a:rPr lang="en-US" dirty="0"/>
            </a:br>
            <a:r>
              <a:rPr lang="en-US" dirty="0"/>
              <a:t>with illustrations from</a:t>
            </a:r>
            <a:br>
              <a:rPr lang="en-US" dirty="0"/>
            </a:br>
            <a:r>
              <a:rPr lang="en-US" dirty="0"/>
              <a:t>case-study states</a:t>
            </a:r>
          </a:p>
        </p:txBody>
      </p:sp>
      <p:sp>
        <p:nvSpPr>
          <p:cNvPr id="3" name="Text Placeholder 2">
            <a:extLst>
              <a:ext uri="{FF2B5EF4-FFF2-40B4-BE49-F238E27FC236}">
                <a16:creationId xmlns:a16="http://schemas.microsoft.com/office/drawing/2014/main" id="{42E3C066-3119-404A-AED9-A07C4DD3DE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23</a:t>
            </a:fld>
            <a:endParaRPr lang="en-US"/>
          </a:p>
        </p:txBody>
      </p:sp>
    </p:spTree>
    <p:extLst>
      <p:ext uri="{BB962C8B-B14F-4D97-AF65-F5344CB8AC3E}">
        <p14:creationId xmlns:p14="http://schemas.microsoft.com/office/powerpoint/2010/main" val="219686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56B3-E3AE-4CF0-896E-783EB4883BAF}"/>
              </a:ext>
            </a:extLst>
          </p:cNvPr>
          <p:cNvSpPr>
            <a:spLocks noGrp="1"/>
          </p:cNvSpPr>
          <p:nvPr>
            <p:ph type="title"/>
          </p:nvPr>
        </p:nvSpPr>
        <p:spPr/>
        <p:txBody>
          <a:bodyPr/>
          <a:lstStyle/>
          <a:p>
            <a:r>
              <a:rPr lang="en-US" dirty="0"/>
              <a:t>General approach (see appendix)</a:t>
            </a:r>
          </a:p>
        </p:txBody>
      </p:sp>
      <p:sp>
        <p:nvSpPr>
          <p:cNvPr id="3" name="Content Placeholder 2">
            <a:extLst>
              <a:ext uri="{FF2B5EF4-FFF2-40B4-BE49-F238E27FC236}">
                <a16:creationId xmlns:a16="http://schemas.microsoft.com/office/drawing/2014/main" id="{29341294-2D54-4933-B6A0-835922F25108}"/>
              </a:ext>
            </a:extLst>
          </p:cNvPr>
          <p:cNvSpPr>
            <a:spLocks noGrp="1"/>
          </p:cNvSpPr>
          <p:nvPr>
            <p:ph idx="1"/>
          </p:nvPr>
        </p:nvSpPr>
        <p:spPr>
          <a:xfrm>
            <a:off x="838200" y="1252727"/>
            <a:ext cx="10744200" cy="4937760"/>
          </a:xfrm>
        </p:spPr>
        <p:txBody>
          <a:bodyPr>
            <a:normAutofit/>
          </a:bodyPr>
          <a:lstStyle/>
          <a:p>
            <a:r>
              <a:rPr lang="en-US" dirty="0"/>
              <a:t>State population projections – Weldon Cooper Center, UVA</a:t>
            </a:r>
          </a:p>
          <a:p>
            <a:r>
              <a:rPr lang="en-US" dirty="0"/>
              <a:t>Income tax</a:t>
            </a:r>
          </a:p>
          <a:p>
            <a:pPr lvl="1"/>
            <a:r>
              <a:rPr lang="en-US" dirty="0"/>
              <a:t>How much lower would state income tax be with expected 2040 age-distribution than with 2020 distribution, all else equal including pop. size?</a:t>
            </a:r>
          </a:p>
          <a:p>
            <a:pPr lvl="1"/>
            <a:r>
              <a:rPr lang="en-US" dirty="0"/>
              <a:t>How fast would income tax grow between 2020 and 2040?</a:t>
            </a:r>
          </a:p>
          <a:p>
            <a:r>
              <a:rPr lang="en-US" dirty="0"/>
              <a:t>Sales tax</a:t>
            </a:r>
          </a:p>
          <a:p>
            <a:pPr lvl="1"/>
            <a:r>
              <a:rPr lang="en-US" dirty="0"/>
              <a:t>How much lower would state sales tax be with 2040 age-distribution than with 2020 distribution, all else equal including pop. size?</a:t>
            </a:r>
          </a:p>
          <a:p>
            <a:pPr lvl="1"/>
            <a:r>
              <a:rPr lang="en-US" dirty="0"/>
              <a:t>How fast would the sales tax grow?</a:t>
            </a:r>
          </a:p>
          <a:p>
            <a:r>
              <a:rPr lang="en-US" dirty="0"/>
              <a:t>How large are combined income and sales tax impacts relative to own-source revenue?</a:t>
            </a:r>
          </a:p>
          <a:p>
            <a:pPr lvl="1"/>
            <a:endParaRPr lang="en-US" dirty="0"/>
          </a:p>
        </p:txBody>
      </p:sp>
      <p:sp>
        <p:nvSpPr>
          <p:cNvPr id="4" name="Slide Number Placeholder 3">
            <a:extLst>
              <a:ext uri="{FF2B5EF4-FFF2-40B4-BE49-F238E27FC236}">
                <a16:creationId xmlns:a16="http://schemas.microsoft.com/office/drawing/2014/main" id="{5DA66550-C1C7-4A20-8357-6DF967228146}"/>
              </a:ext>
            </a:extLst>
          </p:cNvPr>
          <p:cNvSpPr>
            <a:spLocks noGrp="1"/>
          </p:cNvSpPr>
          <p:nvPr>
            <p:ph type="sldNum" sz="quarter" idx="12"/>
          </p:nvPr>
        </p:nvSpPr>
        <p:spPr/>
        <p:txBody>
          <a:bodyPr/>
          <a:lstStyle/>
          <a:p>
            <a:fld id="{CF17D6FB-C3DC-46AB-B43A-365E6BA4849C}" type="slidenum">
              <a:rPr lang="en-US" smtClean="0"/>
              <a:t>24</a:t>
            </a:fld>
            <a:endParaRPr lang="en-US" dirty="0"/>
          </a:p>
        </p:txBody>
      </p:sp>
    </p:spTree>
    <p:extLst>
      <p:ext uri="{BB962C8B-B14F-4D97-AF65-F5344CB8AC3E}">
        <p14:creationId xmlns:p14="http://schemas.microsoft.com/office/powerpoint/2010/main" val="294931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FEE0F9EC-4C94-4033-A5DB-B1A04E55B9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371600"/>
            <a:ext cx="10972800" cy="5027168"/>
          </a:xfrm>
        </p:spPr>
      </p:pic>
      <p:sp>
        <p:nvSpPr>
          <p:cNvPr id="2" name="Title 1">
            <a:extLst>
              <a:ext uri="{FF2B5EF4-FFF2-40B4-BE49-F238E27FC236}">
                <a16:creationId xmlns:a16="http://schemas.microsoft.com/office/drawing/2014/main" id="{FC5B83C2-142C-4E90-A825-FC4ECAE5A8C7}"/>
              </a:ext>
            </a:extLst>
          </p:cNvPr>
          <p:cNvSpPr>
            <a:spLocks noGrp="1"/>
          </p:cNvSpPr>
          <p:nvPr>
            <p:ph type="title"/>
          </p:nvPr>
        </p:nvSpPr>
        <p:spPr/>
        <p:txBody>
          <a:bodyPr/>
          <a:lstStyle/>
          <a:p>
            <a:r>
              <a:rPr lang="en-US" dirty="0"/>
              <a:t>Great variation across states</a:t>
            </a:r>
          </a:p>
        </p:txBody>
      </p:sp>
      <p:sp>
        <p:nvSpPr>
          <p:cNvPr id="4" name="Slide Number Placeholder 3">
            <a:extLst>
              <a:ext uri="{FF2B5EF4-FFF2-40B4-BE49-F238E27FC236}">
                <a16:creationId xmlns:a16="http://schemas.microsoft.com/office/drawing/2014/main" id="{45039807-D662-4CF4-95F3-906FD6CB6809}"/>
              </a:ext>
            </a:extLst>
          </p:cNvPr>
          <p:cNvSpPr>
            <a:spLocks noGrp="1"/>
          </p:cNvSpPr>
          <p:nvPr>
            <p:ph type="sldNum" sz="quarter" idx="12"/>
          </p:nvPr>
        </p:nvSpPr>
        <p:spPr/>
        <p:txBody>
          <a:bodyPr/>
          <a:lstStyle/>
          <a:p>
            <a:fld id="{CF17D6FB-C3DC-46AB-B43A-365E6BA4849C}" type="slidenum">
              <a:rPr lang="en-US" smtClean="0"/>
              <a:t>25</a:t>
            </a:fld>
            <a:endParaRPr lang="en-US" dirty="0"/>
          </a:p>
        </p:txBody>
      </p:sp>
      <p:sp>
        <p:nvSpPr>
          <p:cNvPr id="9" name="Oval 8">
            <a:extLst>
              <a:ext uri="{FF2B5EF4-FFF2-40B4-BE49-F238E27FC236}">
                <a16:creationId xmlns:a16="http://schemas.microsoft.com/office/drawing/2014/main" id="{582788BC-3936-485A-9E39-CA56512F547A}"/>
              </a:ext>
            </a:extLst>
          </p:cNvPr>
          <p:cNvSpPr/>
          <p:nvPr/>
        </p:nvSpPr>
        <p:spPr>
          <a:xfrm>
            <a:off x="7946136" y="4297680"/>
            <a:ext cx="335280" cy="249936"/>
          </a:xfrm>
          <a:prstGeom prst="ellipse">
            <a:avLst/>
          </a:prstGeom>
          <a:solidFill>
            <a:schemeClr val="accent2">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decagon 9">
            <a:extLst>
              <a:ext uri="{FF2B5EF4-FFF2-40B4-BE49-F238E27FC236}">
                <a16:creationId xmlns:a16="http://schemas.microsoft.com/office/drawing/2014/main" id="{2F44144A-982C-4546-B0D6-5FDDFD307058}"/>
              </a:ext>
            </a:extLst>
          </p:cNvPr>
          <p:cNvSpPr>
            <a:spLocks noChangeAspect="1"/>
          </p:cNvSpPr>
          <p:nvPr/>
        </p:nvSpPr>
        <p:spPr>
          <a:xfrm>
            <a:off x="6781800" y="3182112"/>
            <a:ext cx="45720" cy="45720"/>
          </a:xfrm>
          <a:prstGeom prst="dodecag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418DCBF-E727-4DDF-AA46-D7C678C31376}"/>
              </a:ext>
            </a:extLst>
          </p:cNvPr>
          <p:cNvSpPr txBox="1"/>
          <p:nvPr/>
        </p:nvSpPr>
        <p:spPr>
          <a:xfrm>
            <a:off x="8305800" y="4186535"/>
            <a:ext cx="990600" cy="461665"/>
          </a:xfrm>
          <a:prstGeom prst="rect">
            <a:avLst/>
          </a:prstGeom>
          <a:noFill/>
        </p:spPr>
        <p:txBody>
          <a:bodyPr wrap="square" rtlCol="0">
            <a:spAutoFit/>
          </a:bodyPr>
          <a:lstStyle/>
          <a:p>
            <a:r>
              <a:rPr lang="en-US" sz="1200" b="1" dirty="0"/>
              <a:t>Older and aging slowly</a:t>
            </a:r>
          </a:p>
        </p:txBody>
      </p:sp>
    </p:spTree>
    <p:extLst>
      <p:ext uri="{BB962C8B-B14F-4D97-AF65-F5344CB8AC3E}">
        <p14:creationId xmlns:p14="http://schemas.microsoft.com/office/powerpoint/2010/main" val="62774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E8A97B-0A6C-4363-BBA7-4209F1B859C2}"/>
              </a:ext>
            </a:extLst>
          </p:cNvPr>
          <p:cNvSpPr>
            <a:spLocks noGrp="1"/>
          </p:cNvSpPr>
          <p:nvPr>
            <p:ph type="sldNum" sz="quarter" idx="12"/>
          </p:nvPr>
        </p:nvSpPr>
        <p:spPr/>
        <p:txBody>
          <a:bodyPr/>
          <a:lstStyle/>
          <a:p>
            <a:fld id="{CF17D6FB-C3DC-46AB-B43A-365E6BA4849C}" type="slidenum">
              <a:rPr lang="en-US" smtClean="0"/>
              <a:t>26</a:t>
            </a:fld>
            <a:endParaRPr lang="en-US"/>
          </a:p>
        </p:txBody>
      </p:sp>
      <p:pic>
        <p:nvPicPr>
          <p:cNvPr id="3" name="Content Placeholder 4">
            <a:extLst>
              <a:ext uri="{FF2B5EF4-FFF2-40B4-BE49-F238E27FC236}">
                <a16:creationId xmlns:a16="http://schemas.microsoft.com/office/drawing/2014/main" id="{7432DFBD-D43E-4A1C-AAF2-BF3F90651D15}"/>
              </a:ext>
            </a:extLst>
          </p:cNvPr>
          <p:cNvPicPr>
            <a:picLocks noChangeAspect="1"/>
          </p:cNvPicPr>
          <p:nvPr/>
        </p:nvPicPr>
        <p:blipFill>
          <a:blip r:embed="rId2"/>
          <a:stretch>
            <a:fillRect/>
          </a:stretch>
        </p:blipFill>
        <p:spPr>
          <a:xfrm>
            <a:off x="2342585" y="366712"/>
            <a:ext cx="7685879" cy="5943600"/>
          </a:xfrm>
          <a:prstGeom prst="rect">
            <a:avLst/>
          </a:prstGeom>
        </p:spPr>
      </p:pic>
      <p:sp>
        <p:nvSpPr>
          <p:cNvPr id="4" name="TextBox 3">
            <a:extLst>
              <a:ext uri="{FF2B5EF4-FFF2-40B4-BE49-F238E27FC236}">
                <a16:creationId xmlns:a16="http://schemas.microsoft.com/office/drawing/2014/main" id="{7CF4AA85-4753-4965-BD76-7040F5AC41A5}"/>
              </a:ext>
            </a:extLst>
          </p:cNvPr>
          <p:cNvSpPr txBox="1"/>
          <p:nvPr/>
        </p:nvSpPr>
        <p:spPr>
          <a:xfrm>
            <a:off x="419100" y="609600"/>
            <a:ext cx="2333625" cy="1477328"/>
          </a:xfrm>
          <a:prstGeom prst="rect">
            <a:avLst/>
          </a:prstGeom>
          <a:noFill/>
        </p:spPr>
        <p:txBody>
          <a:bodyPr wrap="square" rtlCol="0">
            <a:spAutoFit/>
          </a:bodyPr>
          <a:lstStyle/>
          <a:p>
            <a:r>
              <a:rPr lang="en-US" dirty="0">
                <a:solidFill>
                  <a:schemeClr val="accent1"/>
                </a:solidFill>
              </a:rPr>
              <a:t>Note the outright declines in working-age population in NH and OH.</a:t>
            </a:r>
          </a:p>
          <a:p>
            <a:endParaRPr lang="en-US" dirty="0"/>
          </a:p>
        </p:txBody>
      </p:sp>
      <p:cxnSp>
        <p:nvCxnSpPr>
          <p:cNvPr id="6" name="Straight Arrow Connector 5">
            <a:extLst>
              <a:ext uri="{FF2B5EF4-FFF2-40B4-BE49-F238E27FC236}">
                <a16:creationId xmlns:a16="http://schemas.microsoft.com/office/drawing/2014/main" id="{2BF9FD9C-8601-417A-AE98-BA2758E7B274}"/>
              </a:ext>
            </a:extLst>
          </p:cNvPr>
          <p:cNvCxnSpPr/>
          <p:nvPr/>
        </p:nvCxnSpPr>
        <p:spPr>
          <a:xfrm>
            <a:off x="2594997" y="1391603"/>
            <a:ext cx="3990975" cy="187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759F34E-72A1-4844-8BA6-12BF80CA5597}"/>
              </a:ext>
            </a:extLst>
          </p:cNvPr>
          <p:cNvCxnSpPr>
            <a:cxnSpLocks/>
          </p:cNvCxnSpPr>
          <p:nvPr/>
        </p:nvCxnSpPr>
        <p:spPr>
          <a:xfrm>
            <a:off x="1447800" y="1739266"/>
            <a:ext cx="5138171" cy="231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8F54C90-04BC-4B91-B34A-DEE7C55A4F34}"/>
              </a:ext>
            </a:extLst>
          </p:cNvPr>
          <p:cNvSpPr/>
          <p:nvPr/>
        </p:nvSpPr>
        <p:spPr>
          <a:xfrm>
            <a:off x="9334500" y="3162300"/>
            <a:ext cx="619125" cy="391479"/>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86E55E-CD39-460D-AAD5-E9EB2B26F347}"/>
              </a:ext>
            </a:extLst>
          </p:cNvPr>
          <p:cNvSpPr txBox="1"/>
          <p:nvPr/>
        </p:nvSpPr>
        <p:spPr>
          <a:xfrm>
            <a:off x="2342584" y="4876800"/>
            <a:ext cx="8706416" cy="400110"/>
          </a:xfrm>
          <a:prstGeom prst="rect">
            <a:avLst/>
          </a:prstGeom>
          <a:noFill/>
        </p:spPr>
        <p:txBody>
          <a:bodyPr wrap="square" rtlCol="0">
            <a:spAutoFit/>
          </a:bodyPr>
          <a:lstStyle/>
          <a:p>
            <a:r>
              <a:rPr lang="en-US" sz="2000" b="1" dirty="0"/>
              <a:t>Montana                               11.8                 13.2                 24.4                 11.2</a:t>
            </a:r>
          </a:p>
        </p:txBody>
      </p:sp>
    </p:spTree>
    <p:extLst>
      <p:ext uri="{BB962C8B-B14F-4D97-AF65-F5344CB8AC3E}">
        <p14:creationId xmlns:p14="http://schemas.microsoft.com/office/powerpoint/2010/main" val="1810752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D20169-AFAF-4F5C-BA52-48B8FDA2045A}"/>
              </a:ext>
            </a:extLst>
          </p:cNvPr>
          <p:cNvSpPr>
            <a:spLocks noGrp="1"/>
          </p:cNvSpPr>
          <p:nvPr>
            <p:ph type="sldNum" sz="quarter" idx="12"/>
          </p:nvPr>
        </p:nvSpPr>
        <p:spPr/>
        <p:txBody>
          <a:bodyPr/>
          <a:lstStyle/>
          <a:p>
            <a:fld id="{CF17D6FB-C3DC-46AB-B43A-365E6BA4849C}" type="slidenum">
              <a:rPr lang="en-US" smtClean="0"/>
              <a:t>27</a:t>
            </a:fld>
            <a:endParaRPr lang="en-US"/>
          </a:p>
        </p:txBody>
      </p:sp>
      <p:pic>
        <p:nvPicPr>
          <p:cNvPr id="3" name="Picture 2">
            <a:extLst>
              <a:ext uri="{FF2B5EF4-FFF2-40B4-BE49-F238E27FC236}">
                <a16:creationId xmlns:a16="http://schemas.microsoft.com/office/drawing/2014/main" id="{0EF1C047-6E72-45DB-A7F9-0638142168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2126" y="361950"/>
            <a:ext cx="8719457" cy="5943600"/>
          </a:xfrm>
          <a:prstGeom prst="rect">
            <a:avLst/>
          </a:prstGeom>
          <a:noFill/>
          <a:ln>
            <a:noFill/>
          </a:ln>
        </p:spPr>
      </p:pic>
      <p:sp>
        <p:nvSpPr>
          <p:cNvPr id="4" name="TextBox 3">
            <a:extLst>
              <a:ext uri="{FF2B5EF4-FFF2-40B4-BE49-F238E27FC236}">
                <a16:creationId xmlns:a16="http://schemas.microsoft.com/office/drawing/2014/main" id="{E4197952-B0A5-4EEF-9BA6-77C0C22BCAFF}"/>
              </a:ext>
            </a:extLst>
          </p:cNvPr>
          <p:cNvSpPr txBox="1"/>
          <p:nvPr/>
        </p:nvSpPr>
        <p:spPr>
          <a:xfrm>
            <a:off x="942976" y="895350"/>
            <a:ext cx="2762250" cy="1754326"/>
          </a:xfrm>
          <a:prstGeom prst="rect">
            <a:avLst/>
          </a:prstGeom>
          <a:noFill/>
        </p:spPr>
        <p:txBody>
          <a:bodyPr wrap="square" rtlCol="0">
            <a:spAutoFit/>
          </a:bodyPr>
          <a:lstStyle/>
          <a:p>
            <a:r>
              <a:rPr lang="en-US" dirty="0">
                <a:solidFill>
                  <a:schemeClr val="accent1"/>
                </a:solidFill>
              </a:rPr>
              <a:t>Note that far more aging (by this measure) occurs between 2020 and 2030 than between 2030 and 2040.</a:t>
            </a:r>
          </a:p>
          <a:p>
            <a:endParaRPr lang="en-US" dirty="0"/>
          </a:p>
        </p:txBody>
      </p:sp>
      <p:sp>
        <p:nvSpPr>
          <p:cNvPr id="5" name="Oval 4">
            <a:extLst>
              <a:ext uri="{FF2B5EF4-FFF2-40B4-BE49-F238E27FC236}">
                <a16:creationId xmlns:a16="http://schemas.microsoft.com/office/drawing/2014/main" id="{112AA463-77CF-458E-8092-AA85F8700C8E}"/>
              </a:ext>
            </a:extLst>
          </p:cNvPr>
          <p:cNvSpPr/>
          <p:nvPr/>
        </p:nvSpPr>
        <p:spPr>
          <a:xfrm>
            <a:off x="9848850" y="3333750"/>
            <a:ext cx="619125" cy="391479"/>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5F91FB-783E-4E02-A33B-1232EA5AF017}"/>
              </a:ext>
            </a:extLst>
          </p:cNvPr>
          <p:cNvSpPr txBox="1"/>
          <p:nvPr/>
        </p:nvSpPr>
        <p:spPr>
          <a:xfrm>
            <a:off x="1752600" y="4964668"/>
            <a:ext cx="8706416" cy="369332"/>
          </a:xfrm>
          <a:prstGeom prst="rect">
            <a:avLst/>
          </a:prstGeom>
          <a:noFill/>
        </p:spPr>
        <p:txBody>
          <a:bodyPr wrap="square" rtlCol="0">
            <a:spAutoFit/>
          </a:bodyPr>
          <a:lstStyle/>
          <a:p>
            <a:r>
              <a:rPr lang="en-US" b="1" dirty="0"/>
              <a:t>Montana                                  24.8                  35.0                  42.7                 38.5                      3.5                           </a:t>
            </a:r>
          </a:p>
        </p:txBody>
      </p:sp>
    </p:spTree>
    <p:extLst>
      <p:ext uri="{BB962C8B-B14F-4D97-AF65-F5344CB8AC3E}">
        <p14:creationId xmlns:p14="http://schemas.microsoft.com/office/powerpoint/2010/main" val="2129590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777C-4EF5-4446-BD4E-F4CAA5DF4384}"/>
              </a:ext>
            </a:extLst>
          </p:cNvPr>
          <p:cNvSpPr>
            <a:spLocks noGrp="1"/>
          </p:cNvSpPr>
          <p:nvPr>
            <p:ph type="title"/>
          </p:nvPr>
        </p:nvSpPr>
        <p:spPr/>
        <p:txBody>
          <a:bodyPr/>
          <a:lstStyle/>
          <a:p>
            <a:r>
              <a:rPr lang="en-US" dirty="0"/>
              <a:t>Widely varying revenue structures</a:t>
            </a:r>
          </a:p>
        </p:txBody>
      </p:sp>
      <p:sp>
        <p:nvSpPr>
          <p:cNvPr id="4" name="Slide Number Placeholder 3">
            <a:extLst>
              <a:ext uri="{FF2B5EF4-FFF2-40B4-BE49-F238E27FC236}">
                <a16:creationId xmlns:a16="http://schemas.microsoft.com/office/drawing/2014/main" id="{586AD6BD-E522-43A6-9789-115913846A16}"/>
              </a:ext>
            </a:extLst>
          </p:cNvPr>
          <p:cNvSpPr>
            <a:spLocks noGrp="1"/>
          </p:cNvSpPr>
          <p:nvPr>
            <p:ph type="sldNum" sz="quarter" idx="12"/>
          </p:nvPr>
        </p:nvSpPr>
        <p:spPr/>
        <p:txBody>
          <a:bodyPr/>
          <a:lstStyle/>
          <a:p>
            <a:fld id="{CF17D6FB-C3DC-46AB-B43A-365E6BA4849C}" type="slidenum">
              <a:rPr lang="en-US" smtClean="0"/>
              <a:t>28</a:t>
            </a:fld>
            <a:endParaRPr lang="en-US" dirty="0"/>
          </a:p>
        </p:txBody>
      </p:sp>
      <p:pic>
        <p:nvPicPr>
          <p:cNvPr id="5" name="Picture 4">
            <a:extLst>
              <a:ext uri="{FF2B5EF4-FFF2-40B4-BE49-F238E27FC236}">
                <a16:creationId xmlns:a16="http://schemas.microsoft.com/office/drawing/2014/main" id="{4B8E5368-CC46-47AE-B362-B1A1D58A2D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2791" y="1327150"/>
            <a:ext cx="10086418" cy="5029200"/>
          </a:xfrm>
          <a:prstGeom prst="rect">
            <a:avLst/>
          </a:prstGeom>
          <a:noFill/>
          <a:ln>
            <a:noFill/>
          </a:ln>
        </p:spPr>
      </p:pic>
      <p:sp>
        <p:nvSpPr>
          <p:cNvPr id="6" name="Oval 5">
            <a:extLst>
              <a:ext uri="{FF2B5EF4-FFF2-40B4-BE49-F238E27FC236}">
                <a16:creationId xmlns:a16="http://schemas.microsoft.com/office/drawing/2014/main" id="{A19997E2-6070-4998-925F-0F1A92482DEE}"/>
              </a:ext>
            </a:extLst>
          </p:cNvPr>
          <p:cNvSpPr/>
          <p:nvPr/>
        </p:nvSpPr>
        <p:spPr>
          <a:xfrm>
            <a:off x="6391275" y="4381499"/>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A9B8A8-6E41-40D9-B596-A132590F8178}"/>
              </a:ext>
            </a:extLst>
          </p:cNvPr>
          <p:cNvSpPr/>
          <p:nvPr/>
        </p:nvSpPr>
        <p:spPr>
          <a:xfrm>
            <a:off x="6362700" y="5210174"/>
            <a:ext cx="619125" cy="60960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F9CABB7-23D8-4523-8992-811A0B56076B}"/>
              </a:ext>
            </a:extLst>
          </p:cNvPr>
          <p:cNvSpPr/>
          <p:nvPr/>
        </p:nvSpPr>
        <p:spPr>
          <a:xfrm>
            <a:off x="7362825" y="4371974"/>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9F483-FEC1-44DF-806A-D84878EB9E12}"/>
              </a:ext>
            </a:extLst>
          </p:cNvPr>
          <p:cNvSpPr/>
          <p:nvPr/>
        </p:nvSpPr>
        <p:spPr>
          <a:xfrm>
            <a:off x="7362824" y="5210174"/>
            <a:ext cx="619125" cy="60960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96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Example: PIT results for Ohio</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29</a:t>
            </a:fld>
            <a:endParaRPr lang="en-US" dirty="0"/>
          </a:p>
        </p:txBody>
      </p:sp>
      <p:pic>
        <p:nvPicPr>
          <p:cNvPr id="6" name="Picture 5">
            <a:extLst>
              <a:ext uri="{FF2B5EF4-FFF2-40B4-BE49-F238E27FC236}">
                <a16:creationId xmlns:a16="http://schemas.microsoft.com/office/drawing/2014/main" id="{EF8F3933-C90A-4438-94A5-CAD541BC65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80160"/>
            <a:ext cx="7702769" cy="5029200"/>
          </a:xfrm>
          <a:prstGeom prst="rect">
            <a:avLst/>
          </a:prstGeom>
          <a:noFill/>
          <a:ln>
            <a:noFill/>
          </a:ln>
        </p:spPr>
      </p:pic>
      <p:sp>
        <p:nvSpPr>
          <p:cNvPr id="7" name="Oval 6">
            <a:extLst>
              <a:ext uri="{FF2B5EF4-FFF2-40B4-BE49-F238E27FC236}">
                <a16:creationId xmlns:a16="http://schemas.microsoft.com/office/drawing/2014/main" id="{8DB3BE6B-3E3C-4996-B193-FF80DC12C1DE}"/>
              </a:ext>
            </a:extLst>
          </p:cNvPr>
          <p:cNvSpPr/>
          <p:nvPr/>
        </p:nvSpPr>
        <p:spPr>
          <a:xfrm>
            <a:off x="9391650" y="4514849"/>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466BAE-CD2E-4B43-9B76-3B14A2F75327}"/>
              </a:ext>
            </a:extLst>
          </p:cNvPr>
          <p:cNvSpPr/>
          <p:nvPr/>
        </p:nvSpPr>
        <p:spPr>
          <a:xfrm>
            <a:off x="8039100" y="452437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a:extLst>
              <a:ext uri="{FF2B5EF4-FFF2-40B4-BE49-F238E27FC236}">
                <a16:creationId xmlns:a16="http://schemas.microsoft.com/office/drawing/2014/main" id="{910EFA6B-471C-4356-AD4A-94859646676F}"/>
              </a:ext>
            </a:extLst>
          </p:cNvPr>
          <p:cNvSpPr/>
          <p:nvPr/>
        </p:nvSpPr>
        <p:spPr>
          <a:xfrm>
            <a:off x="4621531" y="4038600"/>
            <a:ext cx="179069" cy="314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6B50948-9116-40EA-A4ED-61A921B4EFA4}"/>
              </a:ext>
            </a:extLst>
          </p:cNvPr>
          <p:cNvSpPr txBox="1"/>
          <p:nvPr/>
        </p:nvSpPr>
        <p:spPr>
          <a:xfrm>
            <a:off x="4068982" y="3924627"/>
            <a:ext cx="557212" cy="523220"/>
          </a:xfrm>
          <a:prstGeom prst="rect">
            <a:avLst/>
          </a:prstGeom>
          <a:noFill/>
        </p:spPr>
        <p:txBody>
          <a:bodyPr wrap="square" rtlCol="0">
            <a:spAutoFit/>
          </a:bodyPr>
          <a:lstStyle/>
          <a:p>
            <a:r>
              <a:rPr lang="en-US" sz="1400" dirty="0">
                <a:solidFill>
                  <a:schemeClr val="accent1"/>
                </a:solidFill>
              </a:rPr>
              <a:t>44% diff</a:t>
            </a:r>
          </a:p>
        </p:txBody>
      </p:sp>
    </p:spTree>
    <p:extLst>
      <p:ext uri="{BB962C8B-B14F-4D97-AF65-F5344CB8AC3E}">
        <p14:creationId xmlns:p14="http://schemas.microsoft.com/office/powerpoint/2010/main" val="43236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Population aging</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3</a:t>
            </a:fld>
            <a:endParaRPr lang="en-US"/>
          </a:p>
        </p:txBody>
      </p:sp>
    </p:spTree>
    <p:extLst>
      <p:ext uri="{BB962C8B-B14F-4D97-AF65-F5344CB8AC3E}">
        <p14:creationId xmlns:p14="http://schemas.microsoft.com/office/powerpoint/2010/main" val="4240277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EAEB20D-E705-483A-91B6-234B2F7B33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453" y="1280160"/>
            <a:ext cx="7905093" cy="5029200"/>
          </a:xfrm>
          <a:prstGeom prst="rect">
            <a:avLst/>
          </a:prstGeom>
          <a:noFill/>
          <a:ln>
            <a:noFill/>
          </a:ln>
        </p:spPr>
      </p:pic>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Example: Sales results for Ohio</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30</a:t>
            </a:fld>
            <a:endParaRPr lang="en-US" dirty="0"/>
          </a:p>
        </p:txBody>
      </p:sp>
      <p:sp>
        <p:nvSpPr>
          <p:cNvPr id="6" name="Oval 5">
            <a:extLst>
              <a:ext uri="{FF2B5EF4-FFF2-40B4-BE49-F238E27FC236}">
                <a16:creationId xmlns:a16="http://schemas.microsoft.com/office/drawing/2014/main" id="{C636A332-067B-4C6E-9473-9365CE04E021}"/>
              </a:ext>
            </a:extLst>
          </p:cNvPr>
          <p:cNvSpPr/>
          <p:nvPr/>
        </p:nvSpPr>
        <p:spPr>
          <a:xfrm>
            <a:off x="9420225" y="4514849"/>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6A786E-3073-4406-82B3-D9BB140979C0}"/>
              </a:ext>
            </a:extLst>
          </p:cNvPr>
          <p:cNvSpPr/>
          <p:nvPr/>
        </p:nvSpPr>
        <p:spPr>
          <a:xfrm>
            <a:off x="8067675" y="452437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a:extLst>
              <a:ext uri="{FF2B5EF4-FFF2-40B4-BE49-F238E27FC236}">
                <a16:creationId xmlns:a16="http://schemas.microsoft.com/office/drawing/2014/main" id="{0D02E5FF-94B6-4DB2-9FB5-83AC7C88A4EC}"/>
              </a:ext>
            </a:extLst>
          </p:cNvPr>
          <p:cNvSpPr/>
          <p:nvPr/>
        </p:nvSpPr>
        <p:spPr>
          <a:xfrm>
            <a:off x="4495800" y="4076700"/>
            <a:ext cx="179069" cy="314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62E8056-3532-4AE8-A35B-CFA46CD6EB33}"/>
              </a:ext>
            </a:extLst>
          </p:cNvPr>
          <p:cNvSpPr txBox="1"/>
          <p:nvPr/>
        </p:nvSpPr>
        <p:spPr>
          <a:xfrm>
            <a:off x="3892870" y="3972252"/>
            <a:ext cx="557212" cy="523220"/>
          </a:xfrm>
          <a:prstGeom prst="rect">
            <a:avLst/>
          </a:prstGeom>
          <a:noFill/>
        </p:spPr>
        <p:txBody>
          <a:bodyPr wrap="square" rtlCol="0">
            <a:spAutoFit/>
          </a:bodyPr>
          <a:lstStyle/>
          <a:p>
            <a:r>
              <a:rPr lang="en-US" sz="1400" dirty="0">
                <a:solidFill>
                  <a:schemeClr val="accent1"/>
                </a:solidFill>
              </a:rPr>
              <a:t>20% drop</a:t>
            </a:r>
          </a:p>
        </p:txBody>
      </p:sp>
    </p:spTree>
    <p:extLst>
      <p:ext uri="{BB962C8B-B14F-4D97-AF65-F5344CB8AC3E}">
        <p14:creationId xmlns:p14="http://schemas.microsoft.com/office/powerpoint/2010/main" val="1042039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Income tax summary</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31</a:t>
            </a:fld>
            <a:endParaRPr lang="en-US" dirty="0"/>
          </a:p>
        </p:txBody>
      </p:sp>
      <p:pic>
        <p:nvPicPr>
          <p:cNvPr id="10" name="Picture 9">
            <a:extLst>
              <a:ext uri="{FF2B5EF4-FFF2-40B4-BE49-F238E27FC236}">
                <a16:creationId xmlns:a16="http://schemas.microsoft.com/office/drawing/2014/main" id="{23B6045D-C565-4865-8F3E-7C24914B32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9108" y="1327150"/>
            <a:ext cx="5773783" cy="5029200"/>
          </a:xfrm>
          <a:prstGeom prst="rect">
            <a:avLst/>
          </a:prstGeom>
          <a:noFill/>
          <a:ln>
            <a:noFill/>
          </a:ln>
        </p:spPr>
      </p:pic>
      <p:sp>
        <p:nvSpPr>
          <p:cNvPr id="12" name="Oval 11">
            <a:extLst>
              <a:ext uri="{FF2B5EF4-FFF2-40B4-BE49-F238E27FC236}">
                <a16:creationId xmlns:a16="http://schemas.microsoft.com/office/drawing/2014/main" id="{AEDAC76A-A70C-4BB3-BC04-84DD9507A4F9}"/>
              </a:ext>
            </a:extLst>
          </p:cNvPr>
          <p:cNvSpPr/>
          <p:nvPr/>
        </p:nvSpPr>
        <p:spPr>
          <a:xfrm>
            <a:off x="8410575" y="3962398"/>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4243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Sales tax summary</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32</a:t>
            </a:fld>
            <a:endParaRPr lang="en-US" dirty="0"/>
          </a:p>
        </p:txBody>
      </p:sp>
      <p:pic>
        <p:nvPicPr>
          <p:cNvPr id="5" name="Picture 4">
            <a:extLst>
              <a:ext uri="{FF2B5EF4-FFF2-40B4-BE49-F238E27FC236}">
                <a16:creationId xmlns:a16="http://schemas.microsoft.com/office/drawing/2014/main" id="{3EDE69A2-DE37-44C5-B87E-40334C4912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2169" y="1280160"/>
            <a:ext cx="6387662" cy="5029200"/>
          </a:xfrm>
          <a:prstGeom prst="rect">
            <a:avLst/>
          </a:prstGeom>
          <a:noFill/>
          <a:ln>
            <a:noFill/>
          </a:ln>
        </p:spPr>
      </p:pic>
      <p:sp>
        <p:nvSpPr>
          <p:cNvPr id="6" name="Oval 5">
            <a:extLst>
              <a:ext uri="{FF2B5EF4-FFF2-40B4-BE49-F238E27FC236}">
                <a16:creationId xmlns:a16="http://schemas.microsoft.com/office/drawing/2014/main" id="{32A20F85-8EA1-4233-B32A-9E222FF39D1F}"/>
              </a:ext>
            </a:extLst>
          </p:cNvPr>
          <p:cNvSpPr/>
          <p:nvPr/>
        </p:nvSpPr>
        <p:spPr>
          <a:xfrm>
            <a:off x="8677275" y="418147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6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F22C-237A-4587-81C4-E80DDEF64226}"/>
              </a:ext>
            </a:extLst>
          </p:cNvPr>
          <p:cNvSpPr>
            <a:spLocks noGrp="1"/>
          </p:cNvSpPr>
          <p:nvPr>
            <p:ph type="title"/>
          </p:nvPr>
        </p:nvSpPr>
        <p:spPr/>
        <p:txBody>
          <a:bodyPr>
            <a:normAutofit fontScale="90000"/>
          </a:bodyPr>
          <a:lstStyle/>
          <a:p>
            <a:r>
              <a:rPr lang="en-US" dirty="0"/>
              <a:t>Income and sales tax per-capita effects vs own-source revenue</a:t>
            </a:r>
          </a:p>
        </p:txBody>
      </p:sp>
      <p:sp>
        <p:nvSpPr>
          <p:cNvPr id="4" name="Slide Number Placeholder 3">
            <a:extLst>
              <a:ext uri="{FF2B5EF4-FFF2-40B4-BE49-F238E27FC236}">
                <a16:creationId xmlns:a16="http://schemas.microsoft.com/office/drawing/2014/main" id="{1342BE7D-6694-4D59-B226-EF7E2712733D}"/>
              </a:ext>
            </a:extLst>
          </p:cNvPr>
          <p:cNvSpPr>
            <a:spLocks noGrp="1"/>
          </p:cNvSpPr>
          <p:nvPr>
            <p:ph type="sldNum" sz="quarter" idx="12"/>
          </p:nvPr>
        </p:nvSpPr>
        <p:spPr/>
        <p:txBody>
          <a:bodyPr/>
          <a:lstStyle/>
          <a:p>
            <a:fld id="{CF17D6FB-C3DC-46AB-B43A-365E6BA4849C}" type="slidenum">
              <a:rPr lang="en-US" smtClean="0"/>
              <a:t>33</a:t>
            </a:fld>
            <a:endParaRPr lang="en-US" dirty="0"/>
          </a:p>
        </p:txBody>
      </p:sp>
      <p:pic>
        <p:nvPicPr>
          <p:cNvPr id="5" name="Picture 4">
            <a:extLst>
              <a:ext uri="{FF2B5EF4-FFF2-40B4-BE49-F238E27FC236}">
                <a16:creationId xmlns:a16="http://schemas.microsoft.com/office/drawing/2014/main" id="{5A177053-AAF3-4A68-9418-5BE9C3F5AD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7611" y="1832610"/>
            <a:ext cx="6956778" cy="4572000"/>
          </a:xfrm>
          <a:prstGeom prst="rect">
            <a:avLst/>
          </a:prstGeom>
          <a:noFill/>
          <a:ln>
            <a:noFill/>
          </a:ln>
        </p:spPr>
      </p:pic>
    </p:spTree>
    <p:extLst>
      <p:ext uri="{BB962C8B-B14F-4D97-AF65-F5344CB8AC3E}">
        <p14:creationId xmlns:p14="http://schemas.microsoft.com/office/powerpoint/2010/main" val="888839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lstStyle/>
          <a:p>
            <a:r>
              <a:rPr lang="en-US" dirty="0"/>
              <a:t>Aging fiscal impacts - conclusions</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fontScale="92500" lnSpcReduction="10000"/>
          </a:bodyPr>
          <a:lstStyle/>
          <a:p>
            <a:r>
              <a:rPr lang="en-US" dirty="0"/>
              <a:t>Negative impacts on major state tax revenue sources:</a:t>
            </a:r>
          </a:p>
          <a:p>
            <a:pPr lvl="1"/>
            <a:r>
              <a:rPr lang="en-US" dirty="0"/>
              <a:t>Income and sales taxes both lower than otherwise would be</a:t>
            </a:r>
          </a:p>
          <a:p>
            <a:pPr lvl="1"/>
            <a:r>
              <a:rPr lang="en-US" dirty="0"/>
              <a:t>Income tax impact larger than sales tax impact</a:t>
            </a:r>
          </a:p>
          <a:p>
            <a:pPr lvl="1"/>
            <a:r>
              <a:rPr lang="en-US" dirty="0"/>
              <a:t>States with slow-growing or declining populations could face outright declines in tax revenue (e.g., Ohio).</a:t>
            </a:r>
          </a:p>
          <a:p>
            <a:r>
              <a:rPr lang="en-US" dirty="0"/>
              <a:t>But changes seem small compared to sharp-sudden recessionary changes</a:t>
            </a:r>
          </a:p>
          <a:p>
            <a:pPr lvl="1"/>
            <a:r>
              <a:rPr lang="en-US" dirty="0"/>
              <a:t>E.g., CA single-year recessionary income tax decline in 2009 was 20.4%; OH was 15.5%; sales tax declines more modest but still significant</a:t>
            </a:r>
          </a:p>
          <a:p>
            <a:pPr lvl="1"/>
            <a:r>
              <a:rPr lang="en-US" dirty="0"/>
              <a:t>Aging-driven declines of 3 to 3.5% over 20 years seem small in comparison</a:t>
            </a:r>
          </a:p>
          <a:p>
            <a:r>
              <a:rPr lang="en-US" dirty="0"/>
              <a:t>Still, aging-related weakness comes on top of other state challenges, and states should monitor and plan</a:t>
            </a:r>
          </a:p>
          <a:p>
            <a:r>
              <a:rPr lang="en-US" dirty="0"/>
              <a:t>Aging-related spending pressures (e.g., Medicaid, services for elderly), and potential relief in the case of K-12 education, could be as large or larger than tax impacts, and merit monitoring and planning as well.</a:t>
            </a:r>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34</a:t>
            </a:fld>
            <a:endParaRPr lang="en-US" dirty="0"/>
          </a:p>
        </p:txBody>
      </p:sp>
    </p:spTree>
    <p:extLst>
      <p:ext uri="{BB962C8B-B14F-4D97-AF65-F5344CB8AC3E}">
        <p14:creationId xmlns:p14="http://schemas.microsoft.com/office/powerpoint/2010/main" val="467150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Autonomous Vehicles</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35</a:t>
            </a:fld>
            <a:endParaRPr lang="en-US"/>
          </a:p>
        </p:txBody>
      </p:sp>
    </p:spTree>
    <p:extLst>
      <p:ext uri="{BB962C8B-B14F-4D97-AF65-F5344CB8AC3E}">
        <p14:creationId xmlns:p14="http://schemas.microsoft.com/office/powerpoint/2010/main" val="1352549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D96F-1572-4BDC-92A4-3A8949261BE1}"/>
              </a:ext>
            </a:extLst>
          </p:cNvPr>
          <p:cNvSpPr>
            <a:spLocks noGrp="1"/>
          </p:cNvSpPr>
          <p:nvPr>
            <p:ph type="title"/>
          </p:nvPr>
        </p:nvSpPr>
        <p:spPr>
          <a:xfrm>
            <a:off x="609600" y="155575"/>
            <a:ext cx="10972800" cy="1645920"/>
          </a:xfrm>
        </p:spPr>
        <p:txBody>
          <a:bodyPr>
            <a:normAutofit fontScale="90000"/>
          </a:bodyPr>
          <a:lstStyle/>
          <a:p>
            <a:r>
              <a:rPr lang="en-US" dirty="0"/>
              <a:t>William Fox of UTN examined potential impacts of autonomous vehicles</a:t>
            </a:r>
          </a:p>
        </p:txBody>
      </p:sp>
      <p:sp>
        <p:nvSpPr>
          <p:cNvPr id="4" name="Slide Number Placeholder 3">
            <a:extLst>
              <a:ext uri="{FF2B5EF4-FFF2-40B4-BE49-F238E27FC236}">
                <a16:creationId xmlns:a16="http://schemas.microsoft.com/office/drawing/2014/main" id="{811BD2C4-5D1E-4D5E-8667-08BE98D31DC2}"/>
              </a:ext>
            </a:extLst>
          </p:cNvPr>
          <p:cNvSpPr>
            <a:spLocks noGrp="1"/>
          </p:cNvSpPr>
          <p:nvPr>
            <p:ph type="sldNum" sz="quarter" idx="12"/>
          </p:nvPr>
        </p:nvSpPr>
        <p:spPr/>
        <p:txBody>
          <a:bodyPr/>
          <a:lstStyle/>
          <a:p>
            <a:fld id="{CF17D6FB-C3DC-46AB-B43A-365E6BA4849C}" type="slidenum">
              <a:rPr lang="en-US" smtClean="0"/>
              <a:t>36</a:t>
            </a:fld>
            <a:endParaRPr lang="en-US" dirty="0"/>
          </a:p>
        </p:txBody>
      </p:sp>
      <p:sp>
        <p:nvSpPr>
          <p:cNvPr id="5" name="Content Placeholder 4">
            <a:extLst>
              <a:ext uri="{FF2B5EF4-FFF2-40B4-BE49-F238E27FC236}">
                <a16:creationId xmlns:a16="http://schemas.microsoft.com/office/drawing/2014/main" id="{584A4D33-5C88-48CF-B212-B46B865A6DAB}"/>
              </a:ext>
            </a:extLst>
          </p:cNvPr>
          <p:cNvSpPr>
            <a:spLocks noGrp="1"/>
          </p:cNvSpPr>
          <p:nvPr>
            <p:ph idx="1"/>
          </p:nvPr>
        </p:nvSpPr>
        <p:spPr/>
        <p:txBody>
          <a:bodyPr>
            <a:normAutofit/>
          </a:bodyPr>
          <a:lstStyle/>
          <a:p>
            <a:r>
              <a:rPr lang="en-US" dirty="0"/>
              <a:t>In a project for Pew Charitable Trusts:</a:t>
            </a:r>
          </a:p>
          <a:p>
            <a:pPr lvl="1"/>
            <a:r>
              <a:rPr lang="en-US" dirty="0"/>
              <a:t>I looked at population aging</a:t>
            </a:r>
          </a:p>
          <a:p>
            <a:pPr lvl="1"/>
            <a:r>
              <a:rPr lang="en-US" dirty="0"/>
              <a:t>Bill looked at autonomous vehicles </a:t>
            </a:r>
            <a:r>
              <a:rPr lang="en-US" i="1" dirty="0"/>
              <a:t>as an example of how to think about technological change more generally</a:t>
            </a:r>
            <a:r>
              <a:rPr lang="en-US" dirty="0"/>
              <a:t>.</a:t>
            </a:r>
          </a:p>
          <a:p>
            <a:pPr lvl="1"/>
            <a:r>
              <a:rPr lang="en-US" dirty="0"/>
              <a:t>Unlike demographics, where it is possible to make reasonable forecasts, technology development and adoption is far less certain, and alternative scenarios are crucial.</a:t>
            </a:r>
          </a:p>
          <a:p>
            <a:r>
              <a:rPr lang="en-US" dirty="0"/>
              <a:t>We examined the same case-study states</a:t>
            </a:r>
          </a:p>
          <a:p>
            <a:r>
              <a:rPr lang="en-US" dirty="0"/>
              <a:t>Slides that follow are based on his work, with permission. For additional details, please contact Bill.</a:t>
            </a:r>
          </a:p>
          <a:p>
            <a:endParaRPr lang="en-US" dirty="0"/>
          </a:p>
        </p:txBody>
      </p:sp>
    </p:spTree>
    <p:extLst>
      <p:ext uri="{BB962C8B-B14F-4D97-AF65-F5344CB8AC3E}">
        <p14:creationId xmlns:p14="http://schemas.microsoft.com/office/powerpoint/2010/main" val="175303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fontScale="90000"/>
          </a:bodyPr>
          <a:lstStyle/>
          <a:p>
            <a:r>
              <a:rPr lang="en-US" dirty="0"/>
              <a:t>Autonomous vehicles – key questions</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a:bodyPr>
          <a:lstStyle/>
          <a:p>
            <a:r>
              <a:rPr lang="en-US" dirty="0"/>
              <a:t>What technology will be used in AVs?</a:t>
            </a:r>
          </a:p>
          <a:p>
            <a:r>
              <a:rPr lang="en-US" dirty="0"/>
              <a:t>How rapidly will they be adopted?</a:t>
            </a:r>
          </a:p>
          <a:p>
            <a:r>
              <a:rPr lang="en-US" dirty="0"/>
              <a:t>How many are necessary to replace internal combustion engines?</a:t>
            </a:r>
          </a:p>
          <a:p>
            <a:r>
              <a:rPr lang="en-US" dirty="0"/>
              <a:t>How will vehicle miles traveled (VMT) be affected?</a:t>
            </a:r>
          </a:p>
          <a:p>
            <a:endParaRPr lang="en-US" dirty="0"/>
          </a:p>
          <a:p>
            <a:pPr marL="0" indent="0">
              <a:buNone/>
            </a:pPr>
            <a:r>
              <a:rPr lang="en-US" dirty="0"/>
              <a:t>Analysis assumes AVs will convert the U.S. to a regime of electric, shared fleet-owned vehicles</a:t>
            </a:r>
          </a:p>
          <a:p>
            <a:r>
              <a:rPr lang="en-US" dirty="0"/>
              <a:t>Beginning in the 2020s</a:t>
            </a:r>
          </a:p>
          <a:p>
            <a:r>
              <a:rPr lang="en-US" dirty="0"/>
              <a:t>Over a period of 3-4 decades</a:t>
            </a:r>
          </a:p>
          <a:p>
            <a:endParaRPr lang="en-US" dirty="0"/>
          </a:p>
          <a:p>
            <a:endParaRPr lang="en-US" dirty="0"/>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37</a:t>
            </a:fld>
            <a:endParaRPr lang="en-US" dirty="0"/>
          </a:p>
        </p:txBody>
      </p:sp>
    </p:spTree>
    <p:extLst>
      <p:ext uri="{BB962C8B-B14F-4D97-AF65-F5344CB8AC3E}">
        <p14:creationId xmlns:p14="http://schemas.microsoft.com/office/powerpoint/2010/main" val="653628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a:bodyPr>
          <a:lstStyle/>
          <a:p>
            <a:r>
              <a:rPr lang="en-US" dirty="0"/>
              <a:t>Potentially affected employment</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fontScale="92500" lnSpcReduction="10000"/>
          </a:bodyPr>
          <a:lstStyle/>
          <a:p>
            <a:r>
              <a:rPr lang="en-US" dirty="0"/>
              <a:t>Vehicle manufacturing</a:t>
            </a:r>
          </a:p>
          <a:p>
            <a:pPr lvl="1"/>
            <a:r>
              <a:rPr lang="en-US" dirty="0"/>
              <a:t>E.g., vehicle assembly, parts manufacturing</a:t>
            </a:r>
          </a:p>
          <a:p>
            <a:pPr lvl="1"/>
            <a:r>
              <a:rPr lang="en-US" dirty="0"/>
              <a:t>Currently 0.7% of U.S. employment</a:t>
            </a:r>
          </a:p>
          <a:p>
            <a:pPr lvl="1"/>
            <a:r>
              <a:rPr lang="en-US" dirty="0"/>
              <a:t>Shared fleet-owned AVs will require fewer vehicles, but VMT may rise</a:t>
            </a:r>
          </a:p>
          <a:p>
            <a:pPr lvl="1"/>
            <a:r>
              <a:rPr lang="en-US" dirty="0"/>
              <a:t>More electric; more software relative to hardware than traditional vehicles</a:t>
            </a:r>
          </a:p>
          <a:p>
            <a:pPr lvl="1"/>
            <a:r>
              <a:rPr lang="en-US" dirty="0"/>
              <a:t>Likely to lower manufacturing employment &amp; alter its location</a:t>
            </a:r>
          </a:p>
          <a:p>
            <a:r>
              <a:rPr lang="en-US" dirty="0"/>
              <a:t>Vehicle support</a:t>
            </a:r>
          </a:p>
          <a:p>
            <a:pPr lvl="1"/>
            <a:r>
              <a:rPr lang="en-US" dirty="0"/>
              <a:t>E.g., repair, sales, financing, insurance, …</a:t>
            </a:r>
          </a:p>
          <a:p>
            <a:pPr lvl="1"/>
            <a:r>
              <a:rPr lang="en-US" dirty="0"/>
              <a:t>Nearly 4% of U.S. employment</a:t>
            </a:r>
          </a:p>
          <a:p>
            <a:r>
              <a:rPr lang="en-US" dirty="0"/>
              <a:t>Motor-vehicle-using occupations</a:t>
            </a:r>
          </a:p>
          <a:p>
            <a:pPr lvl="1"/>
            <a:r>
              <a:rPr lang="en-US" dirty="0"/>
              <a:t>E.g., MV operators such as truck drivers, taxi, first responders, delivery drivers</a:t>
            </a:r>
          </a:p>
          <a:p>
            <a:pPr lvl="1"/>
            <a:r>
              <a:rPr lang="en-US" dirty="0"/>
              <a:t>11.5% of U.S. employment</a:t>
            </a:r>
          </a:p>
          <a:p>
            <a:pPr lvl="1"/>
            <a:r>
              <a:rPr lang="en-US" dirty="0"/>
              <a:t>Tasks needed will change; some changes could increase employment, some could lower employment</a:t>
            </a:r>
          </a:p>
          <a:p>
            <a:endParaRPr lang="en-US" dirty="0"/>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38</a:t>
            </a:fld>
            <a:endParaRPr lang="en-US" dirty="0"/>
          </a:p>
        </p:txBody>
      </p:sp>
    </p:spTree>
    <p:extLst>
      <p:ext uri="{BB962C8B-B14F-4D97-AF65-F5344CB8AC3E}">
        <p14:creationId xmlns:p14="http://schemas.microsoft.com/office/powerpoint/2010/main" val="151039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a:xfrm>
            <a:off x="838200" y="155574"/>
            <a:ext cx="10515600" cy="1444625"/>
          </a:xfrm>
        </p:spPr>
        <p:txBody>
          <a:bodyPr>
            <a:normAutofit fontScale="90000"/>
          </a:bodyPr>
          <a:lstStyle/>
          <a:p>
            <a:r>
              <a:rPr lang="en-US" dirty="0"/>
              <a:t>Vehicle-related transportation employment is 1/6</a:t>
            </a:r>
            <a:r>
              <a:rPr lang="en-US" baseline="30000" dirty="0"/>
              <a:t>th</a:t>
            </a:r>
            <a:r>
              <a:rPr lang="en-US" dirty="0"/>
              <a:t> of U.S. total</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39</a:t>
            </a:fld>
            <a:endParaRPr lang="en-US" dirty="0"/>
          </a:p>
        </p:txBody>
      </p:sp>
      <p:pic>
        <p:nvPicPr>
          <p:cNvPr id="3" name="Picture 2">
            <a:extLst>
              <a:ext uri="{FF2B5EF4-FFF2-40B4-BE49-F238E27FC236}">
                <a16:creationId xmlns:a16="http://schemas.microsoft.com/office/drawing/2014/main" id="{23A7EFA5-636C-4F41-B70D-B987995DBE06}"/>
              </a:ext>
            </a:extLst>
          </p:cNvPr>
          <p:cNvPicPr>
            <a:picLocks noChangeAspect="1"/>
          </p:cNvPicPr>
          <p:nvPr/>
        </p:nvPicPr>
        <p:blipFill>
          <a:blip r:embed="rId2"/>
          <a:stretch>
            <a:fillRect/>
          </a:stretch>
        </p:blipFill>
        <p:spPr>
          <a:xfrm>
            <a:off x="609600" y="2156335"/>
            <a:ext cx="10972800" cy="3482465"/>
          </a:xfrm>
          <a:prstGeom prst="rect">
            <a:avLst/>
          </a:prstGeom>
        </p:spPr>
      </p:pic>
      <p:sp>
        <p:nvSpPr>
          <p:cNvPr id="7" name="TextBox 6">
            <a:extLst>
              <a:ext uri="{FF2B5EF4-FFF2-40B4-BE49-F238E27FC236}">
                <a16:creationId xmlns:a16="http://schemas.microsoft.com/office/drawing/2014/main" id="{0127E369-0C72-456B-8459-D67344CC393C}"/>
              </a:ext>
            </a:extLst>
          </p:cNvPr>
          <p:cNvSpPr txBox="1"/>
          <p:nvPr/>
        </p:nvSpPr>
        <p:spPr>
          <a:xfrm>
            <a:off x="609600" y="5068669"/>
            <a:ext cx="10439400" cy="646331"/>
          </a:xfrm>
          <a:prstGeom prst="rect">
            <a:avLst/>
          </a:prstGeom>
          <a:noFill/>
        </p:spPr>
        <p:txBody>
          <a:bodyPr wrap="square" rtlCol="0">
            <a:spAutoFit/>
          </a:bodyPr>
          <a:lstStyle/>
          <a:p>
            <a:r>
              <a:rPr lang="en-US" dirty="0"/>
              <a:t>Sources: Quarterly Census of Employment and Wages, Occupational Employment Statistics, U.S. Bureau of Labor Statistics</a:t>
            </a:r>
          </a:p>
        </p:txBody>
      </p:sp>
    </p:spTree>
    <p:extLst>
      <p:ext uri="{BB962C8B-B14F-4D97-AF65-F5344CB8AC3E}">
        <p14:creationId xmlns:p14="http://schemas.microsoft.com/office/powerpoint/2010/main" val="218015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2307-F888-4DF5-8047-234DEBF375E0}"/>
              </a:ext>
            </a:extLst>
          </p:cNvPr>
          <p:cNvSpPr>
            <a:spLocks noGrp="1"/>
          </p:cNvSpPr>
          <p:nvPr>
            <p:ph type="title"/>
          </p:nvPr>
        </p:nvSpPr>
        <p:spPr/>
        <p:txBody>
          <a:bodyPr/>
          <a:lstStyle/>
          <a:p>
            <a:r>
              <a:rPr lang="en-US" dirty="0"/>
              <a:t>Population aging</a:t>
            </a:r>
          </a:p>
        </p:txBody>
      </p:sp>
      <p:sp>
        <p:nvSpPr>
          <p:cNvPr id="3" name="Content Placeholder 2">
            <a:extLst>
              <a:ext uri="{FF2B5EF4-FFF2-40B4-BE49-F238E27FC236}">
                <a16:creationId xmlns:a16="http://schemas.microsoft.com/office/drawing/2014/main" id="{DCBA7B2E-ED66-4FA2-A127-3911D23D4807}"/>
              </a:ext>
            </a:extLst>
          </p:cNvPr>
          <p:cNvSpPr>
            <a:spLocks noGrp="1"/>
          </p:cNvSpPr>
          <p:nvPr>
            <p:ph idx="1"/>
          </p:nvPr>
        </p:nvSpPr>
        <p:spPr/>
        <p:txBody>
          <a:bodyPr/>
          <a:lstStyle/>
          <a:p>
            <a:r>
              <a:rPr lang="en-US" dirty="0"/>
              <a:t>Two main causes of population aging</a:t>
            </a:r>
          </a:p>
          <a:p>
            <a:pPr lvl="1"/>
            <a:r>
              <a:rPr lang="en-US" dirty="0"/>
              <a:t>Improved longevity</a:t>
            </a:r>
          </a:p>
          <a:p>
            <a:pPr lvl="1"/>
            <a:r>
              <a:rPr lang="en-US" dirty="0"/>
              <a:t>Low fertility</a:t>
            </a:r>
          </a:p>
          <a:p>
            <a:r>
              <a:rPr lang="en-US" dirty="0"/>
              <a:t>Age groups</a:t>
            </a:r>
          </a:p>
          <a:p>
            <a:pPr lvl="1"/>
            <a:r>
              <a:rPr lang="en-US" dirty="0"/>
              <a:t>Elderly population will grow rapidly</a:t>
            </a:r>
          </a:p>
          <a:p>
            <a:pPr lvl="1"/>
            <a:r>
              <a:rPr lang="en-US" dirty="0"/>
              <a:t>Working-age population growth will slow</a:t>
            </a:r>
          </a:p>
          <a:p>
            <a:pPr lvl="1"/>
            <a:r>
              <a:rPr lang="en-US" dirty="0"/>
              <a:t>Younger, school-aged population will grow slowly.</a:t>
            </a:r>
          </a:p>
          <a:p>
            <a:r>
              <a:rPr lang="en-US" dirty="0"/>
              <a:t>“Old-age dependency” ratio will rise</a:t>
            </a:r>
          </a:p>
          <a:p>
            <a:r>
              <a:rPr lang="en-US" dirty="0"/>
              <a:t>Population aging will be more-rapid in 2020 to 2030 than in 2030 to 2040</a:t>
            </a:r>
          </a:p>
          <a:p>
            <a:r>
              <a:rPr lang="en-US" dirty="0"/>
              <a:t>Great variation around the country</a:t>
            </a:r>
          </a:p>
        </p:txBody>
      </p:sp>
      <p:sp>
        <p:nvSpPr>
          <p:cNvPr id="4" name="Slide Number Placeholder 3">
            <a:extLst>
              <a:ext uri="{FF2B5EF4-FFF2-40B4-BE49-F238E27FC236}">
                <a16:creationId xmlns:a16="http://schemas.microsoft.com/office/drawing/2014/main" id="{F64D9C27-3E0C-4607-AE20-D73D825990D4}"/>
              </a:ext>
            </a:extLst>
          </p:cNvPr>
          <p:cNvSpPr>
            <a:spLocks noGrp="1"/>
          </p:cNvSpPr>
          <p:nvPr>
            <p:ph type="sldNum" sz="quarter" idx="12"/>
          </p:nvPr>
        </p:nvSpPr>
        <p:spPr/>
        <p:txBody>
          <a:bodyPr/>
          <a:lstStyle/>
          <a:p>
            <a:fld id="{CF17D6FB-C3DC-46AB-B43A-365E6BA4849C}" type="slidenum">
              <a:rPr lang="en-US" smtClean="0"/>
              <a:t>4</a:t>
            </a:fld>
            <a:endParaRPr lang="en-US" dirty="0"/>
          </a:p>
        </p:txBody>
      </p:sp>
    </p:spTree>
    <p:extLst>
      <p:ext uri="{BB962C8B-B14F-4D97-AF65-F5344CB8AC3E}">
        <p14:creationId xmlns:p14="http://schemas.microsoft.com/office/powerpoint/2010/main" val="2934954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a:bodyPr>
          <a:lstStyle/>
          <a:p>
            <a:r>
              <a:rPr lang="en-US" dirty="0"/>
              <a:t>Linkages to tax revenue</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a:bodyPr>
          <a:lstStyle/>
          <a:p>
            <a:r>
              <a:rPr lang="en-US" dirty="0"/>
              <a:t>Taxes </a:t>
            </a:r>
            <a:r>
              <a:rPr lang="en-US" i="1" dirty="0"/>
              <a:t>directly</a:t>
            </a:r>
            <a:r>
              <a:rPr lang="en-US" dirty="0"/>
              <a:t> imposed on transportation, such as taxes on:</a:t>
            </a:r>
          </a:p>
          <a:p>
            <a:pPr lvl="1"/>
            <a:r>
              <a:rPr lang="en-US" dirty="0"/>
              <a:t>Motor fuel</a:t>
            </a:r>
          </a:p>
          <a:p>
            <a:pPr lvl="1"/>
            <a:r>
              <a:rPr lang="en-US" dirty="0"/>
              <a:t>Road use</a:t>
            </a:r>
          </a:p>
          <a:p>
            <a:pPr lvl="1"/>
            <a:r>
              <a:rPr lang="en-US" dirty="0"/>
              <a:t>Vehicle purchase, registration, or ownership</a:t>
            </a:r>
          </a:p>
          <a:p>
            <a:pPr lvl="1"/>
            <a:r>
              <a:rPr lang="en-US" dirty="0"/>
              <a:t>Drivers</a:t>
            </a:r>
          </a:p>
          <a:p>
            <a:pPr lvl="1"/>
            <a:r>
              <a:rPr lang="en-US" dirty="0"/>
              <a:t>Vehicle support services</a:t>
            </a:r>
          </a:p>
          <a:p>
            <a:r>
              <a:rPr lang="en-US" dirty="0"/>
              <a:t>Taxes </a:t>
            </a:r>
            <a:r>
              <a:rPr lang="en-US" i="1" dirty="0"/>
              <a:t>indirectly</a:t>
            </a:r>
            <a:r>
              <a:rPr lang="en-US" dirty="0"/>
              <a:t> linked with transportation-related industries, such as income, sales, and corporate taxes associated with earnings and production in vehicle-related industries &amp; occupations (not estimated in the analysis) </a:t>
            </a:r>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40</a:t>
            </a:fld>
            <a:endParaRPr lang="en-US" dirty="0"/>
          </a:p>
        </p:txBody>
      </p:sp>
    </p:spTree>
    <p:extLst>
      <p:ext uri="{BB962C8B-B14F-4D97-AF65-F5344CB8AC3E}">
        <p14:creationId xmlns:p14="http://schemas.microsoft.com/office/powerpoint/2010/main" val="1545061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D96F-1572-4BDC-92A4-3A8949261BE1}"/>
              </a:ext>
            </a:extLst>
          </p:cNvPr>
          <p:cNvSpPr>
            <a:spLocks noGrp="1"/>
          </p:cNvSpPr>
          <p:nvPr>
            <p:ph type="title"/>
          </p:nvPr>
        </p:nvSpPr>
        <p:spPr>
          <a:xfrm>
            <a:off x="609600" y="155575"/>
            <a:ext cx="10972800" cy="1645920"/>
          </a:xfrm>
        </p:spPr>
        <p:txBody>
          <a:bodyPr>
            <a:normAutofit fontScale="90000"/>
          </a:bodyPr>
          <a:lstStyle/>
          <a:p>
            <a:r>
              <a:rPr lang="en-US" dirty="0"/>
              <a:t>Simulated potential impacts in 6 states, under alternative scenarios</a:t>
            </a:r>
          </a:p>
        </p:txBody>
      </p:sp>
      <p:sp>
        <p:nvSpPr>
          <p:cNvPr id="4" name="Slide Number Placeholder 3">
            <a:extLst>
              <a:ext uri="{FF2B5EF4-FFF2-40B4-BE49-F238E27FC236}">
                <a16:creationId xmlns:a16="http://schemas.microsoft.com/office/drawing/2014/main" id="{811BD2C4-5D1E-4D5E-8667-08BE98D31DC2}"/>
              </a:ext>
            </a:extLst>
          </p:cNvPr>
          <p:cNvSpPr>
            <a:spLocks noGrp="1"/>
          </p:cNvSpPr>
          <p:nvPr>
            <p:ph type="sldNum" sz="quarter" idx="12"/>
          </p:nvPr>
        </p:nvSpPr>
        <p:spPr/>
        <p:txBody>
          <a:bodyPr/>
          <a:lstStyle/>
          <a:p>
            <a:fld id="{CF17D6FB-C3DC-46AB-B43A-365E6BA4849C}" type="slidenum">
              <a:rPr lang="en-US" smtClean="0"/>
              <a:t>41</a:t>
            </a:fld>
            <a:endParaRPr lang="en-US" dirty="0"/>
          </a:p>
        </p:txBody>
      </p:sp>
      <p:sp>
        <p:nvSpPr>
          <p:cNvPr id="5" name="Content Placeholder 4">
            <a:extLst>
              <a:ext uri="{FF2B5EF4-FFF2-40B4-BE49-F238E27FC236}">
                <a16:creationId xmlns:a16="http://schemas.microsoft.com/office/drawing/2014/main" id="{584A4D33-5C88-48CF-B212-B46B865A6DAB}"/>
              </a:ext>
            </a:extLst>
          </p:cNvPr>
          <p:cNvSpPr>
            <a:spLocks noGrp="1"/>
          </p:cNvSpPr>
          <p:nvPr>
            <p:ph idx="1"/>
          </p:nvPr>
        </p:nvSpPr>
        <p:spPr/>
        <p:txBody>
          <a:bodyPr>
            <a:normAutofit fontScale="92500" lnSpcReduction="10000"/>
          </a:bodyPr>
          <a:lstStyle/>
          <a:p>
            <a:r>
              <a:rPr lang="en-US" dirty="0"/>
              <a:t>Most direct transportation taxes are inelastic relative to economy even before considering tech changes, and shrinking as a share in baseline</a:t>
            </a:r>
          </a:p>
          <a:p>
            <a:r>
              <a:rPr lang="en-US" dirty="0"/>
              <a:t>Direct taxes generally will be reduced vs. baseline because many transport taxes are designed around internal consumption and personal ownership.</a:t>
            </a:r>
          </a:p>
          <a:p>
            <a:r>
              <a:rPr lang="en-US" dirty="0"/>
              <a:t>Impacts vary depending on AV scenario and state tax structures. Fuel tax revenue erodes more than vehicle-based tax revenue.</a:t>
            </a:r>
          </a:p>
          <a:p>
            <a:r>
              <a:rPr lang="en-US" dirty="0"/>
              <a:t>“Aggressive” scenario (electric vehicles fully replace internal combustion, &amp; only half as many are needed): simulated reductions in total revenue by 2040 of 2% vs. baseline (NY) to 9% (TX).</a:t>
            </a:r>
          </a:p>
          <a:p>
            <a:r>
              <a:rPr lang="en-US" dirty="0"/>
              <a:t>Reductions were ~60-75% of transportation revenue – important given dedicated funding.</a:t>
            </a:r>
          </a:p>
        </p:txBody>
      </p:sp>
    </p:spTree>
    <p:extLst>
      <p:ext uri="{BB962C8B-B14F-4D97-AF65-F5344CB8AC3E}">
        <p14:creationId xmlns:p14="http://schemas.microsoft.com/office/powerpoint/2010/main" val="1714881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a:bodyPr>
          <a:lstStyle/>
          <a:p>
            <a:r>
              <a:rPr lang="en-US" dirty="0"/>
              <a:t>Potential reform options</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a:bodyPr>
          <a:lstStyle/>
          <a:p>
            <a:r>
              <a:rPr lang="en-US" sz="3200" dirty="0"/>
              <a:t>Expanding sales taxes to all forms of mobility (include in general sales tax or tax at a selected rate)</a:t>
            </a:r>
          </a:p>
          <a:p>
            <a:r>
              <a:rPr lang="en-US" sz="3200" dirty="0"/>
              <a:t>Levying VMT taxes</a:t>
            </a:r>
          </a:p>
          <a:p>
            <a:r>
              <a:rPr lang="en-US" sz="3200" dirty="0"/>
              <a:t>Imposing congestion charges</a:t>
            </a:r>
          </a:p>
          <a:p>
            <a:r>
              <a:rPr lang="en-US" sz="3200" dirty="0"/>
              <a:t>Combinations of options and the current tax system</a:t>
            </a:r>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42</a:t>
            </a:fld>
            <a:endParaRPr lang="en-US" dirty="0"/>
          </a:p>
        </p:txBody>
      </p:sp>
    </p:spTree>
    <p:extLst>
      <p:ext uri="{BB962C8B-B14F-4D97-AF65-F5344CB8AC3E}">
        <p14:creationId xmlns:p14="http://schemas.microsoft.com/office/powerpoint/2010/main" val="1648712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Conclusions and lessons</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43</a:t>
            </a:fld>
            <a:endParaRPr lang="en-US"/>
          </a:p>
        </p:txBody>
      </p:sp>
    </p:spTree>
    <p:extLst>
      <p:ext uri="{BB962C8B-B14F-4D97-AF65-F5344CB8AC3E}">
        <p14:creationId xmlns:p14="http://schemas.microsoft.com/office/powerpoint/2010/main" val="2892774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a:bodyPr>
          <a:lstStyle/>
          <a:p>
            <a:r>
              <a:rPr lang="en-US" dirty="0"/>
              <a:t>Conclusions and lessons</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a:bodyPr>
          <a:lstStyle/>
          <a:p>
            <a:r>
              <a:rPr lang="en-US" dirty="0"/>
              <a:t>Population aging and AV adoption likely will reduce state &amp; local tax revenue, and may create spending pressures</a:t>
            </a:r>
          </a:p>
          <a:p>
            <a:pPr lvl="1"/>
            <a:r>
              <a:rPr lang="en-US" dirty="0"/>
              <a:t>Impacts likely non-trivial but not as large as sudden impacts of recessions</a:t>
            </a:r>
          </a:p>
          <a:p>
            <a:pPr lvl="1"/>
            <a:r>
              <a:rPr lang="en-US" dirty="0"/>
              <a:t>Demographic impacts easier to predict than technological shifts</a:t>
            </a:r>
          </a:p>
          <a:p>
            <a:pPr lvl="1"/>
            <a:r>
              <a:rPr lang="en-US" dirty="0"/>
              <a:t>Scenario analysis &amp; monitoring especially important for technological shifts</a:t>
            </a:r>
          </a:p>
          <a:p>
            <a:pPr lvl="1"/>
            <a:r>
              <a:rPr lang="en-US" dirty="0"/>
              <a:t>Effects will roll out over time, allowing some time for planning and adjusting</a:t>
            </a:r>
          </a:p>
          <a:p>
            <a:r>
              <a:rPr lang="en-US" dirty="0"/>
              <a:t>Tax structures NOT well-designed to adapt to these changes. Policy changes will be needed if avoiding revenue loss is important.</a:t>
            </a:r>
          </a:p>
          <a:p>
            <a:r>
              <a:rPr lang="en-US" dirty="0"/>
              <a:t>Opposition to reforms may have built-in growth – as time or tech adoption advances, relatively more older voters, relatively more businesses engaged in AVs</a:t>
            </a:r>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44</a:t>
            </a:fld>
            <a:endParaRPr lang="en-US" dirty="0"/>
          </a:p>
        </p:txBody>
      </p:sp>
    </p:spTree>
    <p:extLst>
      <p:ext uri="{BB962C8B-B14F-4D97-AF65-F5344CB8AC3E}">
        <p14:creationId xmlns:p14="http://schemas.microsoft.com/office/powerpoint/2010/main" val="4194371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Appendix</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45</a:t>
            </a:fld>
            <a:endParaRPr lang="en-US"/>
          </a:p>
        </p:txBody>
      </p:sp>
    </p:spTree>
    <p:extLst>
      <p:ext uri="{BB962C8B-B14F-4D97-AF65-F5344CB8AC3E}">
        <p14:creationId xmlns:p14="http://schemas.microsoft.com/office/powerpoint/2010/main" val="119695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3E2C-4AF6-46B4-A2D7-58BE2F09FC0D}"/>
              </a:ext>
            </a:extLst>
          </p:cNvPr>
          <p:cNvSpPr>
            <a:spLocks noGrp="1"/>
          </p:cNvSpPr>
          <p:nvPr>
            <p:ph type="title"/>
          </p:nvPr>
        </p:nvSpPr>
        <p:spPr/>
        <p:txBody>
          <a:bodyPr/>
          <a:lstStyle/>
          <a:p>
            <a:r>
              <a:rPr lang="en-US" dirty="0"/>
              <a:t>State population projections</a:t>
            </a:r>
          </a:p>
        </p:txBody>
      </p:sp>
      <p:sp>
        <p:nvSpPr>
          <p:cNvPr id="3" name="Content Placeholder 2">
            <a:extLst>
              <a:ext uri="{FF2B5EF4-FFF2-40B4-BE49-F238E27FC236}">
                <a16:creationId xmlns:a16="http://schemas.microsoft.com/office/drawing/2014/main" id="{D4AF3658-C478-4B87-BC75-B5A5B83C85BC}"/>
              </a:ext>
            </a:extLst>
          </p:cNvPr>
          <p:cNvSpPr>
            <a:spLocks noGrp="1"/>
          </p:cNvSpPr>
          <p:nvPr>
            <p:ph idx="1"/>
          </p:nvPr>
        </p:nvSpPr>
        <p:spPr/>
        <p:txBody>
          <a:bodyPr>
            <a:normAutofit fontScale="92500" lnSpcReduction="20000"/>
          </a:bodyPr>
          <a:lstStyle/>
          <a:p>
            <a:r>
              <a:rPr lang="en-US" dirty="0"/>
              <a:t>Census Bureau last released state projections by age group in 2005. Private forecasts (e.g., Moody’s), if available, are expensive.</a:t>
            </a:r>
          </a:p>
          <a:p>
            <a:r>
              <a:rPr lang="en-US" dirty="0"/>
              <a:t>I used December 2018 50-state population projections, by age group, from the Weldon Cooper Center, University of Virginia. They are widely used. </a:t>
            </a:r>
          </a:p>
          <a:p>
            <a:r>
              <a:rPr lang="en-US" dirty="0"/>
              <a:t>Methodology is the Hamilton-Perry approach. Low data demands. Does not consider migration explicitly. Tends to do quite well in 10-year forecasts.</a:t>
            </a:r>
          </a:p>
          <a:p>
            <a:r>
              <a:rPr lang="en-US" dirty="0"/>
              <a:t>States’ own forecasters tend to use the cohort-component method – more detailed, greater data demands, considers migration explicitly. (OTOH, very hard to predict migration patterns, and states’ current projections may not be keeping up with policy changes….)</a:t>
            </a:r>
          </a:p>
          <a:p>
            <a:r>
              <a:rPr lang="en-US" dirty="0"/>
              <a:t>I have now acquired states’ own projections for all 6 case-study states. They appear to show somewhat faster aging, primarily in CA, NY, NH. I should be able to update numbers to reflect these forecasts. I don’t think they will have a meaningful impact on conclusions.</a:t>
            </a:r>
          </a:p>
        </p:txBody>
      </p:sp>
      <p:sp>
        <p:nvSpPr>
          <p:cNvPr id="4" name="Slide Number Placeholder 3">
            <a:extLst>
              <a:ext uri="{FF2B5EF4-FFF2-40B4-BE49-F238E27FC236}">
                <a16:creationId xmlns:a16="http://schemas.microsoft.com/office/drawing/2014/main" id="{F0C149AB-4039-4920-9D6C-680A1F3535A3}"/>
              </a:ext>
            </a:extLst>
          </p:cNvPr>
          <p:cNvSpPr>
            <a:spLocks noGrp="1"/>
          </p:cNvSpPr>
          <p:nvPr>
            <p:ph type="sldNum" sz="quarter" idx="12"/>
          </p:nvPr>
        </p:nvSpPr>
        <p:spPr/>
        <p:txBody>
          <a:bodyPr/>
          <a:lstStyle/>
          <a:p>
            <a:fld id="{CF17D6FB-C3DC-46AB-B43A-365E6BA4849C}" type="slidenum">
              <a:rPr lang="en-US" smtClean="0"/>
              <a:t>46</a:t>
            </a:fld>
            <a:endParaRPr lang="en-US" dirty="0"/>
          </a:p>
        </p:txBody>
      </p:sp>
    </p:spTree>
    <p:extLst>
      <p:ext uri="{BB962C8B-B14F-4D97-AF65-F5344CB8AC3E}">
        <p14:creationId xmlns:p14="http://schemas.microsoft.com/office/powerpoint/2010/main" val="3500381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C2D0-A290-4EE3-940A-084CABBF8C21}"/>
              </a:ext>
            </a:extLst>
          </p:cNvPr>
          <p:cNvSpPr>
            <a:spLocks noGrp="1"/>
          </p:cNvSpPr>
          <p:nvPr>
            <p:ph type="title"/>
          </p:nvPr>
        </p:nvSpPr>
        <p:spPr/>
        <p:txBody>
          <a:bodyPr/>
          <a:lstStyle/>
          <a:p>
            <a:r>
              <a:rPr lang="en-US" dirty="0"/>
              <a:t>Income tax methodology</a:t>
            </a:r>
          </a:p>
        </p:txBody>
      </p:sp>
      <p:sp>
        <p:nvSpPr>
          <p:cNvPr id="3" name="Content Placeholder 2">
            <a:extLst>
              <a:ext uri="{FF2B5EF4-FFF2-40B4-BE49-F238E27FC236}">
                <a16:creationId xmlns:a16="http://schemas.microsoft.com/office/drawing/2014/main" id="{D153777D-3738-44C8-8D4D-FB7032E2D409}"/>
              </a:ext>
            </a:extLst>
          </p:cNvPr>
          <p:cNvSpPr>
            <a:spLocks noGrp="1"/>
          </p:cNvSpPr>
          <p:nvPr>
            <p:ph idx="1"/>
          </p:nvPr>
        </p:nvSpPr>
        <p:spPr/>
        <p:txBody>
          <a:bodyPr>
            <a:normAutofit lnSpcReduction="10000"/>
          </a:bodyPr>
          <a:lstStyle/>
          <a:p>
            <a:r>
              <a:rPr lang="en-US" dirty="0"/>
              <a:t>Estimate average state income tax by age group, CPS (2017-2018)</a:t>
            </a:r>
          </a:p>
          <a:p>
            <a:r>
              <a:rPr lang="en-US" dirty="0"/>
              <a:t>Using these averages, calculate total income tax by age group and in total, using 2020 expectations and 2040 projections of age distribution.</a:t>
            </a:r>
          </a:p>
          <a:p>
            <a:r>
              <a:rPr lang="en-US" dirty="0"/>
              <a:t>Calculate % change in tax revenue due solely to the change in age distribution, keeping the total population fixed.</a:t>
            </a:r>
          </a:p>
          <a:p>
            <a:r>
              <a:rPr lang="en-US" dirty="0"/>
              <a:t>This is based upon the methodology in Felix, Alison, and Kate Watkins. “The Impact of an Aging U.S. Population on State Tax Revenues,” 2013, 34.</a:t>
            </a:r>
          </a:p>
          <a:p>
            <a:r>
              <a:rPr lang="en-US" dirty="0"/>
              <a:t>Also compute % change in income tax from 2020 to 2040, taking into account the projected change in population, but not changes in prices (i.e., growth is in real dollars).</a:t>
            </a:r>
          </a:p>
        </p:txBody>
      </p:sp>
      <p:sp>
        <p:nvSpPr>
          <p:cNvPr id="4" name="Slide Number Placeholder 3">
            <a:extLst>
              <a:ext uri="{FF2B5EF4-FFF2-40B4-BE49-F238E27FC236}">
                <a16:creationId xmlns:a16="http://schemas.microsoft.com/office/drawing/2014/main" id="{80CA049F-E895-4107-AE0A-689EAD2B6AB9}"/>
              </a:ext>
            </a:extLst>
          </p:cNvPr>
          <p:cNvSpPr>
            <a:spLocks noGrp="1"/>
          </p:cNvSpPr>
          <p:nvPr>
            <p:ph type="sldNum" sz="quarter" idx="12"/>
          </p:nvPr>
        </p:nvSpPr>
        <p:spPr/>
        <p:txBody>
          <a:bodyPr/>
          <a:lstStyle/>
          <a:p>
            <a:fld id="{CF17D6FB-C3DC-46AB-B43A-365E6BA4849C}" type="slidenum">
              <a:rPr lang="en-US" smtClean="0"/>
              <a:t>47</a:t>
            </a:fld>
            <a:endParaRPr lang="en-US" dirty="0"/>
          </a:p>
        </p:txBody>
      </p:sp>
    </p:spTree>
    <p:extLst>
      <p:ext uri="{BB962C8B-B14F-4D97-AF65-F5344CB8AC3E}">
        <p14:creationId xmlns:p14="http://schemas.microsoft.com/office/powerpoint/2010/main" val="831476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E877-209D-423D-B125-F25C4381A273}"/>
              </a:ext>
            </a:extLst>
          </p:cNvPr>
          <p:cNvSpPr>
            <a:spLocks noGrp="1"/>
          </p:cNvSpPr>
          <p:nvPr>
            <p:ph type="title"/>
          </p:nvPr>
        </p:nvSpPr>
        <p:spPr/>
        <p:txBody>
          <a:bodyPr/>
          <a:lstStyle/>
          <a:p>
            <a:r>
              <a:rPr lang="en-US" dirty="0"/>
              <a:t>Income tax – underlying data</a:t>
            </a:r>
          </a:p>
        </p:txBody>
      </p:sp>
      <p:sp>
        <p:nvSpPr>
          <p:cNvPr id="4" name="Content Placeholder 3">
            <a:extLst>
              <a:ext uri="{FF2B5EF4-FFF2-40B4-BE49-F238E27FC236}">
                <a16:creationId xmlns:a16="http://schemas.microsoft.com/office/drawing/2014/main" id="{233443BA-E0BC-4CD5-ACC9-6608CDD89816}"/>
              </a:ext>
            </a:extLst>
          </p:cNvPr>
          <p:cNvSpPr>
            <a:spLocks noGrp="1"/>
          </p:cNvSpPr>
          <p:nvPr>
            <p:ph sz="half" idx="2"/>
          </p:nvPr>
        </p:nvSpPr>
        <p:spPr>
          <a:xfrm>
            <a:off x="6172200" y="1361440"/>
            <a:ext cx="5181600" cy="5120640"/>
          </a:xfrm>
        </p:spPr>
        <p:txBody>
          <a:bodyPr>
            <a:normAutofit lnSpcReduction="10000"/>
          </a:bodyPr>
          <a:lstStyle/>
          <a:p>
            <a:r>
              <a:rPr lang="en-US" dirty="0"/>
              <a:t>These graphs show the key source data in the income tax analysis, for 2017. Top panel is income by age, bottom panel is income tax.</a:t>
            </a:r>
          </a:p>
          <a:p>
            <a:r>
              <a:rPr lang="en-US" dirty="0"/>
              <a:t>Income taxes are large and fall off significantly with age in NY, CA, and OH. They are trivial in NH, TN, TX . (In TN the tax is being phased out.)</a:t>
            </a:r>
          </a:p>
          <a:p>
            <a:r>
              <a:rPr lang="en-US" dirty="0"/>
              <a:t>The methodology combines these data with projected population changes.</a:t>
            </a:r>
          </a:p>
          <a:p>
            <a:endParaRPr lang="en-US" dirty="0"/>
          </a:p>
        </p:txBody>
      </p:sp>
      <p:sp>
        <p:nvSpPr>
          <p:cNvPr id="5" name="Slide Number Placeholder 4">
            <a:extLst>
              <a:ext uri="{FF2B5EF4-FFF2-40B4-BE49-F238E27FC236}">
                <a16:creationId xmlns:a16="http://schemas.microsoft.com/office/drawing/2014/main" id="{CB900D05-997D-4055-B6B0-922B56660B09}"/>
              </a:ext>
            </a:extLst>
          </p:cNvPr>
          <p:cNvSpPr>
            <a:spLocks noGrp="1"/>
          </p:cNvSpPr>
          <p:nvPr>
            <p:ph type="sldNum" sz="quarter" idx="12"/>
          </p:nvPr>
        </p:nvSpPr>
        <p:spPr/>
        <p:txBody>
          <a:bodyPr/>
          <a:lstStyle/>
          <a:p>
            <a:fld id="{CF17D6FB-C3DC-46AB-B43A-365E6BA4849C}" type="slidenum">
              <a:rPr lang="en-US" smtClean="0"/>
              <a:t>48</a:t>
            </a:fld>
            <a:endParaRPr lang="en-US"/>
          </a:p>
        </p:txBody>
      </p:sp>
      <p:pic>
        <p:nvPicPr>
          <p:cNvPr id="6" name="Content Placeholder 6">
            <a:extLst>
              <a:ext uri="{FF2B5EF4-FFF2-40B4-BE49-F238E27FC236}">
                <a16:creationId xmlns:a16="http://schemas.microsoft.com/office/drawing/2014/main" id="{4E2BC2AF-4C2C-4649-BF7E-259BBC372A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2320" y="1361440"/>
            <a:ext cx="3724103" cy="5120640"/>
          </a:xfrm>
        </p:spPr>
      </p:pic>
    </p:spTree>
    <p:extLst>
      <p:ext uri="{BB962C8B-B14F-4D97-AF65-F5344CB8AC3E}">
        <p14:creationId xmlns:p14="http://schemas.microsoft.com/office/powerpoint/2010/main" val="1978309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lstStyle/>
          <a:p>
            <a:r>
              <a:rPr lang="en-US" dirty="0"/>
              <a:t>Example: PIT results for California</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49</a:t>
            </a:fld>
            <a:endParaRPr lang="en-US" dirty="0"/>
          </a:p>
        </p:txBody>
      </p:sp>
      <p:pic>
        <p:nvPicPr>
          <p:cNvPr id="5" name="Picture 4">
            <a:extLst>
              <a:ext uri="{FF2B5EF4-FFF2-40B4-BE49-F238E27FC236}">
                <a16:creationId xmlns:a16="http://schemas.microsoft.com/office/drawing/2014/main" id="{399BA831-40C0-4E57-8FE2-6F6716DC01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8862" y="1298575"/>
            <a:ext cx="7702769" cy="5029200"/>
          </a:xfrm>
          <a:prstGeom prst="rect">
            <a:avLst/>
          </a:prstGeom>
          <a:noFill/>
          <a:ln>
            <a:noFill/>
          </a:ln>
        </p:spPr>
      </p:pic>
      <p:sp>
        <p:nvSpPr>
          <p:cNvPr id="6" name="Oval 5">
            <a:extLst>
              <a:ext uri="{FF2B5EF4-FFF2-40B4-BE49-F238E27FC236}">
                <a16:creationId xmlns:a16="http://schemas.microsoft.com/office/drawing/2014/main" id="{C636A332-067B-4C6E-9473-9365CE04E021}"/>
              </a:ext>
            </a:extLst>
          </p:cNvPr>
          <p:cNvSpPr/>
          <p:nvPr/>
        </p:nvSpPr>
        <p:spPr>
          <a:xfrm>
            <a:off x="9363075" y="4543424"/>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6A786E-3073-4406-82B3-D9BB140979C0}"/>
              </a:ext>
            </a:extLst>
          </p:cNvPr>
          <p:cNvSpPr/>
          <p:nvPr/>
        </p:nvSpPr>
        <p:spPr>
          <a:xfrm>
            <a:off x="8067675" y="454342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a:extLst>
              <a:ext uri="{FF2B5EF4-FFF2-40B4-BE49-F238E27FC236}">
                <a16:creationId xmlns:a16="http://schemas.microsoft.com/office/drawing/2014/main" id="{0D02E5FF-94B6-4DB2-9FB5-83AC7C88A4EC}"/>
              </a:ext>
            </a:extLst>
          </p:cNvPr>
          <p:cNvSpPr/>
          <p:nvPr/>
        </p:nvSpPr>
        <p:spPr>
          <a:xfrm>
            <a:off x="4495800" y="4076700"/>
            <a:ext cx="179069" cy="314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62E8056-3532-4AE8-A35B-CFA46CD6EB33}"/>
              </a:ext>
            </a:extLst>
          </p:cNvPr>
          <p:cNvSpPr txBox="1"/>
          <p:nvPr/>
        </p:nvSpPr>
        <p:spPr>
          <a:xfrm>
            <a:off x="3892870" y="3972252"/>
            <a:ext cx="557212" cy="523220"/>
          </a:xfrm>
          <a:prstGeom prst="rect">
            <a:avLst/>
          </a:prstGeom>
          <a:noFill/>
        </p:spPr>
        <p:txBody>
          <a:bodyPr wrap="square" rtlCol="0">
            <a:spAutoFit/>
          </a:bodyPr>
          <a:lstStyle/>
          <a:p>
            <a:r>
              <a:rPr lang="en-US" sz="1400" dirty="0">
                <a:solidFill>
                  <a:schemeClr val="accent1"/>
                </a:solidFill>
              </a:rPr>
              <a:t>15% diff</a:t>
            </a:r>
          </a:p>
        </p:txBody>
      </p:sp>
    </p:spTree>
    <p:extLst>
      <p:ext uri="{BB962C8B-B14F-4D97-AF65-F5344CB8AC3E}">
        <p14:creationId xmlns:p14="http://schemas.microsoft.com/office/powerpoint/2010/main" val="354477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close up of a map&#10;&#10;Description automatically generated">
            <a:extLst>
              <a:ext uri="{FF2B5EF4-FFF2-40B4-BE49-F238E27FC236}">
                <a16:creationId xmlns:a16="http://schemas.microsoft.com/office/drawing/2014/main" id="{4DD8AE6D-7A81-4E37-A072-F67E8003B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F85C3F38-B1D9-4C8F-A8E6-2DE464CF219F}"/>
              </a:ext>
            </a:extLst>
          </p:cNvPr>
          <p:cNvSpPr>
            <a:spLocks noGrp="1"/>
          </p:cNvSpPr>
          <p:nvPr>
            <p:ph type="title"/>
          </p:nvPr>
        </p:nvSpPr>
        <p:spPr/>
        <p:txBody>
          <a:bodyPr>
            <a:normAutofit fontScale="90000"/>
          </a:bodyPr>
          <a:lstStyle/>
          <a:p>
            <a:r>
              <a:rPr lang="en-US" dirty="0"/>
              <a:t>Life expectancy has been increasing and is projected to rise further</a:t>
            </a:r>
          </a:p>
        </p:txBody>
      </p:sp>
      <p:sp>
        <p:nvSpPr>
          <p:cNvPr id="4" name="Slide Number Placeholder 3">
            <a:extLst>
              <a:ext uri="{FF2B5EF4-FFF2-40B4-BE49-F238E27FC236}">
                <a16:creationId xmlns:a16="http://schemas.microsoft.com/office/drawing/2014/main" id="{93CFC664-7666-4479-A411-46F2BDB13C58}"/>
              </a:ext>
            </a:extLst>
          </p:cNvPr>
          <p:cNvSpPr>
            <a:spLocks noGrp="1"/>
          </p:cNvSpPr>
          <p:nvPr>
            <p:ph type="sldNum" sz="quarter" idx="12"/>
          </p:nvPr>
        </p:nvSpPr>
        <p:spPr/>
        <p:txBody>
          <a:bodyPr/>
          <a:lstStyle/>
          <a:p>
            <a:fld id="{CF17D6FB-C3DC-46AB-B43A-365E6BA4849C}" type="slidenum">
              <a:rPr lang="en-US" smtClean="0"/>
              <a:t>5</a:t>
            </a:fld>
            <a:endParaRPr lang="en-US" dirty="0"/>
          </a:p>
        </p:txBody>
      </p:sp>
    </p:spTree>
    <p:extLst>
      <p:ext uri="{BB962C8B-B14F-4D97-AF65-F5344CB8AC3E}">
        <p14:creationId xmlns:p14="http://schemas.microsoft.com/office/powerpoint/2010/main" val="2921533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98A2909-4512-4582-8A49-E3B30AB18E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1280160"/>
            <a:ext cx="7905093" cy="5029200"/>
          </a:xfrm>
          <a:prstGeom prst="rect">
            <a:avLst/>
          </a:prstGeom>
          <a:noFill/>
          <a:ln>
            <a:noFill/>
          </a:ln>
        </p:spPr>
      </p:pic>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Example: Sales results for Texas</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50</a:t>
            </a:fld>
            <a:endParaRPr lang="en-US" dirty="0"/>
          </a:p>
        </p:txBody>
      </p:sp>
      <p:sp>
        <p:nvSpPr>
          <p:cNvPr id="6" name="Oval 5">
            <a:extLst>
              <a:ext uri="{FF2B5EF4-FFF2-40B4-BE49-F238E27FC236}">
                <a16:creationId xmlns:a16="http://schemas.microsoft.com/office/drawing/2014/main" id="{C636A332-067B-4C6E-9473-9365CE04E021}"/>
              </a:ext>
            </a:extLst>
          </p:cNvPr>
          <p:cNvSpPr/>
          <p:nvPr/>
        </p:nvSpPr>
        <p:spPr>
          <a:xfrm>
            <a:off x="9458325" y="4514849"/>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6A786E-3073-4406-82B3-D9BB140979C0}"/>
              </a:ext>
            </a:extLst>
          </p:cNvPr>
          <p:cNvSpPr/>
          <p:nvPr/>
        </p:nvSpPr>
        <p:spPr>
          <a:xfrm>
            <a:off x="8105775" y="452437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a:extLst>
              <a:ext uri="{FF2B5EF4-FFF2-40B4-BE49-F238E27FC236}">
                <a16:creationId xmlns:a16="http://schemas.microsoft.com/office/drawing/2014/main" id="{0D02E5FF-94B6-4DB2-9FB5-83AC7C88A4EC}"/>
              </a:ext>
            </a:extLst>
          </p:cNvPr>
          <p:cNvSpPr/>
          <p:nvPr/>
        </p:nvSpPr>
        <p:spPr>
          <a:xfrm>
            <a:off x="4410075" y="4076700"/>
            <a:ext cx="179069" cy="314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62E8056-3532-4AE8-A35B-CFA46CD6EB33}"/>
              </a:ext>
            </a:extLst>
          </p:cNvPr>
          <p:cNvSpPr txBox="1"/>
          <p:nvPr/>
        </p:nvSpPr>
        <p:spPr>
          <a:xfrm>
            <a:off x="3892870" y="3972252"/>
            <a:ext cx="557212" cy="523220"/>
          </a:xfrm>
          <a:prstGeom prst="rect">
            <a:avLst/>
          </a:prstGeom>
          <a:noFill/>
        </p:spPr>
        <p:txBody>
          <a:bodyPr wrap="square" rtlCol="0">
            <a:spAutoFit/>
          </a:bodyPr>
          <a:lstStyle/>
          <a:p>
            <a:r>
              <a:rPr lang="en-US" sz="1400" dirty="0">
                <a:solidFill>
                  <a:schemeClr val="accent1"/>
                </a:solidFill>
              </a:rPr>
              <a:t>18% drop</a:t>
            </a:r>
          </a:p>
        </p:txBody>
      </p:sp>
    </p:spTree>
    <p:extLst>
      <p:ext uri="{BB962C8B-B14F-4D97-AF65-F5344CB8AC3E}">
        <p14:creationId xmlns:p14="http://schemas.microsoft.com/office/powerpoint/2010/main" val="1665606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C2D0-A290-4EE3-940A-084CABBF8C21}"/>
              </a:ext>
            </a:extLst>
          </p:cNvPr>
          <p:cNvSpPr>
            <a:spLocks noGrp="1"/>
          </p:cNvSpPr>
          <p:nvPr>
            <p:ph type="title"/>
          </p:nvPr>
        </p:nvSpPr>
        <p:spPr/>
        <p:txBody>
          <a:bodyPr/>
          <a:lstStyle/>
          <a:p>
            <a:r>
              <a:rPr lang="en-US" dirty="0"/>
              <a:t>Sales tax methodology</a:t>
            </a:r>
          </a:p>
        </p:txBody>
      </p:sp>
      <p:sp>
        <p:nvSpPr>
          <p:cNvPr id="3" name="Content Placeholder 2">
            <a:extLst>
              <a:ext uri="{FF2B5EF4-FFF2-40B4-BE49-F238E27FC236}">
                <a16:creationId xmlns:a16="http://schemas.microsoft.com/office/drawing/2014/main" id="{D153777D-3738-44C8-8D4D-FB7032E2D409}"/>
              </a:ext>
            </a:extLst>
          </p:cNvPr>
          <p:cNvSpPr>
            <a:spLocks noGrp="1"/>
          </p:cNvSpPr>
          <p:nvPr>
            <p:ph idx="1"/>
          </p:nvPr>
        </p:nvSpPr>
        <p:spPr/>
        <p:txBody>
          <a:bodyPr>
            <a:normAutofit fontScale="85000" lnSpcReduction="20000"/>
          </a:bodyPr>
          <a:lstStyle/>
          <a:p>
            <a:r>
              <a:rPr lang="en-US" dirty="0"/>
              <a:t>Estimate average state-taxable sales by household-head age groups (CEX 2017) using state-specific estimates of which items are taxed and which are not (multiple sources, including Federation of Tax Administrators 2017 Sales Taxation of Services  and analysis by the Tax Foundation). </a:t>
            </a:r>
          </a:p>
          <a:p>
            <a:r>
              <a:rPr lang="en-US" dirty="0"/>
              <a:t>Using these averages, calculate taxable sales by age group and in total, using 2020 expectations and 2040 projections of age distribution, after adjusting for the fact that the CEX age groups are by age of household head, and population projections are by age of person.</a:t>
            </a:r>
          </a:p>
          <a:p>
            <a:r>
              <a:rPr lang="en-US" dirty="0"/>
              <a:t>Calculate % change in taxable sales due solely to the change in age distribution, keeping the total # of households fixed. ASSUME that the full sales tax is affected in this way (in other words, sales tax on business purchases is passed through to consumers).</a:t>
            </a:r>
          </a:p>
          <a:p>
            <a:r>
              <a:rPr lang="en-US" dirty="0"/>
              <a:t>This also is based upon the methodology in Felix &amp; Watkins (2013).</a:t>
            </a:r>
          </a:p>
          <a:p>
            <a:r>
              <a:rPr lang="en-US" dirty="0"/>
              <a:t>Also compute % change in taxable sales from 2020 to 2040, taking into account the projected change in population and households, but not changes in prices (i.e., growth is in real dollars).</a:t>
            </a:r>
          </a:p>
        </p:txBody>
      </p:sp>
      <p:sp>
        <p:nvSpPr>
          <p:cNvPr id="4" name="Slide Number Placeholder 3">
            <a:extLst>
              <a:ext uri="{FF2B5EF4-FFF2-40B4-BE49-F238E27FC236}">
                <a16:creationId xmlns:a16="http://schemas.microsoft.com/office/drawing/2014/main" id="{80CA049F-E895-4107-AE0A-689EAD2B6AB9}"/>
              </a:ext>
            </a:extLst>
          </p:cNvPr>
          <p:cNvSpPr>
            <a:spLocks noGrp="1"/>
          </p:cNvSpPr>
          <p:nvPr>
            <p:ph type="sldNum" sz="quarter" idx="12"/>
          </p:nvPr>
        </p:nvSpPr>
        <p:spPr/>
        <p:txBody>
          <a:bodyPr/>
          <a:lstStyle/>
          <a:p>
            <a:fld id="{CF17D6FB-C3DC-46AB-B43A-365E6BA4849C}" type="slidenum">
              <a:rPr lang="en-US" smtClean="0"/>
              <a:t>51</a:t>
            </a:fld>
            <a:endParaRPr lang="en-US" dirty="0"/>
          </a:p>
        </p:txBody>
      </p:sp>
    </p:spTree>
    <p:extLst>
      <p:ext uri="{BB962C8B-B14F-4D97-AF65-F5344CB8AC3E}">
        <p14:creationId xmlns:p14="http://schemas.microsoft.com/office/powerpoint/2010/main" val="230788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map&#10;&#10;Description automatically generated">
            <a:extLst>
              <a:ext uri="{FF2B5EF4-FFF2-40B4-BE49-F238E27FC236}">
                <a16:creationId xmlns:a16="http://schemas.microsoft.com/office/drawing/2014/main" id="{F1C57FE4-3FED-4DEE-AA7F-83CC02D81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a:prstGeom prst="rect">
            <a:avLst/>
          </a:prstGeom>
        </p:spPr>
      </p:pic>
      <p:sp>
        <p:nvSpPr>
          <p:cNvPr id="2" name="Title 1">
            <a:extLst>
              <a:ext uri="{FF2B5EF4-FFF2-40B4-BE49-F238E27FC236}">
                <a16:creationId xmlns:a16="http://schemas.microsoft.com/office/drawing/2014/main" id="{760AEEE5-A646-426D-ACFB-9762096189C3}"/>
              </a:ext>
            </a:extLst>
          </p:cNvPr>
          <p:cNvSpPr>
            <a:spLocks noGrp="1"/>
          </p:cNvSpPr>
          <p:nvPr>
            <p:ph type="title"/>
          </p:nvPr>
        </p:nvSpPr>
        <p:spPr/>
        <p:txBody>
          <a:bodyPr>
            <a:noAutofit/>
          </a:bodyPr>
          <a:lstStyle/>
          <a:p>
            <a:r>
              <a:rPr lang="en-US" sz="4800" dirty="0"/>
              <a:t>Fertility rates rose dramatically during the baby boom but have fallen and stayed low</a:t>
            </a:r>
          </a:p>
        </p:txBody>
      </p:sp>
      <p:sp>
        <p:nvSpPr>
          <p:cNvPr id="4" name="Slide Number Placeholder 3">
            <a:extLst>
              <a:ext uri="{FF2B5EF4-FFF2-40B4-BE49-F238E27FC236}">
                <a16:creationId xmlns:a16="http://schemas.microsoft.com/office/drawing/2014/main" id="{9E44B5DC-5F35-407D-BCE8-B390071D2418}"/>
              </a:ext>
            </a:extLst>
          </p:cNvPr>
          <p:cNvSpPr>
            <a:spLocks noGrp="1"/>
          </p:cNvSpPr>
          <p:nvPr>
            <p:ph type="sldNum" sz="quarter" idx="12"/>
          </p:nvPr>
        </p:nvSpPr>
        <p:spPr/>
        <p:txBody>
          <a:bodyPr/>
          <a:lstStyle/>
          <a:p>
            <a:fld id="{CF17D6FB-C3DC-46AB-B43A-365E6BA4849C}" type="slidenum">
              <a:rPr lang="en-US" smtClean="0"/>
              <a:t>6</a:t>
            </a:fld>
            <a:endParaRPr lang="en-US" dirty="0"/>
          </a:p>
        </p:txBody>
      </p:sp>
      <p:sp>
        <p:nvSpPr>
          <p:cNvPr id="11" name="TextBox 10">
            <a:extLst>
              <a:ext uri="{FF2B5EF4-FFF2-40B4-BE49-F238E27FC236}">
                <a16:creationId xmlns:a16="http://schemas.microsoft.com/office/drawing/2014/main" id="{8878E3BA-38C7-48A3-AFC8-A03E560E82FB}"/>
              </a:ext>
            </a:extLst>
          </p:cNvPr>
          <p:cNvSpPr txBox="1"/>
          <p:nvPr/>
        </p:nvSpPr>
        <p:spPr>
          <a:xfrm>
            <a:off x="6172200" y="3456801"/>
            <a:ext cx="3810000" cy="276999"/>
          </a:xfrm>
          <a:prstGeom prst="rect">
            <a:avLst/>
          </a:prstGeom>
          <a:noFill/>
        </p:spPr>
        <p:txBody>
          <a:bodyPr wrap="square" rtlCol="0">
            <a:spAutoFit/>
          </a:bodyPr>
          <a:lstStyle/>
          <a:p>
            <a:r>
              <a:rPr lang="en-US" sz="1200" dirty="0"/>
              <a:t>This forecast may be optimistically high</a:t>
            </a:r>
          </a:p>
        </p:txBody>
      </p:sp>
    </p:spTree>
    <p:extLst>
      <p:ext uri="{BB962C8B-B14F-4D97-AF65-F5344CB8AC3E}">
        <p14:creationId xmlns:p14="http://schemas.microsoft.com/office/powerpoint/2010/main" val="346948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map&#10;&#10;Description automatically generated">
            <a:extLst>
              <a:ext uri="{FF2B5EF4-FFF2-40B4-BE49-F238E27FC236}">
                <a16:creationId xmlns:a16="http://schemas.microsoft.com/office/drawing/2014/main" id="{E85A1AD5-1867-425D-8A5F-B89466703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F4E655AE-4D8A-49C5-8545-F404D336D4C4}"/>
              </a:ext>
            </a:extLst>
          </p:cNvPr>
          <p:cNvSpPr>
            <a:spLocks noGrp="1"/>
          </p:cNvSpPr>
          <p:nvPr>
            <p:ph type="title"/>
          </p:nvPr>
        </p:nvSpPr>
        <p:spPr/>
        <p:txBody>
          <a:bodyPr>
            <a:noAutofit/>
          </a:bodyPr>
          <a:lstStyle/>
          <a:p>
            <a:r>
              <a:rPr lang="en-US" sz="4800" dirty="0"/>
              <a:t>Combined impact of longer lives and low fertility:  Rapidly rising age 65+ share</a:t>
            </a:r>
          </a:p>
        </p:txBody>
      </p:sp>
      <p:sp>
        <p:nvSpPr>
          <p:cNvPr id="4" name="Slide Number Placeholder 3">
            <a:extLst>
              <a:ext uri="{FF2B5EF4-FFF2-40B4-BE49-F238E27FC236}">
                <a16:creationId xmlns:a16="http://schemas.microsoft.com/office/drawing/2014/main" id="{F1F02B44-80ED-452F-8D27-8E5ED82E4AF7}"/>
              </a:ext>
            </a:extLst>
          </p:cNvPr>
          <p:cNvSpPr>
            <a:spLocks noGrp="1"/>
          </p:cNvSpPr>
          <p:nvPr>
            <p:ph type="sldNum" sz="quarter" idx="12"/>
          </p:nvPr>
        </p:nvSpPr>
        <p:spPr/>
        <p:txBody>
          <a:bodyPr/>
          <a:lstStyle/>
          <a:p>
            <a:fld id="{CF17D6FB-C3DC-46AB-B43A-365E6BA4849C}" type="slidenum">
              <a:rPr lang="en-US" smtClean="0"/>
              <a:t>7</a:t>
            </a:fld>
            <a:endParaRPr lang="en-US" dirty="0"/>
          </a:p>
        </p:txBody>
      </p:sp>
    </p:spTree>
    <p:extLst>
      <p:ext uri="{BB962C8B-B14F-4D97-AF65-F5344CB8AC3E}">
        <p14:creationId xmlns:p14="http://schemas.microsoft.com/office/powerpoint/2010/main" val="127472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map&#10;&#10;Description automatically generated">
            <a:extLst>
              <a:ext uri="{FF2B5EF4-FFF2-40B4-BE49-F238E27FC236}">
                <a16:creationId xmlns:a16="http://schemas.microsoft.com/office/drawing/2014/main" id="{14CE2197-A345-418B-863C-814B54776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04F4E9A1-9FB5-46FD-B876-C5AD0387321C}"/>
              </a:ext>
            </a:extLst>
          </p:cNvPr>
          <p:cNvSpPr>
            <a:spLocks noGrp="1"/>
          </p:cNvSpPr>
          <p:nvPr>
            <p:ph type="title"/>
          </p:nvPr>
        </p:nvSpPr>
        <p:spPr/>
        <p:txBody>
          <a:bodyPr>
            <a:normAutofit fontScale="90000"/>
          </a:bodyPr>
          <a:lstStyle/>
          <a:p>
            <a:r>
              <a:rPr lang="en-US" dirty="0"/>
              <a:t>Another perspective: Slower growth in total and working age population</a:t>
            </a:r>
          </a:p>
        </p:txBody>
      </p:sp>
      <p:sp>
        <p:nvSpPr>
          <p:cNvPr id="4" name="Slide Number Placeholder 3">
            <a:extLst>
              <a:ext uri="{FF2B5EF4-FFF2-40B4-BE49-F238E27FC236}">
                <a16:creationId xmlns:a16="http://schemas.microsoft.com/office/drawing/2014/main" id="{540B374E-9E71-4461-8FAA-91429866CEED}"/>
              </a:ext>
            </a:extLst>
          </p:cNvPr>
          <p:cNvSpPr>
            <a:spLocks noGrp="1"/>
          </p:cNvSpPr>
          <p:nvPr>
            <p:ph type="sldNum" sz="quarter" idx="12"/>
          </p:nvPr>
        </p:nvSpPr>
        <p:spPr/>
        <p:txBody>
          <a:bodyPr/>
          <a:lstStyle/>
          <a:p>
            <a:fld id="{CF17D6FB-C3DC-46AB-B43A-365E6BA4849C}" type="slidenum">
              <a:rPr lang="en-US" smtClean="0"/>
              <a:t>8</a:t>
            </a:fld>
            <a:endParaRPr lang="en-US" dirty="0"/>
          </a:p>
        </p:txBody>
      </p:sp>
    </p:spTree>
    <p:extLst>
      <p:ext uri="{BB962C8B-B14F-4D97-AF65-F5344CB8AC3E}">
        <p14:creationId xmlns:p14="http://schemas.microsoft.com/office/powerpoint/2010/main" val="355637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map&#10;&#10;Description automatically generated">
            <a:extLst>
              <a:ext uri="{FF2B5EF4-FFF2-40B4-BE49-F238E27FC236}">
                <a16:creationId xmlns:a16="http://schemas.microsoft.com/office/drawing/2014/main" id="{ED4A3752-EEDB-4A2B-B894-35E3FFD81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510F6B5A-2605-47A0-9E00-988D78C98226}"/>
              </a:ext>
            </a:extLst>
          </p:cNvPr>
          <p:cNvSpPr>
            <a:spLocks noGrp="1"/>
          </p:cNvSpPr>
          <p:nvPr>
            <p:ph type="title"/>
          </p:nvPr>
        </p:nvSpPr>
        <p:spPr/>
        <p:txBody>
          <a:bodyPr>
            <a:noAutofit/>
          </a:bodyPr>
          <a:lstStyle/>
          <a:p>
            <a:r>
              <a:rPr lang="en-US" sz="4800" dirty="0"/>
              <a:t>Old-age dependency ratio will rise sharply (Older pop relative to working-age pop)</a:t>
            </a:r>
          </a:p>
        </p:txBody>
      </p:sp>
      <p:sp>
        <p:nvSpPr>
          <p:cNvPr id="4" name="Slide Number Placeholder 3">
            <a:extLst>
              <a:ext uri="{FF2B5EF4-FFF2-40B4-BE49-F238E27FC236}">
                <a16:creationId xmlns:a16="http://schemas.microsoft.com/office/drawing/2014/main" id="{FA9FBE61-0DE9-4E74-AD36-0F39C6C7978F}"/>
              </a:ext>
            </a:extLst>
          </p:cNvPr>
          <p:cNvSpPr>
            <a:spLocks noGrp="1"/>
          </p:cNvSpPr>
          <p:nvPr>
            <p:ph type="sldNum" sz="quarter" idx="12"/>
          </p:nvPr>
        </p:nvSpPr>
        <p:spPr/>
        <p:txBody>
          <a:bodyPr/>
          <a:lstStyle/>
          <a:p>
            <a:fld id="{CF17D6FB-C3DC-46AB-B43A-365E6BA4849C}" type="slidenum">
              <a:rPr lang="en-US" smtClean="0"/>
              <a:t>9</a:t>
            </a:fld>
            <a:endParaRPr lang="en-US" dirty="0"/>
          </a:p>
        </p:txBody>
      </p:sp>
    </p:spTree>
    <p:extLst>
      <p:ext uri="{BB962C8B-B14F-4D97-AF65-F5344CB8AC3E}">
        <p14:creationId xmlns:p14="http://schemas.microsoft.com/office/powerpoint/2010/main" val="3411353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yd_General_Template.potx" id="{82C191ED-5026-46E8-AB93-3D7D2BFE7138}" vid="{84F5AC7E-8C94-4824-B4FA-7A204CC5F9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Boyd_General_Template</Template>
  <TotalTime>3915</TotalTime>
  <Words>2560</Words>
  <Application>Microsoft Office PowerPoint</Application>
  <PresentationFormat>Widescreen</PresentationFormat>
  <Paragraphs>295</Paragraphs>
  <Slides>51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Population Aging and State Taxes</vt:lpstr>
      <vt:lpstr>Outline</vt:lpstr>
      <vt:lpstr>Population aging</vt:lpstr>
      <vt:lpstr>Population aging</vt:lpstr>
      <vt:lpstr>Life expectancy has been increasing and is projected to rise further</vt:lpstr>
      <vt:lpstr>Fertility rates rose dramatically during the baby boom but have fallen and stayed low</vt:lpstr>
      <vt:lpstr>Combined impact of longer lives and low fertility:  Rapidly rising age 65+ share</vt:lpstr>
      <vt:lpstr>Another perspective: Slower growth in total and working age population</vt:lpstr>
      <vt:lpstr>Old-age dependency ratio will rise sharply (Older pop relative to working-age pop)</vt:lpstr>
      <vt:lpstr>Economic effects</vt:lpstr>
      <vt:lpstr>Effects on economic growth</vt:lpstr>
      <vt:lpstr>Potential fiscal effects</vt:lpstr>
      <vt:lpstr>Population aging and state income taxes</vt:lpstr>
      <vt:lpstr>States tax retirement income lightly</vt:lpstr>
      <vt:lpstr>Income falls. Income taxes fall more sharply.</vt:lpstr>
      <vt:lpstr>MT: Income falls. Income taxes fall more sharply.</vt:lpstr>
      <vt:lpstr>Retirement income growing rapidly</vt:lpstr>
      <vt:lpstr>Population aging and state sales taxes</vt:lpstr>
      <vt:lpstr>Spending falls among older households, but not as sharply as income falls</vt:lpstr>
      <vt:lpstr>Population aging – other issues</vt:lpstr>
      <vt:lpstr>Home values are lower among older households, property taxes lower still</vt:lpstr>
      <vt:lpstr>Voting behavior: The gray peril?</vt:lpstr>
      <vt:lpstr>Quantifying impacts with illustrations from case-study states</vt:lpstr>
      <vt:lpstr>General approach (see appendix)</vt:lpstr>
      <vt:lpstr>Great variation across states</vt:lpstr>
      <vt:lpstr>PowerPoint Presentation</vt:lpstr>
      <vt:lpstr>PowerPoint Presentation</vt:lpstr>
      <vt:lpstr>Widely varying revenue structures</vt:lpstr>
      <vt:lpstr>Example: PIT results for Ohio</vt:lpstr>
      <vt:lpstr>Example: Sales results for Ohio</vt:lpstr>
      <vt:lpstr>Income tax summary</vt:lpstr>
      <vt:lpstr>Sales tax summary</vt:lpstr>
      <vt:lpstr>Income and sales tax per-capita effects vs own-source revenue</vt:lpstr>
      <vt:lpstr>Aging fiscal impacts - conclusions</vt:lpstr>
      <vt:lpstr>Autonomous Vehicles</vt:lpstr>
      <vt:lpstr>William Fox of UTN examined potential impacts of autonomous vehicles</vt:lpstr>
      <vt:lpstr>Autonomous vehicles – key questions</vt:lpstr>
      <vt:lpstr>Potentially affected employment</vt:lpstr>
      <vt:lpstr>Vehicle-related transportation employment is 1/6th of U.S. total</vt:lpstr>
      <vt:lpstr>Linkages to tax revenue</vt:lpstr>
      <vt:lpstr>Simulated potential impacts in 6 states, under alternative scenarios</vt:lpstr>
      <vt:lpstr>Potential reform options</vt:lpstr>
      <vt:lpstr>Conclusions and lessons</vt:lpstr>
      <vt:lpstr>Conclusions and lessons</vt:lpstr>
      <vt:lpstr>Appendix</vt:lpstr>
      <vt:lpstr>State population projections</vt:lpstr>
      <vt:lpstr>Income tax methodology</vt:lpstr>
      <vt:lpstr>Income tax – underlying data</vt:lpstr>
      <vt:lpstr>Example: PIT results for California</vt:lpstr>
      <vt:lpstr>Example: Sales results for Texas</vt:lpstr>
      <vt:lpstr>Sales tax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Boyd</dc:creator>
  <cp:lastModifiedBy>Donald Boyd</cp:lastModifiedBy>
  <cp:revision>117</cp:revision>
  <dcterms:created xsi:type="dcterms:W3CDTF">2019-04-20T16:55:38Z</dcterms:created>
  <dcterms:modified xsi:type="dcterms:W3CDTF">2020-01-14T23:23:25Z</dcterms:modified>
</cp:coreProperties>
</file>