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DCC9EC6-F87F-4C50-8798-C8DA0FDA4B4C}">
  <a:tblStyle styleId="{DDCC9EC6-F87F-4C50-8798-C8DA0FDA4B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fa8ffc562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fa8ffc56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06ce82c37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06ce82c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06ce82c37_0_2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06ce82c3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5584bf0a5_0_4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5584bf0a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5584bf0a5_0_2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5584bf0a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42f1ad4f4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42f1ad4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declines preceded the widely discussed reforms.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42f1ad4f4_0_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42f1ad4f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42f1ad4f4_0_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42f1ad4f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declines preceded the widely discussed reforms.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42702c4c1_0_6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42702c4c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42702c4c1_0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42702c4c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fa8ffc562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fa8ffc5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2479f19ce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2479f19c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226dbe071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226dbe0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the big difference in employer normal cost.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2479f19ce_0_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2479f19c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2479f19ce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2479f19c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2479f19ce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2479f19c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2479f19ce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2479f19c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077897e56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077897e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5584bf0a5_0_5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5584bf0a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dboyd@albany.edu"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publicplansdata.org/public-plans-database/download-full-data-set/" TargetMode="External"/><Relationship Id="rId4" Type="http://schemas.openxmlformats.org/officeDocument/2006/relationships/hyperlink" Target="https://www.moodys.com/research/Moodys-US-states-pension-liabilities-fall-in-fiscal-2018-amid--PBM_1195186" TargetMode="External"/><Relationship Id="rId5" Type="http://schemas.openxmlformats.org/officeDocument/2006/relationships/hyperlink" Target="https://www.moodys.com/research/Moodys-US-states-pension-liabilities-fall-in-fiscal-2018-amid--PBM_1195186" TargetMode="External"/><Relationship Id="rId6" Type="http://schemas.openxmlformats.org/officeDocument/2006/relationships/hyperlink" Target="https://www.pionline.com/article/20181220/ONLINE/181229991/local-government-pension-liabilities-rise-9-in-2017-moody-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26485"/>
            <a:ext cx="8520600" cy="13737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b="1" lang="en" sz="3200">
                <a:solidFill>
                  <a:srgbClr val="1155CC"/>
                </a:solidFill>
              </a:rPr>
              <a:t>The Bureau of Economic Analysis’s</a:t>
            </a:r>
            <a:br>
              <a:rPr b="1" lang="en" sz="3200">
                <a:solidFill>
                  <a:srgbClr val="1155CC"/>
                </a:solidFill>
              </a:rPr>
            </a:br>
            <a:r>
              <a:rPr b="1" lang="en" sz="3200">
                <a:solidFill>
                  <a:srgbClr val="1155CC"/>
                </a:solidFill>
              </a:rPr>
              <a:t>State-level Public Pension Estimates</a:t>
            </a:r>
            <a:endParaRPr b="1" sz="3200">
              <a:solidFill>
                <a:srgbClr val="1155CC"/>
              </a:solidFill>
            </a:endParaRPr>
          </a:p>
        </p:txBody>
      </p:sp>
      <p:sp>
        <p:nvSpPr>
          <p:cNvPr id="55" name="Google Shape;55;p13"/>
          <p:cNvSpPr txBox="1"/>
          <p:nvPr>
            <p:ph idx="1" type="subTitle"/>
          </p:nvPr>
        </p:nvSpPr>
        <p:spPr>
          <a:xfrm>
            <a:off x="311700" y="1735926"/>
            <a:ext cx="8520600" cy="252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BEA Advisory Committee Meeting</a:t>
            </a:r>
            <a:endParaRPr sz="24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Washington, DC</a:t>
            </a:r>
            <a:endParaRPr sz="1800"/>
          </a:p>
          <a:p>
            <a:pPr indent="0" lvl="0" marL="0" rtl="0" algn="ctr">
              <a:spcBef>
                <a:spcPts val="0"/>
              </a:spcBef>
              <a:spcAft>
                <a:spcPts val="0"/>
              </a:spcAft>
              <a:buNone/>
            </a:pPr>
            <a:r>
              <a:rPr lang="en" sz="1800"/>
              <a:t>November 15, 2019</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u="sng">
                <a:solidFill>
                  <a:schemeClr val="hlink"/>
                </a:solidFill>
                <a:hlinkClick r:id="rId3"/>
              </a:rPr>
              <a:t>Don Boyd</a:t>
            </a:r>
            <a:r>
              <a:rPr lang="en" sz="1800"/>
              <a:t>, Co-Director</a:t>
            </a:r>
            <a:endParaRPr sz="1800"/>
          </a:p>
          <a:p>
            <a:pPr indent="0" lvl="0" marL="0" rtl="0" algn="ctr">
              <a:lnSpc>
                <a:spcPct val="115000"/>
              </a:lnSpc>
              <a:spcBef>
                <a:spcPts val="0"/>
              </a:spcBef>
              <a:spcAft>
                <a:spcPts val="0"/>
              </a:spcAft>
              <a:buNone/>
            </a:pPr>
            <a:r>
              <a:rPr lang="en" sz="1800"/>
              <a:t>State and Local Government Finance Project, Center for Policy Research</a:t>
            </a:r>
            <a:endParaRPr sz="1400">
              <a:solidFill>
                <a:schemeClr val="dk1"/>
              </a:solidFill>
            </a:endParaRPr>
          </a:p>
          <a:p>
            <a:pPr indent="0" lvl="0" marL="0" rtl="0" algn="ctr">
              <a:lnSpc>
                <a:spcPct val="115000"/>
              </a:lnSpc>
              <a:spcBef>
                <a:spcPts val="0"/>
              </a:spcBef>
              <a:spcAft>
                <a:spcPts val="0"/>
              </a:spcAft>
              <a:buNone/>
            </a:pPr>
            <a:r>
              <a:t/>
            </a:r>
            <a:endParaRPr sz="1100">
              <a:solidFill>
                <a:schemeClr val="dk1"/>
              </a:solidFill>
            </a:endParaRPr>
          </a:p>
          <a:p>
            <a:pPr indent="0" lvl="0" marL="0" rtl="0" algn="ctr">
              <a:lnSpc>
                <a:spcPct val="90000"/>
              </a:lnSpc>
              <a:spcBef>
                <a:spcPts val="800"/>
              </a:spcBef>
              <a:spcAft>
                <a:spcPts val="0"/>
              </a:spcAft>
              <a:buClr>
                <a:schemeClr val="dk1"/>
              </a:buClr>
              <a:buSzPts val="1100"/>
              <a:buFont typeface="Arial"/>
              <a:buNone/>
            </a:pPr>
            <a:r>
              <a:t/>
            </a:r>
            <a:endParaRPr i="1" sz="1800">
              <a:solidFill>
                <a:schemeClr val="dk1"/>
              </a:solidFill>
            </a:endParaRPr>
          </a:p>
          <a:p>
            <a:pPr indent="0" lvl="0" marL="0" rtl="0" algn="ctr">
              <a:lnSpc>
                <a:spcPct val="90000"/>
              </a:lnSpc>
              <a:spcBef>
                <a:spcPts val="800"/>
              </a:spcBef>
              <a:spcAft>
                <a:spcPts val="0"/>
              </a:spcAft>
              <a:buClr>
                <a:schemeClr val="dk1"/>
              </a:buClr>
              <a:buSzPts val="1100"/>
              <a:buFont typeface="Arial"/>
              <a:buNone/>
            </a:pPr>
            <a:r>
              <a:rPr lang="en" sz="1800">
                <a:solidFill>
                  <a:schemeClr val="dk1"/>
                </a:solidFill>
              </a:rPr>
              <a:t> </a:t>
            </a:r>
            <a:endParaRPr sz="1800">
              <a:solidFill>
                <a:schemeClr val="dk1"/>
              </a:solidFill>
            </a:endParaRPr>
          </a:p>
          <a:p>
            <a:pPr indent="0" lvl="0" marL="0" rtl="0" algn="ctr">
              <a:lnSpc>
                <a:spcPct val="90000"/>
              </a:lnSpc>
              <a:spcBef>
                <a:spcPts val="800"/>
              </a:spcBef>
              <a:spcAft>
                <a:spcPts val="0"/>
              </a:spcAft>
              <a:buNone/>
            </a:pPr>
            <a:r>
              <a:t/>
            </a:r>
            <a:endParaRPr/>
          </a:p>
        </p:txBody>
      </p:sp>
      <p:pic>
        <p:nvPicPr>
          <p:cNvPr id="56" name="Google Shape;56;p13"/>
          <p:cNvPicPr preferRelativeResize="0"/>
          <p:nvPr/>
        </p:nvPicPr>
        <p:blipFill>
          <a:blip r:embed="rId4">
            <a:alphaModFix/>
          </a:blip>
          <a:stretch>
            <a:fillRect/>
          </a:stretch>
        </p:blipFill>
        <p:spPr>
          <a:xfrm>
            <a:off x="0" y="4474289"/>
            <a:ext cx="9144000" cy="6692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420624" y="1234440"/>
            <a:ext cx="7772399" cy="3497580"/>
          </a:xfrm>
          <a:prstGeom prst="rect">
            <a:avLst/>
          </a:prstGeom>
          <a:noFill/>
          <a:ln>
            <a:noFill/>
          </a:ln>
        </p:spPr>
      </p:pic>
      <p:sp>
        <p:nvSpPr>
          <p:cNvPr id="117" name="Google Shape;117;p22"/>
          <p:cNvSpPr/>
          <p:nvPr/>
        </p:nvSpPr>
        <p:spPr>
          <a:xfrm>
            <a:off x="7818120" y="2654675"/>
            <a:ext cx="387900" cy="786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txBox="1"/>
          <p:nvPr/>
        </p:nvSpPr>
        <p:spPr>
          <a:xfrm>
            <a:off x="8150375" y="2816352"/>
            <a:ext cx="903000" cy="4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Treadwater</a:t>
            </a:r>
            <a:endParaRPr sz="1000"/>
          </a:p>
          <a:p>
            <a:pPr indent="0" lvl="0" marL="0" rtl="0" algn="l">
              <a:spcBef>
                <a:spcPts val="0"/>
              </a:spcBef>
              <a:spcAft>
                <a:spcPts val="0"/>
              </a:spcAft>
              <a:buNone/>
            </a:pPr>
            <a:r>
              <a:rPr lang="en" sz="1000"/>
              <a:t>gap</a:t>
            </a:r>
            <a:endParaRPr sz="1000"/>
          </a:p>
        </p:txBody>
      </p:sp>
      <p:sp>
        <p:nvSpPr>
          <p:cNvPr id="119" name="Google Shape;119;p22"/>
          <p:cNvSpPr txBox="1"/>
          <p:nvPr>
            <p:ph type="title"/>
          </p:nvPr>
        </p:nvSpPr>
        <p:spPr>
          <a:xfrm>
            <a:off x="311700" y="140225"/>
            <a:ext cx="85206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155CC"/>
                </a:solidFill>
              </a:rPr>
              <a:t>BEA data allow us to compute gap between actual employer contributions and “secure funding”</a:t>
            </a:r>
            <a:endParaRPr b="1" sz="2400">
              <a:solidFill>
                <a:srgbClr val="1155CC"/>
              </a:solidFill>
            </a:endParaRPr>
          </a:p>
        </p:txBody>
      </p:sp>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3"/>
          <p:cNvSpPr txBox="1"/>
          <p:nvPr>
            <p:ph type="title"/>
          </p:nvPr>
        </p:nvSpPr>
        <p:spPr>
          <a:xfrm>
            <a:off x="311700" y="140225"/>
            <a:ext cx="85206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155CC"/>
                </a:solidFill>
              </a:rPr>
              <a:t>Treadwater gaps in 2018</a:t>
            </a:r>
            <a:endParaRPr b="1" sz="2400">
              <a:solidFill>
                <a:srgbClr val="1155CC"/>
              </a:solidFill>
            </a:endParaRPr>
          </a:p>
        </p:txBody>
      </p:sp>
      <p:sp>
        <p:nvSpPr>
          <p:cNvPr id="127" name="Google Shape;127;p23"/>
          <p:cNvSpPr txBox="1"/>
          <p:nvPr/>
        </p:nvSpPr>
        <p:spPr>
          <a:xfrm>
            <a:off x="7106700" y="1028225"/>
            <a:ext cx="1878900" cy="38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sz="1300"/>
              <a:t>% of GDP for US is roughly equivalent to:</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49% of all state-local income or sales taxes, or</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29% of all K12 spending, or</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190% of all  highway capital spending</a:t>
            </a:r>
            <a:endParaRPr sz="1300"/>
          </a:p>
        </p:txBody>
      </p:sp>
      <p:pic>
        <p:nvPicPr>
          <p:cNvPr id="128" name="Google Shape;128;p23"/>
          <p:cNvPicPr preferRelativeResize="0"/>
          <p:nvPr/>
        </p:nvPicPr>
        <p:blipFill>
          <a:blip r:embed="rId3">
            <a:alphaModFix/>
          </a:blip>
          <a:stretch>
            <a:fillRect/>
          </a:stretch>
        </p:blipFill>
        <p:spPr>
          <a:xfrm>
            <a:off x="152400" y="716525"/>
            <a:ext cx="6858003" cy="41539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4"/>
          <p:cNvSpPr txBox="1"/>
          <p:nvPr>
            <p:ph type="title"/>
          </p:nvPr>
        </p:nvSpPr>
        <p:spPr>
          <a:xfrm>
            <a:off x="311700" y="140225"/>
            <a:ext cx="85206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155CC"/>
                </a:solidFill>
              </a:rPr>
              <a:t>Unfunded liabilities have grown in most states</a:t>
            </a:r>
            <a:endParaRPr b="1" sz="2400">
              <a:solidFill>
                <a:srgbClr val="1155CC"/>
              </a:solidFill>
            </a:endParaRPr>
          </a:p>
        </p:txBody>
      </p:sp>
      <p:pic>
        <p:nvPicPr>
          <p:cNvPr id="135" name="Google Shape;135;p24"/>
          <p:cNvPicPr preferRelativeResize="0"/>
          <p:nvPr/>
        </p:nvPicPr>
        <p:blipFill>
          <a:blip r:embed="rId3">
            <a:alphaModFix/>
          </a:blip>
          <a:stretch>
            <a:fillRect/>
          </a:stretch>
        </p:blipFill>
        <p:spPr>
          <a:xfrm>
            <a:off x="342900" y="868937"/>
            <a:ext cx="8458200" cy="42199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5"/>
          <p:cNvSpPr txBox="1"/>
          <p:nvPr>
            <p:ph type="title"/>
          </p:nvPr>
        </p:nvSpPr>
        <p:spPr>
          <a:xfrm>
            <a:off x="311700" y="140225"/>
            <a:ext cx="85206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1155CC"/>
                </a:solidFill>
              </a:rPr>
              <a:t>But contribution increase needed to “tread water” has fallen recently (due to contribution increases and benefit cuts)</a:t>
            </a:r>
            <a:endParaRPr b="1" sz="2000">
              <a:solidFill>
                <a:srgbClr val="1155CC"/>
              </a:solidFill>
            </a:endParaRPr>
          </a:p>
        </p:txBody>
      </p:sp>
      <p:pic>
        <p:nvPicPr>
          <p:cNvPr id="142" name="Google Shape;142;p25"/>
          <p:cNvPicPr preferRelativeResize="0"/>
          <p:nvPr/>
        </p:nvPicPr>
        <p:blipFill>
          <a:blip r:embed="rId3">
            <a:alphaModFix/>
          </a:blip>
          <a:stretch>
            <a:fillRect/>
          </a:stretch>
        </p:blipFill>
        <p:spPr>
          <a:xfrm>
            <a:off x="342900" y="868925"/>
            <a:ext cx="8458200" cy="42199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6"/>
          <p:cNvSpPr txBox="1"/>
          <p:nvPr>
            <p:ph type="title"/>
          </p:nvPr>
        </p:nvSpPr>
        <p:spPr>
          <a:xfrm>
            <a:off x="311700" y="140225"/>
            <a:ext cx="8520600" cy="5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1155CC"/>
                </a:solidFill>
              </a:rPr>
              <a:t>Detective work on </a:t>
            </a:r>
            <a:r>
              <a:rPr b="1" lang="en" sz="2400">
                <a:solidFill>
                  <a:srgbClr val="1155CC"/>
                </a:solidFill>
              </a:rPr>
              <a:t>Rhode Island pension reforms/cuts</a:t>
            </a:r>
            <a:endParaRPr b="1" sz="2400">
              <a:solidFill>
                <a:srgbClr val="1155CC"/>
              </a:solidFill>
            </a:endParaRPr>
          </a:p>
        </p:txBody>
      </p:sp>
      <p:sp>
        <p:nvSpPr>
          <p:cNvPr id="149" name="Google Shape;149;p26"/>
          <p:cNvSpPr txBox="1"/>
          <p:nvPr>
            <p:ph idx="4294967295" type="body"/>
          </p:nvPr>
        </p:nvSpPr>
        <p:spPr>
          <a:xfrm>
            <a:off x="311700" y="732675"/>
            <a:ext cx="8520600" cy="3996300"/>
          </a:xfrm>
          <a:prstGeom prst="rect">
            <a:avLst/>
          </a:prstGeom>
          <a:noFill/>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Rhode Island enacted widely publicized pension reforms (benefit cuts) in the 2011 RI Retirement Income Security Act (RIRSA), including COLA suspension. Affected current workers and even retirees, in 2012 and beyond.</a:t>
            </a:r>
            <a:endParaRPr/>
          </a:p>
          <a:p>
            <a:pPr indent="-342900" lvl="0" marL="457200" rtl="0" algn="l">
              <a:spcBef>
                <a:spcPts val="0"/>
              </a:spcBef>
              <a:spcAft>
                <a:spcPts val="0"/>
              </a:spcAft>
              <a:buSzPts val="1800"/>
              <a:buChar char="●"/>
            </a:pPr>
            <a:r>
              <a:rPr lang="en"/>
              <a:t>Perhaps that is why the “Treadwater gaps in 2018” slide shows a very low gap for RI (and high contributions)?</a:t>
            </a:r>
            <a:endParaRPr/>
          </a:p>
          <a:p>
            <a:pPr indent="-342900" lvl="0" marL="457200" rtl="0" algn="l">
              <a:spcBef>
                <a:spcPts val="0"/>
              </a:spcBef>
              <a:spcAft>
                <a:spcPts val="0"/>
              </a:spcAft>
              <a:buSzPts val="1800"/>
              <a:buChar char="●"/>
            </a:pPr>
            <a:r>
              <a:rPr lang="en"/>
              <a:t>It’s complicated: </a:t>
            </a:r>
            <a:endParaRPr/>
          </a:p>
          <a:p>
            <a:pPr indent="-317500" lvl="1" marL="914400" rtl="0" algn="l">
              <a:spcBef>
                <a:spcPts val="0"/>
              </a:spcBef>
              <a:spcAft>
                <a:spcPts val="0"/>
              </a:spcAft>
              <a:buSzPts val="1400"/>
              <a:buChar char="○"/>
            </a:pPr>
            <a:r>
              <a:rPr lang="en"/>
              <a:t>RI long had much worse underfunding than other states</a:t>
            </a:r>
            <a:endParaRPr/>
          </a:p>
          <a:p>
            <a:pPr indent="-317500" lvl="1" marL="914400" rtl="0" algn="l">
              <a:spcBef>
                <a:spcPts val="0"/>
              </a:spcBef>
              <a:spcAft>
                <a:spcPts val="0"/>
              </a:spcAft>
              <a:buSzPts val="1400"/>
              <a:buChar char="○"/>
            </a:pPr>
            <a:r>
              <a:rPr lang="en"/>
              <a:t>The General Assembly adopted major benefit cuts before RIRSA</a:t>
            </a:r>
            <a:endParaRPr/>
          </a:p>
          <a:p>
            <a:pPr indent="-317500" lvl="2" marL="1371600" rtl="0" algn="l">
              <a:spcBef>
                <a:spcPts val="0"/>
              </a:spcBef>
              <a:spcAft>
                <a:spcPts val="0"/>
              </a:spcAft>
              <a:buSzPts val="1400"/>
              <a:buChar char="■"/>
            </a:pPr>
            <a:r>
              <a:rPr lang="en"/>
              <a:t>2005 substantial cuts, but mostly affecting new and recent hires</a:t>
            </a:r>
            <a:endParaRPr/>
          </a:p>
          <a:p>
            <a:pPr indent="-317500" lvl="2" marL="1371600" rtl="0" algn="l">
              <a:spcBef>
                <a:spcPts val="0"/>
              </a:spcBef>
              <a:spcAft>
                <a:spcPts val="0"/>
              </a:spcAft>
              <a:buSzPts val="1400"/>
              <a:buChar char="■"/>
            </a:pPr>
            <a:r>
              <a:rPr lang="en"/>
              <a:t>2009 major cuts, more retroactive</a:t>
            </a:r>
            <a:endParaRPr/>
          </a:p>
          <a:p>
            <a:pPr indent="-317500" lvl="1" marL="914400" rtl="0" algn="l">
              <a:spcBef>
                <a:spcPts val="0"/>
              </a:spcBef>
              <a:spcAft>
                <a:spcPts val="0"/>
              </a:spcAft>
              <a:buSzPts val="1400"/>
              <a:buChar char="○"/>
            </a:pPr>
            <a:r>
              <a:rPr lang="en"/>
              <a:t>The 2011 reforms were challenged and modified in a 2015 settlement agreement</a:t>
            </a:r>
            <a:endParaRPr/>
          </a:p>
          <a:p>
            <a:pPr indent="-317500" lvl="1" marL="914400" rtl="0" algn="l">
              <a:spcBef>
                <a:spcPts val="0"/>
              </a:spcBef>
              <a:spcAft>
                <a:spcPts val="0"/>
              </a:spcAft>
              <a:buSzPts val="1400"/>
              <a:buChar char="○"/>
            </a:pPr>
            <a:r>
              <a:rPr lang="en"/>
              <a:t>RI lowered its earnings assumption from 8.25% to 7.5% in its 2010 valuation. Other changes.</a:t>
            </a:r>
            <a:endParaRPr/>
          </a:p>
          <a:p>
            <a:pPr indent="-317500" lvl="1" marL="914400" rtl="0" algn="l">
              <a:spcBef>
                <a:spcPts val="0"/>
              </a:spcBef>
              <a:spcAft>
                <a:spcPts val="0"/>
              </a:spcAft>
              <a:buSzPts val="1400"/>
              <a:buChar char="○"/>
            </a:pPr>
            <a:r>
              <a:rPr lang="en"/>
              <a:t>RI moved to a hybrid DB-DC plan. We only have data here for the DB plans.</a:t>
            </a:r>
            <a:endParaRPr/>
          </a:p>
          <a:p>
            <a:pPr indent="-342900" lvl="0" marL="457200" rtl="0" algn="l">
              <a:spcBef>
                <a:spcPts val="0"/>
              </a:spcBef>
              <a:spcAft>
                <a:spcPts val="0"/>
              </a:spcAft>
              <a:buSzPts val="1800"/>
              <a:buChar char="●"/>
            </a:pPr>
            <a:r>
              <a:rPr lang="en"/>
              <a:t>Can BEA data help us understand what happened? Let’s break it down.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a:off x="466344" y="960120"/>
            <a:ext cx="8229600" cy="4114800"/>
          </a:xfrm>
          <a:prstGeom prst="rect">
            <a:avLst/>
          </a:prstGeom>
          <a:noFill/>
          <a:ln>
            <a:noFill/>
          </a:ln>
        </p:spPr>
      </p:pic>
      <p:sp>
        <p:nvSpPr>
          <p:cNvPr id="155" name="Google Shape;15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7"/>
          <p:cNvSpPr txBox="1"/>
          <p:nvPr>
            <p:ph type="title"/>
          </p:nvPr>
        </p:nvSpPr>
        <p:spPr>
          <a:xfrm>
            <a:off x="311700" y="140225"/>
            <a:ext cx="8229600" cy="8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1155CC"/>
                </a:solidFill>
              </a:rPr>
              <a:t>RI total liability decline from 2008 to 2010 drove the decline in unfunded liability, largely before the 2011 reforms took effect</a:t>
            </a:r>
            <a:endParaRPr b="1" sz="2000">
              <a:solidFill>
                <a:srgbClr val="1155CC"/>
              </a:solidFill>
            </a:endParaRPr>
          </a:p>
        </p:txBody>
      </p:sp>
      <p:sp>
        <p:nvSpPr>
          <p:cNvPr id="157" name="Google Shape;157;p27"/>
          <p:cNvSpPr/>
          <p:nvPr/>
        </p:nvSpPr>
        <p:spPr>
          <a:xfrm rot="7497240">
            <a:off x="2069962" y="1603757"/>
            <a:ext cx="407388" cy="861994"/>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rot="7811356">
            <a:off x="7214417" y="2472303"/>
            <a:ext cx="407243" cy="85834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8"/>
          <p:cNvPicPr preferRelativeResize="0"/>
          <p:nvPr/>
        </p:nvPicPr>
        <p:blipFill>
          <a:blip r:embed="rId3">
            <a:alphaModFix/>
          </a:blip>
          <a:stretch>
            <a:fillRect/>
          </a:stretch>
        </p:blipFill>
        <p:spPr>
          <a:xfrm>
            <a:off x="446914" y="964325"/>
            <a:ext cx="8250173" cy="4114800"/>
          </a:xfrm>
          <a:prstGeom prst="rect">
            <a:avLst/>
          </a:prstGeom>
          <a:noFill/>
          <a:ln>
            <a:noFill/>
          </a:ln>
        </p:spPr>
      </p:pic>
      <p:sp>
        <p:nvSpPr>
          <p:cNvPr id="164" name="Google Shape;164;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8"/>
          <p:cNvSpPr txBox="1"/>
          <p:nvPr>
            <p:ph type="title"/>
          </p:nvPr>
        </p:nvSpPr>
        <p:spPr>
          <a:xfrm>
            <a:off x="311700" y="140225"/>
            <a:ext cx="8686800" cy="7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1155CC"/>
                </a:solidFill>
              </a:rPr>
              <a:t>Decline in unfunded liability drove down imputed interest cost needed to “tread water”; normal cost changes appear smaller</a:t>
            </a:r>
            <a:endParaRPr b="1" sz="2100">
              <a:solidFill>
                <a:srgbClr val="1155CC"/>
              </a:solidFill>
            </a:endParaRPr>
          </a:p>
        </p:txBody>
      </p:sp>
      <p:sp>
        <p:nvSpPr>
          <p:cNvPr id="166" name="Google Shape;166;p28"/>
          <p:cNvSpPr/>
          <p:nvPr/>
        </p:nvSpPr>
        <p:spPr>
          <a:xfrm rot="8365296">
            <a:off x="2253077" y="2370528"/>
            <a:ext cx="407233" cy="1172698"/>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8"/>
          <p:cNvSpPr/>
          <p:nvPr/>
        </p:nvSpPr>
        <p:spPr>
          <a:xfrm rot="7861625">
            <a:off x="7558048" y="1629462"/>
            <a:ext cx="407211" cy="1375461"/>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txBox="1"/>
          <p:nvPr/>
        </p:nvSpPr>
        <p:spPr>
          <a:xfrm>
            <a:off x="467475" y="4937760"/>
            <a:ext cx="8208900" cy="155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900"/>
              <a:t>Note</a:t>
            </a:r>
            <a:r>
              <a:rPr lang="en" sz="900"/>
              <a:t>: BEA discount rate reductions increase unfunded liability but lower interest cost for a given unfunded liability. Net impact should be small.</a:t>
            </a:r>
            <a:endParaRPr sz="900"/>
          </a:p>
        </p:txBody>
      </p:sp>
      <p:sp>
        <p:nvSpPr>
          <p:cNvPr id="169" name="Google Shape;169;p28"/>
          <p:cNvSpPr/>
          <p:nvPr/>
        </p:nvSpPr>
        <p:spPr>
          <a:xfrm rot="8363506">
            <a:off x="4518219" y="3233774"/>
            <a:ext cx="268712" cy="470297"/>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9"/>
          <p:cNvPicPr preferRelativeResize="0"/>
          <p:nvPr/>
        </p:nvPicPr>
        <p:blipFill>
          <a:blip r:embed="rId3">
            <a:alphaModFix/>
          </a:blip>
          <a:stretch>
            <a:fillRect/>
          </a:stretch>
        </p:blipFill>
        <p:spPr>
          <a:xfrm>
            <a:off x="457200" y="964325"/>
            <a:ext cx="8229600" cy="4114800"/>
          </a:xfrm>
          <a:prstGeom prst="rect">
            <a:avLst/>
          </a:prstGeom>
          <a:noFill/>
          <a:ln>
            <a:noFill/>
          </a:ln>
        </p:spPr>
      </p:pic>
      <p:sp>
        <p:nvSpPr>
          <p:cNvPr id="175" name="Google Shape;175;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9"/>
          <p:cNvSpPr txBox="1"/>
          <p:nvPr>
            <p:ph type="title"/>
          </p:nvPr>
        </p:nvSpPr>
        <p:spPr>
          <a:xfrm>
            <a:off x="311700" y="140225"/>
            <a:ext cx="8686800" cy="7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1155CC"/>
                </a:solidFill>
              </a:rPr>
              <a:t>Decline in contributions needed to tread water, plus employer contribution increases, dramatically reduced RI’s “treadwater gap”</a:t>
            </a:r>
            <a:endParaRPr b="1" sz="2100">
              <a:solidFill>
                <a:srgbClr val="1155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30"/>
          <p:cNvSpPr txBox="1"/>
          <p:nvPr>
            <p:ph type="title"/>
          </p:nvPr>
        </p:nvSpPr>
        <p:spPr>
          <a:xfrm>
            <a:off x="311700" y="140225"/>
            <a:ext cx="8520600" cy="5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1155CC"/>
                </a:solidFill>
              </a:rPr>
              <a:t>Detective work was moderately successful</a:t>
            </a:r>
            <a:endParaRPr b="1" sz="2400">
              <a:solidFill>
                <a:srgbClr val="1155CC"/>
              </a:solidFill>
            </a:endParaRPr>
          </a:p>
        </p:txBody>
      </p:sp>
      <p:sp>
        <p:nvSpPr>
          <p:cNvPr id="183" name="Google Shape;183;p30"/>
          <p:cNvSpPr txBox="1"/>
          <p:nvPr>
            <p:ph idx="4294967295" type="body"/>
          </p:nvPr>
        </p:nvSpPr>
        <p:spPr>
          <a:xfrm>
            <a:off x="311700" y="732675"/>
            <a:ext cx="8520600" cy="4074600"/>
          </a:xfrm>
          <a:prstGeom prst="rect">
            <a:avLst/>
          </a:prstGeom>
          <a:noFill/>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BEA data suggest that greatest impacts came from reforms that preceded the highly publicized 2011 reforms (which affected 2012+).</a:t>
            </a:r>
            <a:endParaRPr sz="1600"/>
          </a:p>
          <a:p>
            <a:pPr indent="-330200" lvl="0" marL="457200" rtl="0" algn="l">
              <a:spcBef>
                <a:spcPts val="0"/>
              </a:spcBef>
              <a:spcAft>
                <a:spcPts val="0"/>
              </a:spcAft>
              <a:buSzPts val="1600"/>
              <a:buChar char="●"/>
            </a:pPr>
            <a:r>
              <a:rPr lang="en" sz="1600"/>
              <a:t>Impact on potential costs came primarily through reductions in liability and resulting lower imputed interest on unfunded liability. Reductions in normal cost appear small.</a:t>
            </a:r>
            <a:endParaRPr sz="1600"/>
          </a:p>
          <a:p>
            <a:pPr indent="-330200" lvl="0" marL="457200" rtl="0" algn="l">
              <a:spcBef>
                <a:spcPts val="0"/>
              </a:spcBef>
              <a:spcAft>
                <a:spcPts val="0"/>
              </a:spcAft>
              <a:buSzPts val="1600"/>
              <a:buChar char="●"/>
            </a:pPr>
            <a:r>
              <a:rPr lang="en" sz="1600"/>
              <a:t>Generally can’t reduce liability without a crisis political environment and permissive legal environment.</a:t>
            </a:r>
            <a:endParaRPr sz="1600"/>
          </a:p>
          <a:p>
            <a:pPr indent="-330200" lvl="0" marL="457200" rtl="0" algn="l">
              <a:spcBef>
                <a:spcPts val="0"/>
              </a:spcBef>
              <a:spcAft>
                <a:spcPts val="0"/>
              </a:spcAft>
              <a:buSzPts val="1600"/>
              <a:buChar char="●"/>
            </a:pPr>
            <a:r>
              <a:rPr lang="en" sz="1600"/>
              <a:t>My selective checks against CAFRs and other summary data suggest the BEA data are more representative of what happened than seemingly conflicting other data.</a:t>
            </a:r>
            <a:endParaRPr sz="1600"/>
          </a:p>
          <a:p>
            <a:pPr indent="-330200" lvl="0" marL="457200" rtl="0" algn="l">
              <a:spcBef>
                <a:spcPts val="0"/>
              </a:spcBef>
              <a:spcAft>
                <a:spcPts val="0"/>
              </a:spcAft>
              <a:buSzPts val="1600"/>
              <a:buChar char="●"/>
            </a:pPr>
            <a:r>
              <a:rPr lang="en" sz="1600"/>
              <a:t>Still, the conclusion that so much of this happened before the 2011 reforms is surprising to me (perhaps not to RI experts), and is a tentative conclusion.</a:t>
            </a:r>
            <a:endParaRPr sz="1600"/>
          </a:p>
          <a:p>
            <a:pPr indent="-330200" lvl="0" marL="457200" rtl="0" algn="l">
              <a:spcBef>
                <a:spcPts val="0"/>
              </a:spcBef>
              <a:spcAft>
                <a:spcPts val="0"/>
              </a:spcAft>
              <a:buSzPts val="1600"/>
              <a:buChar char="●"/>
            </a:pPr>
            <a:r>
              <a:rPr lang="en" sz="1600"/>
              <a:t>As with much detective work, answered questions lead to additional questions, such as: Impact of hybrid DB-DC plan? Impact of actuarial changes BEA does not capture, such as RIRSA’s move to more-conservative mortality assumptions?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31"/>
          <p:cNvSpPr txBox="1"/>
          <p:nvPr>
            <p:ph type="title"/>
          </p:nvPr>
        </p:nvSpPr>
        <p:spPr>
          <a:xfrm>
            <a:off x="311700" y="140225"/>
            <a:ext cx="85206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rgbClr val="1155CC"/>
                </a:solidFill>
              </a:rPr>
              <a:t>Impact of BEA discount-rate changes</a:t>
            </a:r>
            <a:endParaRPr b="1" sz="2400">
              <a:solidFill>
                <a:srgbClr val="1155CC"/>
              </a:solidFill>
            </a:endParaRPr>
          </a:p>
        </p:txBody>
      </p:sp>
      <p:sp>
        <p:nvSpPr>
          <p:cNvPr id="190" name="Google Shape;190;p31"/>
          <p:cNvSpPr txBox="1"/>
          <p:nvPr>
            <p:ph idx="4294967295" type="body"/>
          </p:nvPr>
        </p:nvSpPr>
        <p:spPr>
          <a:xfrm>
            <a:off x="311700" y="732675"/>
            <a:ext cx="8520600" cy="383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BEA has lowered discount rates 3 times: from 6 to 5.5% in 2004, from 5.5 to 5% in 2010, and </a:t>
            </a:r>
            <a:r>
              <a:rPr lang="en" u="sng"/>
              <a:t>by a full point</a:t>
            </a:r>
            <a:r>
              <a:rPr lang="en"/>
              <a:t> from 5 to 4% in 2013.</a:t>
            </a:r>
            <a:endParaRPr/>
          </a:p>
          <a:p>
            <a:pPr indent="-342900" lvl="0" marL="457200" rtl="0" algn="l">
              <a:spcBef>
                <a:spcPts val="0"/>
              </a:spcBef>
              <a:spcAft>
                <a:spcPts val="0"/>
              </a:spcAft>
              <a:buSzPts val="1800"/>
              <a:buChar char="●"/>
            </a:pPr>
            <a:r>
              <a:rPr lang="en"/>
              <a:t>Largely mirrored AAA corporates, but 2013 BEA reduction lagged the market.</a:t>
            </a:r>
            <a:endParaRPr/>
          </a:p>
          <a:p>
            <a:pPr indent="-342900" lvl="0" marL="457200" rtl="0" algn="l">
              <a:spcBef>
                <a:spcPts val="0"/>
              </a:spcBef>
              <a:spcAft>
                <a:spcPts val="0"/>
              </a:spcAft>
              <a:buSzPts val="1800"/>
              <a:buChar char="●"/>
            </a:pPr>
            <a:r>
              <a:rPr lang="en"/>
              <a:t>Large impact on liability; VERY large impact on employer normal cost.</a:t>
            </a:r>
            <a:endParaRPr/>
          </a:p>
          <a:p>
            <a:pPr indent="-330200" lvl="1" marL="914400" rtl="0" algn="l">
              <a:spcBef>
                <a:spcPts val="0"/>
              </a:spcBef>
              <a:spcAft>
                <a:spcPts val="0"/>
              </a:spcAft>
              <a:buSzPts val="1600"/>
              <a:buChar char="○"/>
            </a:pPr>
            <a:r>
              <a:rPr lang="en" sz="1600" u="sng"/>
              <a:t>Liability</a:t>
            </a:r>
            <a:r>
              <a:rPr lang="en" sz="1600"/>
              <a:t>: In 2013, 14.9% growth:  11% due to DR change</a:t>
            </a:r>
            <a:br>
              <a:rPr lang="en" sz="1600"/>
            </a:br>
            <a:r>
              <a:rPr lang="en" sz="1600"/>
              <a:t>(data allow estimation of DR impact)</a:t>
            </a:r>
            <a:endParaRPr sz="1600"/>
          </a:p>
          <a:p>
            <a:pPr indent="-330200" lvl="1" marL="914400" rtl="0" algn="l">
              <a:spcBef>
                <a:spcPts val="0"/>
              </a:spcBef>
              <a:spcAft>
                <a:spcPts val="0"/>
              </a:spcAft>
              <a:buSzPts val="1600"/>
              <a:buChar char="○"/>
            </a:pPr>
            <a:r>
              <a:rPr lang="en" sz="1600" u="sng"/>
              <a:t>ENC</a:t>
            </a:r>
            <a:r>
              <a:rPr lang="en" sz="1600"/>
              <a:t>: In 2013, 18.8% growth:  19+% greater than either neighboring year</a:t>
            </a:r>
            <a:br>
              <a:rPr lang="en" sz="1600"/>
            </a:br>
            <a:r>
              <a:rPr lang="en" sz="1600"/>
              <a:t>(data do not allow estimation of DR impact, so compare to neighboring years)</a:t>
            </a:r>
            <a:endParaRPr sz="1600"/>
          </a:p>
          <a:p>
            <a:pPr indent="-342900" lvl="0" marL="457200" rtl="0" algn="l">
              <a:spcBef>
                <a:spcPts val="0"/>
              </a:spcBef>
              <a:spcAft>
                <a:spcPts val="0"/>
              </a:spcAft>
              <a:buSzPts val="1800"/>
              <a:buChar char="●"/>
            </a:pPr>
            <a:r>
              <a:rPr lang="en"/>
              <a:t>These changes are appropriate but require caution when interpreting trends.</a:t>
            </a:r>
            <a:endParaRPr/>
          </a:p>
          <a:p>
            <a:pPr indent="-342900" lvl="0" marL="457200" rtl="0" algn="l">
              <a:spcBef>
                <a:spcPts val="0"/>
              </a:spcBef>
              <a:spcAft>
                <a:spcPts val="0"/>
              </a:spcAft>
              <a:buSzPts val="1800"/>
              <a:buChar char="●"/>
            </a:pPr>
            <a:r>
              <a:rPr lang="en"/>
              <a:t>May produce some odd numbers due to interaction with plan fiscal years and actuarial idiosyncrasies.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246825" y="140225"/>
            <a:ext cx="8774400" cy="9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1155CC"/>
                </a:solidFill>
              </a:rPr>
              <a:t>Important benefits </a:t>
            </a:r>
            <a:r>
              <a:rPr b="1" lang="en" sz="2200">
                <a:solidFill>
                  <a:srgbClr val="1155CC"/>
                </a:solidFill>
              </a:rPr>
              <a:t>of BEA state-level defined benefit public pension estimates </a:t>
            </a:r>
            <a:r>
              <a:rPr b="1" lang="en" sz="2200">
                <a:solidFill>
                  <a:srgbClr val="1155CC"/>
                </a:solidFill>
              </a:rPr>
              <a:t>for public pension analysis</a:t>
            </a:r>
            <a:endParaRPr b="1" sz="2200">
              <a:solidFill>
                <a:srgbClr val="1155CC"/>
              </a:solidFill>
            </a:endParaRPr>
          </a:p>
        </p:txBody>
      </p:sp>
      <p:sp>
        <p:nvSpPr>
          <p:cNvPr id="62" name="Google Shape;62;p14"/>
          <p:cNvSpPr txBox="1"/>
          <p:nvPr>
            <p:ph idx="1" type="body"/>
          </p:nvPr>
        </p:nvSpPr>
        <p:spPr>
          <a:xfrm>
            <a:off x="311700" y="927050"/>
            <a:ext cx="8581800" cy="4057800"/>
          </a:xfrm>
          <a:prstGeom prst="rect">
            <a:avLst/>
          </a:prstGeom>
        </p:spPr>
        <p:txBody>
          <a:bodyPr anchorCtr="0" anchor="t" bIns="91425" lIns="91425" spcFirstLastPara="1" rIns="91425" wrap="square" tIns="91425">
            <a:noAutofit/>
          </a:bodyPr>
          <a:lstStyle/>
          <a:p>
            <a:pPr indent="-330200" lvl="0" marL="457200" rtl="0" algn="l">
              <a:lnSpc>
                <a:spcPct val="125000"/>
              </a:lnSpc>
              <a:spcBef>
                <a:spcPts val="0"/>
              </a:spcBef>
              <a:spcAft>
                <a:spcPts val="0"/>
              </a:spcAft>
              <a:buSzPts val="1600"/>
              <a:buChar char="●"/>
            </a:pPr>
            <a:r>
              <a:rPr lang="en" sz="1600"/>
              <a:t>Comprehensive (all plans, estimated)</a:t>
            </a:r>
            <a:endParaRPr sz="1600"/>
          </a:p>
          <a:p>
            <a:pPr indent="-330200" lvl="0" marL="457200" rtl="0" algn="l">
              <a:lnSpc>
                <a:spcPct val="125000"/>
              </a:lnSpc>
              <a:spcBef>
                <a:spcPts val="0"/>
              </a:spcBef>
              <a:spcAft>
                <a:spcPts val="0"/>
              </a:spcAft>
              <a:buSzPts val="1600"/>
              <a:buChar char="●"/>
            </a:pPr>
            <a:r>
              <a:rPr lang="en" sz="1600"/>
              <a:t>50 states + DC</a:t>
            </a:r>
            <a:endParaRPr sz="1600"/>
          </a:p>
          <a:p>
            <a:pPr indent="-330200" lvl="0" marL="457200" rtl="0" algn="l">
              <a:lnSpc>
                <a:spcPct val="125000"/>
              </a:lnSpc>
              <a:spcBef>
                <a:spcPts val="0"/>
              </a:spcBef>
              <a:spcAft>
                <a:spcPts val="0"/>
              </a:spcAft>
              <a:buSzPts val="1600"/>
              <a:buChar char="●"/>
            </a:pPr>
            <a:r>
              <a:rPr lang="en" sz="1600"/>
              <a:t>Time series (2000+, annual)</a:t>
            </a:r>
            <a:endParaRPr sz="1600"/>
          </a:p>
          <a:p>
            <a:pPr indent="-330200" lvl="0" marL="457200" rtl="0" algn="l">
              <a:lnSpc>
                <a:spcPct val="125000"/>
              </a:lnSpc>
              <a:spcBef>
                <a:spcPts val="0"/>
              </a:spcBef>
              <a:spcAft>
                <a:spcPts val="0"/>
              </a:spcAft>
              <a:buSzPts val="1600"/>
              <a:buChar char="●"/>
            </a:pPr>
            <a:r>
              <a:rPr lang="en" sz="1600"/>
              <a:t>Market-based discount rate</a:t>
            </a:r>
            <a:endParaRPr sz="1600"/>
          </a:p>
          <a:p>
            <a:pPr indent="-330200" lvl="0" marL="457200" rtl="0" algn="l">
              <a:lnSpc>
                <a:spcPct val="125000"/>
              </a:lnSpc>
              <a:spcBef>
                <a:spcPts val="0"/>
              </a:spcBef>
              <a:spcAft>
                <a:spcPts val="0"/>
              </a:spcAft>
              <a:buSzPts val="1600"/>
              <a:buChar char="●"/>
            </a:pPr>
            <a:r>
              <a:rPr lang="en" sz="1600"/>
              <a:t>Same discount rate, all plans</a:t>
            </a:r>
            <a:endParaRPr sz="1600"/>
          </a:p>
          <a:p>
            <a:pPr indent="-330200" lvl="0" marL="457200" rtl="0" algn="l">
              <a:lnSpc>
                <a:spcPct val="125000"/>
              </a:lnSpc>
              <a:spcBef>
                <a:spcPts val="0"/>
              </a:spcBef>
              <a:spcAft>
                <a:spcPts val="0"/>
              </a:spcAft>
              <a:buSzPts val="1600"/>
              <a:buChar char="●"/>
            </a:pPr>
            <a:r>
              <a:rPr lang="en" sz="1600"/>
              <a:t>Assets on market-value basis</a:t>
            </a:r>
            <a:endParaRPr sz="1600"/>
          </a:p>
          <a:p>
            <a:pPr indent="-330200" lvl="0" marL="457200" rtl="0" algn="l">
              <a:lnSpc>
                <a:spcPct val="125000"/>
              </a:lnSpc>
              <a:spcBef>
                <a:spcPts val="0"/>
              </a:spcBef>
              <a:spcAft>
                <a:spcPts val="0"/>
              </a:spcAft>
              <a:buSzPts val="1600"/>
              <a:buChar char="●"/>
            </a:pPr>
            <a:r>
              <a:rPr lang="en" sz="1600"/>
              <a:t>Includes estimates of normal cost, and data on actual contributions</a:t>
            </a:r>
            <a:endParaRPr sz="1600"/>
          </a:p>
          <a:p>
            <a:pPr indent="-330200" lvl="0" marL="457200" rtl="0" algn="l">
              <a:lnSpc>
                <a:spcPct val="125000"/>
              </a:lnSpc>
              <a:spcBef>
                <a:spcPts val="0"/>
              </a:spcBef>
              <a:spcAft>
                <a:spcPts val="0"/>
              </a:spcAft>
              <a:buSzPts val="1600"/>
              <a:buChar char="●"/>
            </a:pPr>
            <a:r>
              <a:rPr lang="en" sz="1600"/>
              <a:t>Quality control</a:t>
            </a:r>
            <a:endParaRPr sz="1600"/>
          </a:p>
          <a:p>
            <a:pPr indent="0" lvl="0" marL="0" rtl="0" algn="l">
              <a:lnSpc>
                <a:spcPct val="125000"/>
              </a:lnSpc>
              <a:spcBef>
                <a:spcPts val="0"/>
              </a:spcBef>
              <a:spcAft>
                <a:spcPts val="0"/>
              </a:spcAft>
              <a:buNone/>
            </a:pPr>
            <a:r>
              <a:t/>
            </a:r>
            <a:endParaRPr sz="800"/>
          </a:p>
          <a:p>
            <a:pPr indent="0" lvl="0" marL="0" rtl="0" algn="l">
              <a:lnSpc>
                <a:spcPct val="125000"/>
              </a:lnSpc>
              <a:spcBef>
                <a:spcPts val="0"/>
              </a:spcBef>
              <a:spcAft>
                <a:spcPts val="0"/>
              </a:spcAft>
              <a:buNone/>
            </a:pPr>
            <a:r>
              <a:rPr lang="en" sz="1600"/>
              <a:t>These characteristics in combination allow state-level analysis (with caution) of liabilities and costs, and comparisons to contributions, on a reasonably consistent basis </a:t>
            </a:r>
            <a:r>
              <a:rPr lang="en" sz="1600"/>
              <a:t>over time and across states. No other data source allows this (absent enormous work).</a:t>
            </a:r>
            <a:endParaRPr sz="1600"/>
          </a:p>
          <a:p>
            <a:pPr indent="0" lvl="0" marL="0" rtl="0" algn="l">
              <a:lnSpc>
                <a:spcPct val="125000"/>
              </a:lnSpc>
              <a:spcBef>
                <a:spcPts val="0"/>
              </a:spcBef>
              <a:spcAft>
                <a:spcPts val="0"/>
              </a:spcAft>
              <a:buNone/>
            </a:pPr>
            <a:r>
              <a:t/>
            </a:r>
            <a:endParaRPr sz="800"/>
          </a:p>
          <a:p>
            <a:pPr indent="0" lvl="0" marL="0" rtl="0" algn="l">
              <a:lnSpc>
                <a:spcPct val="125000"/>
              </a:lnSpc>
              <a:spcBef>
                <a:spcPts val="0"/>
              </a:spcBef>
              <a:spcAft>
                <a:spcPts val="0"/>
              </a:spcAft>
              <a:buNone/>
            </a:pPr>
            <a:r>
              <a:rPr lang="en" sz="1600"/>
              <a:t>The data also allow</a:t>
            </a:r>
            <a:r>
              <a:rPr lang="en" sz="1600"/>
              <a:t> detective work for individual states.</a:t>
            </a:r>
            <a:endParaRPr sz="1600"/>
          </a:p>
          <a:p>
            <a:pPr indent="0" lvl="0" marL="0" rtl="0" algn="l">
              <a:lnSpc>
                <a:spcPct val="125000"/>
              </a:lnSpc>
              <a:spcBef>
                <a:spcPts val="0"/>
              </a:spcBef>
              <a:spcAft>
                <a:spcPts val="0"/>
              </a:spcAft>
              <a:buNone/>
            </a:pPr>
            <a:r>
              <a:t/>
            </a:r>
            <a:endParaRPr sz="800"/>
          </a:p>
          <a:p>
            <a:pPr indent="0" lvl="0" marL="0" rtl="0" algn="l">
              <a:lnSpc>
                <a:spcPct val="125000"/>
              </a:lnSpc>
              <a:spcBef>
                <a:spcPts val="0"/>
              </a:spcBef>
              <a:spcAft>
                <a:spcPts val="0"/>
              </a:spcAft>
              <a:buNone/>
            </a:pPr>
            <a:r>
              <a:t/>
            </a:r>
            <a:endParaRPr sz="1700"/>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140225"/>
            <a:ext cx="8520600" cy="9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155CC"/>
                </a:solidFill>
              </a:rPr>
              <a:t>If I were king</a:t>
            </a:r>
            <a:r>
              <a:rPr b="1" lang="en" sz="2400">
                <a:solidFill>
                  <a:srgbClr val="1155CC"/>
                </a:solidFill>
              </a:rPr>
              <a:t>...</a:t>
            </a:r>
            <a:r>
              <a:rPr b="1" lang="en" sz="2400">
                <a:solidFill>
                  <a:srgbClr val="1155CC"/>
                </a:solidFill>
              </a:rPr>
              <a:t>.</a:t>
            </a:r>
            <a:endParaRPr b="1" sz="2400">
              <a:solidFill>
                <a:srgbClr val="1155CC"/>
              </a:solidFill>
            </a:endParaRPr>
          </a:p>
        </p:txBody>
      </p:sp>
      <p:sp>
        <p:nvSpPr>
          <p:cNvPr id="196" name="Google Shape;196;p32"/>
          <p:cNvSpPr txBox="1"/>
          <p:nvPr>
            <p:ph idx="1" type="body"/>
          </p:nvPr>
        </p:nvSpPr>
        <p:spPr>
          <a:xfrm>
            <a:off x="311700" y="680875"/>
            <a:ext cx="8581800" cy="43275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700"/>
              <a:t>BEA would:</a:t>
            </a:r>
            <a:endParaRPr sz="1700"/>
          </a:p>
          <a:p>
            <a:pPr indent="-336550" lvl="0" marL="457200" rtl="0" algn="l">
              <a:lnSpc>
                <a:spcPct val="125000"/>
              </a:lnSpc>
              <a:spcBef>
                <a:spcPts val="0"/>
              </a:spcBef>
              <a:spcAft>
                <a:spcPts val="0"/>
              </a:spcAft>
              <a:buSzPts val="1700"/>
              <a:buChar char="●"/>
            </a:pPr>
            <a:r>
              <a:rPr lang="en" sz="1700" u="sng"/>
              <a:t>Update discount rate each year.</a:t>
            </a:r>
            <a:r>
              <a:rPr lang="en" sz="1700"/>
              <a:t> However, DR changes generally similar to market.</a:t>
            </a:r>
            <a:endParaRPr sz="1700"/>
          </a:p>
          <a:p>
            <a:pPr indent="-336550" lvl="0" marL="457200" rtl="0" algn="l">
              <a:lnSpc>
                <a:spcPct val="125000"/>
              </a:lnSpc>
              <a:spcBef>
                <a:spcPts val="0"/>
              </a:spcBef>
              <a:spcAft>
                <a:spcPts val="0"/>
              </a:spcAft>
              <a:buSzPts val="1700"/>
              <a:buChar char="●"/>
            </a:pPr>
            <a:r>
              <a:rPr lang="en" sz="1700"/>
              <a:t>Provide a </a:t>
            </a:r>
            <a:r>
              <a:rPr lang="en" sz="1700" u="sng"/>
              <a:t>constant-discount-rate liability series</a:t>
            </a:r>
            <a:r>
              <a:rPr lang="en" sz="1700"/>
              <a:t> using the latest year</a:t>
            </a:r>
            <a:endParaRPr sz="1700"/>
          </a:p>
          <a:p>
            <a:pPr indent="-336550" lvl="0" marL="457200" rtl="0" algn="l">
              <a:lnSpc>
                <a:spcPct val="125000"/>
              </a:lnSpc>
              <a:spcBef>
                <a:spcPts val="0"/>
              </a:spcBef>
              <a:spcAft>
                <a:spcPts val="0"/>
              </a:spcAft>
              <a:buSzPts val="1700"/>
              <a:buChar char="●"/>
            </a:pPr>
            <a:r>
              <a:rPr lang="en" sz="1700"/>
              <a:t>And a </a:t>
            </a:r>
            <a:r>
              <a:rPr lang="en" sz="1700" u="sng"/>
              <a:t>constant-discount-rate normal cost series</a:t>
            </a:r>
            <a:r>
              <a:rPr lang="en" sz="1700"/>
              <a:t>, or data necessary to compute.</a:t>
            </a:r>
            <a:endParaRPr sz="1700"/>
          </a:p>
          <a:p>
            <a:pPr indent="-336550" lvl="0" marL="457200" rtl="0" algn="l">
              <a:lnSpc>
                <a:spcPct val="125000"/>
              </a:lnSpc>
              <a:spcBef>
                <a:spcPts val="0"/>
              </a:spcBef>
              <a:spcAft>
                <a:spcPts val="0"/>
              </a:spcAft>
              <a:buSzPts val="1700"/>
              <a:buChar char="●"/>
            </a:pPr>
            <a:r>
              <a:rPr lang="en" sz="1700"/>
              <a:t>Provide the </a:t>
            </a:r>
            <a:r>
              <a:rPr lang="en" sz="1700" u="sng"/>
              <a:t>data in a computer-friendly form</a:t>
            </a:r>
            <a:r>
              <a:rPr lang="en" sz="1700"/>
              <a:t>, similar to other regional data.</a:t>
            </a:r>
            <a:endParaRPr sz="1700"/>
          </a:p>
          <a:p>
            <a:pPr indent="-336550" lvl="0" marL="457200" rtl="0" algn="l">
              <a:lnSpc>
                <a:spcPct val="125000"/>
              </a:lnSpc>
              <a:spcBef>
                <a:spcPts val="0"/>
              </a:spcBef>
              <a:spcAft>
                <a:spcPts val="0"/>
              </a:spcAft>
              <a:buSzPts val="1700"/>
              <a:buChar char="●"/>
            </a:pPr>
            <a:r>
              <a:rPr lang="en" sz="1700"/>
              <a:t>Provide </a:t>
            </a:r>
            <a:r>
              <a:rPr lang="en" sz="1700" u="sng"/>
              <a:t>details behind state data</a:t>
            </a:r>
            <a:r>
              <a:rPr lang="en" sz="1700"/>
              <a:t> so that we could answer questions such as:</a:t>
            </a:r>
            <a:endParaRPr sz="1700"/>
          </a:p>
          <a:p>
            <a:pPr indent="0" lvl="0" marL="914400" rtl="0" algn="l">
              <a:lnSpc>
                <a:spcPct val="125000"/>
              </a:lnSpc>
              <a:spcBef>
                <a:spcPts val="0"/>
              </a:spcBef>
              <a:spcAft>
                <a:spcPts val="0"/>
              </a:spcAft>
              <a:buNone/>
            </a:pPr>
            <a:r>
              <a:t/>
            </a:r>
            <a:endParaRPr sz="1000"/>
          </a:p>
          <a:p>
            <a:pPr indent="0" lvl="0" marL="914400" rtl="0" algn="l">
              <a:lnSpc>
                <a:spcPct val="125000"/>
              </a:lnSpc>
              <a:spcBef>
                <a:spcPts val="0"/>
              </a:spcBef>
              <a:spcAft>
                <a:spcPts val="0"/>
              </a:spcAft>
              <a:buNone/>
            </a:pPr>
            <a:r>
              <a:rPr lang="en" sz="1700"/>
              <a:t>How much of the Illinois problem is due to Chicago and how bad is it in the rest of Illinois, with Chicago excluded?</a:t>
            </a:r>
            <a:endParaRPr sz="1700"/>
          </a:p>
          <a:p>
            <a:pPr indent="0" lvl="0" marL="914400" rtl="0" algn="l">
              <a:lnSpc>
                <a:spcPct val="125000"/>
              </a:lnSpc>
              <a:spcBef>
                <a:spcPts val="0"/>
              </a:spcBef>
              <a:spcAft>
                <a:spcPts val="0"/>
              </a:spcAft>
              <a:buNone/>
            </a:pPr>
            <a:r>
              <a:t/>
            </a:r>
            <a:endParaRPr sz="1000"/>
          </a:p>
          <a:p>
            <a:pPr indent="-336550" lvl="0" marL="457200" rtl="0" algn="l">
              <a:lnSpc>
                <a:spcPct val="125000"/>
              </a:lnSpc>
              <a:spcBef>
                <a:spcPts val="0"/>
              </a:spcBef>
              <a:spcAft>
                <a:spcPts val="0"/>
              </a:spcAft>
              <a:buSzPts val="1700"/>
              <a:buChar char="●"/>
            </a:pPr>
            <a:r>
              <a:rPr lang="en" sz="1700"/>
              <a:t>Provide a primer that shows the </a:t>
            </a:r>
            <a:r>
              <a:rPr lang="en" sz="1700" u="sng"/>
              <a:t>crosswalk from details to the released data</a:t>
            </a:r>
            <a:r>
              <a:rPr lang="en" sz="1700"/>
              <a:t>. This might help policymakers &amp; staff buy in to the numbers.</a:t>
            </a:r>
            <a:endParaRPr sz="1700"/>
          </a:p>
          <a:p>
            <a:pPr indent="0" lvl="0" marL="0" rtl="0" algn="l">
              <a:lnSpc>
                <a:spcPct val="125000"/>
              </a:lnSpc>
              <a:spcBef>
                <a:spcPts val="0"/>
              </a:spcBef>
              <a:spcAft>
                <a:spcPts val="0"/>
              </a:spcAft>
              <a:buNone/>
            </a:pPr>
            <a:r>
              <a:t/>
            </a:r>
            <a:endParaRPr sz="800"/>
          </a:p>
          <a:p>
            <a:pPr indent="0" lvl="0" marL="0" rtl="0" algn="l">
              <a:lnSpc>
                <a:spcPct val="125000"/>
              </a:lnSpc>
              <a:spcBef>
                <a:spcPts val="0"/>
              </a:spcBef>
              <a:spcAft>
                <a:spcPts val="0"/>
              </a:spcAft>
              <a:buNone/>
            </a:pPr>
            <a:r>
              <a:rPr lang="en" sz="1700"/>
              <a:t>But I don’t want this to detract from my key message: These data are great</a:t>
            </a:r>
            <a:r>
              <a:rPr lang="en" sz="1700"/>
              <a:t>!</a:t>
            </a:r>
            <a:endParaRPr sz="1700"/>
          </a:p>
        </p:txBody>
      </p:sp>
      <p:sp>
        <p:nvSpPr>
          <p:cNvPr id="197" name="Google Shape;19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69" name="Google Shape;69;p15"/>
          <p:cNvGraphicFramePr/>
          <p:nvPr/>
        </p:nvGraphicFramePr>
        <p:xfrm>
          <a:off x="381150" y="636715"/>
          <a:ext cx="3000000" cy="3000000"/>
        </p:xfrm>
        <a:graphic>
          <a:graphicData uri="http://schemas.openxmlformats.org/drawingml/2006/table">
            <a:tbl>
              <a:tblPr>
                <a:noFill/>
                <a:tableStyleId>{DDCC9EC6-F87F-4C50-8798-C8DA0FDA4B4C}</a:tableStyleId>
              </a:tblPr>
              <a:tblGrid>
                <a:gridCol w="1332525"/>
                <a:gridCol w="2372875"/>
                <a:gridCol w="2372875"/>
                <a:gridCol w="2372875"/>
              </a:tblGrid>
              <a:tr h="553525">
                <a:tc>
                  <a:txBody>
                    <a:bodyPr/>
                    <a:lstStyle/>
                    <a:p>
                      <a:pPr indent="0" lvl="0" marL="0" rtl="0" algn="l">
                        <a:spcBef>
                          <a:spcPts val="0"/>
                        </a:spcBef>
                        <a:spcAft>
                          <a:spcPts val="0"/>
                        </a:spcAft>
                        <a:buNone/>
                      </a:pPr>
                      <a:r>
                        <a:t/>
                      </a:r>
                      <a:endParaRPr sz="1200"/>
                    </a:p>
                  </a:txBody>
                  <a:tcPr marT="91425" marB="91425" marR="91425" marL="91425" anchor="b"/>
                </a:tc>
                <a:tc>
                  <a:txBody>
                    <a:bodyPr/>
                    <a:lstStyle/>
                    <a:p>
                      <a:pPr indent="0" lvl="0" marL="0" rtl="0" algn="l">
                        <a:spcBef>
                          <a:spcPts val="0"/>
                        </a:spcBef>
                        <a:spcAft>
                          <a:spcPts val="0"/>
                        </a:spcAft>
                        <a:buNone/>
                      </a:pPr>
                      <a:r>
                        <a:rPr lang="en" sz="1200"/>
                        <a:t>BEA</a:t>
                      </a:r>
                      <a:endParaRPr sz="1200"/>
                    </a:p>
                  </a:txBody>
                  <a:tcPr marT="91425" marB="91425" marR="91425" marL="91425" anchor="b"/>
                </a:tc>
                <a:tc>
                  <a:txBody>
                    <a:bodyPr/>
                    <a:lstStyle/>
                    <a:p>
                      <a:pPr indent="0" lvl="0" marL="0" rtl="0" algn="l">
                        <a:spcBef>
                          <a:spcPts val="0"/>
                        </a:spcBef>
                        <a:spcAft>
                          <a:spcPts val="0"/>
                        </a:spcAft>
                        <a:buNone/>
                      </a:pPr>
                      <a:r>
                        <a:rPr lang="en" sz="1200" u="sng">
                          <a:solidFill>
                            <a:schemeClr val="hlink"/>
                          </a:solidFill>
                          <a:hlinkClick r:id="rId3"/>
                        </a:rPr>
                        <a:t>Public Plans Database (PPD)</a:t>
                      </a:r>
                      <a:r>
                        <a:rPr lang="en" sz="1200"/>
                        <a:t> (Boston College...)*</a:t>
                      </a:r>
                      <a:endParaRPr sz="1200"/>
                    </a:p>
                  </a:txBody>
                  <a:tcPr marT="91425" marB="91425" marR="91425" marL="91425" anchor="b"/>
                </a:tc>
                <a:tc>
                  <a:txBody>
                    <a:bodyPr/>
                    <a:lstStyle/>
                    <a:p>
                      <a:pPr indent="0" lvl="0" marL="0" rtl="0" algn="l">
                        <a:spcBef>
                          <a:spcPts val="0"/>
                        </a:spcBef>
                        <a:spcAft>
                          <a:spcPts val="0"/>
                        </a:spcAft>
                        <a:buClr>
                          <a:schemeClr val="dk1"/>
                        </a:buClr>
                        <a:buSzPts val="1100"/>
                        <a:buFont typeface="Arial"/>
                        <a:buNone/>
                      </a:pPr>
                      <a:r>
                        <a:rPr lang="en" sz="1200" u="sng">
                          <a:solidFill>
                            <a:schemeClr val="hlink"/>
                          </a:solidFill>
                          <a:hlinkClick r:id="rId4"/>
                        </a:rPr>
                        <a:t>Moody’s adjusted net pension liabilities</a:t>
                      </a:r>
                      <a:r>
                        <a:rPr lang="en" sz="1200">
                          <a:solidFill>
                            <a:schemeClr val="dk1"/>
                          </a:solidFill>
                        </a:rPr>
                        <a:t>*</a:t>
                      </a:r>
                      <a:endParaRPr sz="1200">
                        <a:solidFill>
                          <a:schemeClr val="dk1"/>
                        </a:solidFill>
                      </a:endParaRPr>
                    </a:p>
                  </a:txBody>
                  <a:tcPr marT="91425" marB="91425" marR="91425" marL="91425" anchor="b"/>
                </a:tc>
              </a:tr>
              <a:tr h="438700">
                <a:tc>
                  <a:txBody>
                    <a:bodyPr/>
                    <a:lstStyle/>
                    <a:p>
                      <a:pPr indent="0" lvl="0" marL="0" rtl="0" algn="l">
                        <a:spcBef>
                          <a:spcPts val="0"/>
                        </a:spcBef>
                        <a:spcAft>
                          <a:spcPts val="0"/>
                        </a:spcAft>
                        <a:buNone/>
                      </a:pPr>
                      <a:r>
                        <a:rPr lang="en" sz="1200"/>
                        <a:t>Reported at:</a:t>
                      </a:r>
                      <a:endParaRPr sz="1200"/>
                    </a:p>
                  </a:txBody>
                  <a:tcPr marT="91425" marB="91425" marR="91425" marL="91425" anchor="ctr"/>
                </a:tc>
                <a:tc>
                  <a:txBody>
                    <a:bodyPr/>
                    <a:lstStyle/>
                    <a:p>
                      <a:pPr indent="0" lvl="0" marL="0" rtl="0" algn="l">
                        <a:spcBef>
                          <a:spcPts val="0"/>
                        </a:spcBef>
                        <a:spcAft>
                          <a:spcPts val="0"/>
                        </a:spcAft>
                        <a:buNone/>
                      </a:pPr>
                      <a:r>
                        <a:rPr lang="en" sz="1200"/>
                        <a:t>State geography</a:t>
                      </a:r>
                      <a:endParaRPr sz="1200"/>
                    </a:p>
                  </a:txBody>
                  <a:tcPr marT="91425" marB="91425" marR="91425" marL="91425" anchor="ctr"/>
                </a:tc>
                <a:tc>
                  <a:txBody>
                    <a:bodyPr/>
                    <a:lstStyle/>
                    <a:p>
                      <a:pPr indent="0" lvl="0" marL="0" rtl="0" algn="l">
                        <a:spcBef>
                          <a:spcPts val="0"/>
                        </a:spcBef>
                        <a:spcAft>
                          <a:spcPts val="0"/>
                        </a:spcAft>
                        <a:buNone/>
                      </a:pPr>
                      <a:r>
                        <a:rPr lang="en" sz="1200"/>
                        <a:t>Primarily plan-level</a:t>
                      </a:r>
                      <a:endParaRPr sz="1200"/>
                    </a:p>
                  </a:txBody>
                  <a:tcPr marT="91425" marB="91425" marR="91425" marL="91425" anchor="ctr"/>
                </a:tc>
                <a:tc>
                  <a:txBody>
                    <a:bodyPr/>
                    <a:lstStyle/>
                    <a:p>
                      <a:pPr indent="0" lvl="0" marL="0" rtl="0" algn="l">
                        <a:spcBef>
                          <a:spcPts val="0"/>
                        </a:spcBef>
                        <a:spcAft>
                          <a:spcPts val="0"/>
                        </a:spcAft>
                        <a:buNone/>
                      </a:pPr>
                      <a:r>
                        <a:rPr lang="en" sz="1200"/>
                        <a:t>Primarily state-level totals for state plans, local plans</a:t>
                      </a:r>
                      <a:endParaRPr sz="1200"/>
                    </a:p>
                  </a:txBody>
                  <a:tcPr marT="91425" marB="91425" marR="91425" marL="91425" anchor="ctr"/>
                </a:tc>
              </a:tr>
              <a:tr h="442950">
                <a:tc>
                  <a:txBody>
                    <a:bodyPr/>
                    <a:lstStyle/>
                    <a:p>
                      <a:pPr indent="0" lvl="0" marL="0" rtl="0" algn="l">
                        <a:spcBef>
                          <a:spcPts val="0"/>
                        </a:spcBef>
                        <a:spcAft>
                          <a:spcPts val="0"/>
                        </a:spcAft>
                        <a:buNone/>
                      </a:pPr>
                      <a:r>
                        <a:rPr lang="en" sz="1200"/>
                        <a:t>Universe</a:t>
                      </a:r>
                      <a:endParaRPr sz="1200"/>
                    </a:p>
                  </a:txBody>
                  <a:tcPr marT="91425" marB="91425" marR="91425" marL="91425" anchor="ctr"/>
                </a:tc>
                <a:tc>
                  <a:txBody>
                    <a:bodyPr/>
                    <a:lstStyle/>
                    <a:p>
                      <a:pPr indent="0" lvl="0" marL="0" rtl="0" algn="l">
                        <a:spcBef>
                          <a:spcPts val="0"/>
                        </a:spcBef>
                        <a:spcAft>
                          <a:spcPts val="0"/>
                        </a:spcAft>
                        <a:buNone/>
                      </a:pPr>
                      <a:r>
                        <a:rPr lang="en" sz="1200"/>
                        <a:t>Complete -- estimated</a:t>
                      </a:r>
                      <a:endParaRPr sz="1200"/>
                    </a:p>
                  </a:txBody>
                  <a:tcPr marT="91425" marB="91425" marR="91425" marL="91425" anchor="ctr"/>
                </a:tc>
                <a:tc>
                  <a:txBody>
                    <a:bodyPr/>
                    <a:lstStyle/>
                    <a:p>
                      <a:pPr indent="0" lvl="0" marL="0" rtl="0" algn="l">
                        <a:spcBef>
                          <a:spcPts val="0"/>
                        </a:spcBef>
                        <a:spcAft>
                          <a:spcPts val="0"/>
                        </a:spcAft>
                        <a:buNone/>
                      </a:pPr>
                      <a:r>
                        <a:rPr lang="en" sz="1200"/>
                        <a:t>~190 plans ~90% of assets</a:t>
                      </a:r>
                      <a:endParaRPr sz="1200"/>
                    </a:p>
                  </a:txBody>
                  <a:tcPr marT="91425" marB="91425" marR="91425" marL="91425" anchor="ctr"/>
                </a:tc>
                <a:tc>
                  <a:txBody>
                    <a:bodyPr/>
                    <a:lstStyle/>
                    <a:p>
                      <a:pPr indent="0" lvl="0" marL="0" rtl="0" algn="l">
                        <a:spcBef>
                          <a:spcPts val="0"/>
                        </a:spcBef>
                        <a:spcAft>
                          <a:spcPts val="0"/>
                        </a:spcAft>
                        <a:buNone/>
                      </a:pPr>
                      <a:r>
                        <a:rPr lang="en" sz="1200"/>
                        <a:t>227 large SG plans; 50 large locals</a:t>
                      </a:r>
                      <a:endParaRPr sz="1200"/>
                    </a:p>
                  </a:txBody>
                  <a:tcPr marT="91425" marB="91425" marR="91425" marL="91425" anchor="ctr"/>
                </a:tc>
              </a:tr>
              <a:tr h="442950">
                <a:tc>
                  <a:txBody>
                    <a:bodyPr/>
                    <a:lstStyle/>
                    <a:p>
                      <a:pPr indent="0" lvl="0" marL="0" rtl="0" algn="l">
                        <a:spcBef>
                          <a:spcPts val="0"/>
                        </a:spcBef>
                        <a:spcAft>
                          <a:spcPts val="0"/>
                        </a:spcAft>
                        <a:buNone/>
                      </a:pPr>
                      <a:r>
                        <a:rPr lang="en" sz="1200"/>
                        <a:t>Availability</a:t>
                      </a:r>
                      <a:endParaRPr sz="1200"/>
                    </a:p>
                  </a:txBody>
                  <a:tcPr marT="91425" marB="91425" marR="91425" marL="91425" anchor="ctr"/>
                </a:tc>
                <a:tc>
                  <a:txBody>
                    <a:bodyPr/>
                    <a:lstStyle/>
                    <a:p>
                      <a:pPr indent="0" lvl="0" marL="0" rtl="0" algn="l">
                        <a:spcBef>
                          <a:spcPts val="0"/>
                        </a:spcBef>
                        <a:spcAft>
                          <a:spcPts val="0"/>
                        </a:spcAft>
                        <a:buNone/>
                      </a:pPr>
                      <a:r>
                        <a:rPr lang="en" sz="1200"/>
                        <a:t>Annual (CY), 2000-2018</a:t>
                      </a:r>
                      <a:endParaRPr sz="1200"/>
                    </a:p>
                  </a:txBody>
                  <a:tcPr marT="91425" marB="91425" marR="91425" marL="91425" anchor="ctr"/>
                </a:tc>
                <a:tc>
                  <a:txBody>
                    <a:bodyPr/>
                    <a:lstStyle/>
                    <a:p>
                      <a:pPr indent="0" lvl="0" marL="0" rtl="0" algn="l">
                        <a:spcBef>
                          <a:spcPts val="0"/>
                        </a:spcBef>
                        <a:spcAft>
                          <a:spcPts val="0"/>
                        </a:spcAft>
                        <a:buNone/>
                      </a:pPr>
                      <a:r>
                        <a:rPr lang="en" sz="1200"/>
                        <a:t>Annual</a:t>
                      </a:r>
                      <a:r>
                        <a:rPr lang="en" sz="1200">
                          <a:solidFill>
                            <a:schemeClr val="dk1"/>
                          </a:solidFill>
                        </a:rPr>
                        <a:t> (FY)</a:t>
                      </a:r>
                      <a:r>
                        <a:rPr lang="en" sz="1200"/>
                        <a:t>, 2001-2018</a:t>
                      </a:r>
                      <a:endParaRPr sz="1200"/>
                    </a:p>
                  </a:txBody>
                  <a:tcPr marT="91425" marB="91425" marR="91425" marL="91425" anchor="ctr"/>
                </a:tc>
                <a:tc>
                  <a:txBody>
                    <a:bodyPr/>
                    <a:lstStyle/>
                    <a:p>
                      <a:pPr indent="0" lvl="0" marL="0" rtl="0" algn="l">
                        <a:spcBef>
                          <a:spcPts val="0"/>
                        </a:spcBef>
                        <a:spcAft>
                          <a:spcPts val="0"/>
                        </a:spcAft>
                        <a:buNone/>
                      </a:pPr>
                      <a:r>
                        <a:rPr lang="en" sz="1200"/>
                        <a:t>Annual (FY), ~2011-2018</a:t>
                      </a:r>
                      <a:endParaRPr sz="1200"/>
                    </a:p>
                  </a:txBody>
                  <a:tcPr marT="91425" marB="91425" marR="91425" marL="91425" anchor="ctr"/>
                </a:tc>
              </a:tr>
              <a:tr h="442950">
                <a:tc>
                  <a:txBody>
                    <a:bodyPr/>
                    <a:lstStyle/>
                    <a:p>
                      <a:pPr indent="0" lvl="0" marL="0" rtl="0" algn="l">
                        <a:spcBef>
                          <a:spcPts val="0"/>
                        </a:spcBef>
                        <a:spcAft>
                          <a:spcPts val="0"/>
                        </a:spcAft>
                        <a:buNone/>
                      </a:pPr>
                      <a:r>
                        <a:rPr lang="en" sz="1200"/>
                        <a:t>Discounting</a:t>
                      </a:r>
                      <a:endParaRPr sz="1200"/>
                    </a:p>
                  </a:txBody>
                  <a:tcPr marT="91425" marB="91425" marR="91425" marL="91425" anchor="ctr"/>
                </a:tc>
                <a:tc>
                  <a:txBody>
                    <a:bodyPr/>
                    <a:lstStyle/>
                    <a:p>
                      <a:pPr indent="0" lvl="0" marL="0" rtl="0" algn="l">
                        <a:spcBef>
                          <a:spcPts val="0"/>
                        </a:spcBef>
                        <a:spcAft>
                          <a:spcPts val="0"/>
                        </a:spcAft>
                        <a:buNone/>
                      </a:pPr>
                      <a:r>
                        <a:rPr lang="en" sz="1200"/>
                        <a:t>Based on Moody’s AAA corporate; 4% for 2018</a:t>
                      </a:r>
                      <a:endParaRPr sz="1200"/>
                    </a:p>
                  </a:txBody>
                  <a:tcPr marT="91425" marB="91425" marR="91425" marL="91425" anchor="ctr"/>
                </a:tc>
                <a:tc>
                  <a:txBody>
                    <a:bodyPr/>
                    <a:lstStyle/>
                    <a:p>
                      <a:pPr indent="0" lvl="0" marL="0" rtl="0" algn="l">
                        <a:spcBef>
                          <a:spcPts val="0"/>
                        </a:spcBef>
                        <a:spcAft>
                          <a:spcPts val="0"/>
                        </a:spcAft>
                        <a:buNone/>
                      </a:pPr>
                      <a:r>
                        <a:rPr lang="en" sz="1200"/>
                        <a:t>Plan-chosen rates; 7.3% </a:t>
                      </a:r>
                      <a:r>
                        <a:rPr lang="en" sz="1200">
                          <a:solidFill>
                            <a:schemeClr val="dk1"/>
                          </a:solidFill>
                        </a:rPr>
                        <a:t>median </a:t>
                      </a:r>
                      <a:r>
                        <a:rPr lang="en" sz="1200"/>
                        <a:t>for 2018</a:t>
                      </a:r>
                      <a:endParaRPr sz="1200"/>
                    </a:p>
                  </a:txBody>
                  <a:tcPr marT="91425" marB="91425" marR="91425" marL="91425" anchor="ctr">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200"/>
                        <a:t>H</a:t>
                      </a:r>
                      <a:r>
                        <a:rPr lang="en" sz="1200"/>
                        <a:t>igh-quality long-term taxable (FTSE PLI); ~4.1% 2018</a:t>
                      </a:r>
                      <a:endParaRPr sz="1200"/>
                    </a:p>
                  </a:txBody>
                  <a:tcPr marT="91425" marB="91425" marR="91425" marL="91425" anchor="ctr"/>
                </a:tc>
              </a:tr>
              <a:tr h="425950">
                <a:tc>
                  <a:txBody>
                    <a:bodyPr/>
                    <a:lstStyle/>
                    <a:p>
                      <a:pPr indent="0" lvl="0" marL="0" rtl="0" algn="l">
                        <a:spcBef>
                          <a:spcPts val="0"/>
                        </a:spcBef>
                        <a:spcAft>
                          <a:spcPts val="0"/>
                        </a:spcAft>
                        <a:buNone/>
                      </a:pPr>
                      <a:r>
                        <a:rPr lang="en" sz="1200"/>
                        <a:t>MV assets</a:t>
                      </a:r>
                      <a:endParaRPr sz="1200"/>
                    </a:p>
                    <a:p>
                      <a:pPr indent="0" lvl="0" marL="0" rtl="0" algn="l">
                        <a:spcBef>
                          <a:spcPts val="0"/>
                        </a:spcBef>
                        <a:spcAft>
                          <a:spcPts val="0"/>
                        </a:spcAft>
                        <a:buNone/>
                      </a:pPr>
                      <a:r>
                        <a:rPr lang="en" sz="1200"/>
                        <a:t>Liability</a:t>
                      </a:r>
                      <a:endParaRPr sz="1200"/>
                    </a:p>
                    <a:p>
                      <a:pPr indent="0" lvl="0" marL="0" rtl="0" algn="l">
                        <a:spcBef>
                          <a:spcPts val="0"/>
                        </a:spcBef>
                        <a:spcAft>
                          <a:spcPts val="0"/>
                        </a:spcAft>
                        <a:buNone/>
                      </a:pPr>
                      <a:r>
                        <a:rPr lang="en" sz="1200"/>
                        <a:t>Unfunded; FR</a:t>
                      </a:r>
                      <a:endParaRPr sz="1200"/>
                    </a:p>
                    <a:p>
                      <a:pPr indent="0" lvl="0" marL="0" rtl="0" algn="l">
                        <a:spcBef>
                          <a:spcPts val="0"/>
                        </a:spcBef>
                        <a:spcAft>
                          <a:spcPts val="0"/>
                        </a:spcAft>
                        <a:buNone/>
                      </a:pPr>
                      <a:r>
                        <a:rPr lang="en" sz="1200"/>
                        <a:t>Employer NC</a:t>
                      </a:r>
                      <a:endParaRPr sz="1200"/>
                    </a:p>
                    <a:p>
                      <a:pPr indent="0" lvl="0" marL="0" rtl="0" algn="l">
                        <a:spcBef>
                          <a:spcPts val="0"/>
                        </a:spcBef>
                        <a:spcAft>
                          <a:spcPts val="0"/>
                        </a:spcAft>
                        <a:buNone/>
                      </a:pPr>
                      <a:r>
                        <a:rPr lang="en" sz="1200"/>
                        <a:t>Payroll; NC %</a:t>
                      </a:r>
                      <a:endParaRPr sz="1200"/>
                    </a:p>
                  </a:txBody>
                  <a:tcPr marT="91425" marB="91425" marR="91425" marL="91425" anchor="ctr"/>
                </a:tc>
                <a:tc>
                  <a:txBody>
                    <a:bodyPr/>
                    <a:lstStyle/>
                    <a:p>
                      <a:pPr indent="0" lvl="0" marL="0" rtl="0" algn="l">
                        <a:spcBef>
                          <a:spcPts val="0"/>
                        </a:spcBef>
                        <a:spcAft>
                          <a:spcPts val="0"/>
                        </a:spcAft>
                        <a:buNone/>
                      </a:pPr>
                      <a:r>
                        <a:rPr lang="en" sz="1200"/>
                        <a:t>$4.1 trillion</a:t>
                      </a:r>
                      <a:endParaRPr sz="1200"/>
                    </a:p>
                    <a:p>
                      <a:pPr indent="0" lvl="0" marL="0" rtl="0" algn="l">
                        <a:spcBef>
                          <a:spcPts val="0"/>
                        </a:spcBef>
                        <a:spcAft>
                          <a:spcPts val="0"/>
                        </a:spcAft>
                        <a:buNone/>
                      </a:pPr>
                      <a:r>
                        <a:rPr lang="en" sz="1200"/>
                        <a:t>$8.6 trillion</a:t>
                      </a:r>
                      <a:endParaRPr sz="1200"/>
                    </a:p>
                    <a:p>
                      <a:pPr indent="0" lvl="0" marL="0" rtl="0" algn="l">
                        <a:spcBef>
                          <a:spcPts val="0"/>
                        </a:spcBef>
                        <a:spcAft>
                          <a:spcPts val="0"/>
                        </a:spcAft>
                        <a:buNone/>
                      </a:pPr>
                      <a:r>
                        <a:rPr lang="en" sz="1200"/>
                        <a:t>$4.5 trillion; 47.3%</a:t>
                      </a:r>
                      <a:endParaRPr sz="1200"/>
                    </a:p>
                    <a:p>
                      <a:pPr indent="0" lvl="0" marL="0" rtl="0" algn="l">
                        <a:spcBef>
                          <a:spcPts val="0"/>
                        </a:spcBef>
                        <a:spcAft>
                          <a:spcPts val="0"/>
                        </a:spcAft>
                        <a:buNone/>
                      </a:pPr>
                      <a:r>
                        <a:rPr lang="en" sz="1200"/>
                        <a:t>$167 billion</a:t>
                      </a:r>
                      <a:endParaRPr sz="1200"/>
                    </a:p>
                    <a:p>
                      <a:pPr indent="0" lvl="0" marL="0" rtl="0" algn="l">
                        <a:spcBef>
                          <a:spcPts val="0"/>
                        </a:spcBef>
                        <a:spcAft>
                          <a:spcPts val="0"/>
                        </a:spcAft>
                        <a:buNone/>
                      </a:pPr>
                      <a:r>
                        <a:rPr lang="en" sz="1200"/>
                        <a:t>$928 b; ~17% (Boyd ests.)</a:t>
                      </a:r>
                      <a:endParaRPr sz="1200"/>
                    </a:p>
                  </a:txBody>
                  <a:tcPr marT="91425" marB="91425" marR="91425" marL="91425" anchor="ctr">
                    <a:lnR cap="flat" cmpd="sng" w="9525">
                      <a:solidFill>
                        <a:srgbClr val="D9D9D9"/>
                      </a:solidFill>
                      <a:prstDash val="solid"/>
                      <a:round/>
                      <a:headEnd len="sm" w="sm" type="none"/>
                      <a:tailEnd len="sm" w="sm" type="none"/>
                    </a:lnR>
                  </a:tcPr>
                </a:tc>
                <a:tc>
                  <a:txBody>
                    <a:bodyPr/>
                    <a:lstStyle/>
                    <a:p>
                      <a:pPr indent="0" lvl="0" marL="0" rtl="0" algn="l">
                        <a:spcBef>
                          <a:spcPts val="0"/>
                        </a:spcBef>
                        <a:spcAft>
                          <a:spcPts val="0"/>
                        </a:spcAft>
                        <a:buNone/>
                      </a:pPr>
                      <a:r>
                        <a:rPr lang="en" sz="1200"/>
                        <a:t>$3.7 trillion</a:t>
                      </a:r>
                      <a:endParaRPr sz="1200"/>
                    </a:p>
                    <a:p>
                      <a:pPr indent="0" lvl="0" marL="0" rtl="0" algn="l">
                        <a:spcBef>
                          <a:spcPts val="0"/>
                        </a:spcBef>
                        <a:spcAft>
                          <a:spcPts val="0"/>
                        </a:spcAft>
                        <a:buNone/>
                      </a:pPr>
                      <a:r>
                        <a:rPr lang="en" sz="1200"/>
                        <a:t>$5.2 trillion</a:t>
                      </a:r>
                      <a:endParaRPr sz="1200"/>
                    </a:p>
                    <a:p>
                      <a:pPr indent="0" lvl="0" marL="0" rtl="0" algn="l">
                        <a:spcBef>
                          <a:spcPts val="0"/>
                        </a:spcBef>
                        <a:spcAft>
                          <a:spcPts val="0"/>
                        </a:spcAft>
                        <a:buNone/>
                      </a:pPr>
                      <a:r>
                        <a:rPr lang="en" sz="1200"/>
                        <a:t>$1.5 trillion; 71.8%</a:t>
                      </a:r>
                      <a:endParaRPr sz="1200"/>
                    </a:p>
                    <a:p>
                      <a:pPr indent="0" lvl="0" marL="0" rtl="0" algn="l">
                        <a:spcBef>
                          <a:spcPts val="0"/>
                        </a:spcBef>
                        <a:spcAft>
                          <a:spcPts val="0"/>
                        </a:spcAft>
                        <a:buNone/>
                      </a:pPr>
                      <a:r>
                        <a:rPr lang="en" sz="1200"/>
                        <a:t>$52 billion (noisy)</a:t>
                      </a:r>
                      <a:endParaRPr sz="1200"/>
                    </a:p>
                    <a:p>
                      <a:pPr indent="0" lvl="0" marL="0" rtl="0" algn="l">
                        <a:spcBef>
                          <a:spcPts val="0"/>
                        </a:spcBef>
                        <a:spcAft>
                          <a:spcPts val="0"/>
                        </a:spcAft>
                        <a:buNone/>
                      </a:pPr>
                      <a:r>
                        <a:rPr lang="en" sz="1200"/>
                        <a:t>$733 billion</a:t>
                      </a:r>
                      <a:r>
                        <a:rPr lang="en" sz="1200">
                          <a:solidFill>
                            <a:schemeClr val="dk1"/>
                          </a:solidFill>
                        </a:rPr>
                        <a:t>; 7.1% (noisy)</a:t>
                      </a:r>
                      <a:endParaRPr sz="1200"/>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200"/>
                        <a:t>~$1.6 tr </a:t>
                      </a:r>
                      <a:r>
                        <a:rPr lang="en" sz="1200" u="sng">
                          <a:solidFill>
                            <a:schemeClr val="hlink"/>
                          </a:solidFill>
                          <a:hlinkClick r:id="rId5"/>
                        </a:rPr>
                        <a:t>states</a:t>
                      </a:r>
                      <a:r>
                        <a:rPr lang="en" sz="1200"/>
                        <a:t>, $0.5 tr </a:t>
                      </a:r>
                      <a:r>
                        <a:rPr lang="en" sz="1200" u="sng">
                          <a:solidFill>
                            <a:schemeClr val="hlink"/>
                          </a:solidFill>
                          <a:hlinkClick r:id="rId6"/>
                        </a:rPr>
                        <a:t>local</a:t>
                      </a:r>
                      <a:endParaRPr sz="1200"/>
                    </a:p>
                  </a:txBody>
                  <a:tcPr marT="91425" marB="91425" marR="91425" marL="91425" anchor="ctr">
                    <a:lnL cap="flat" cmpd="sng" w="9525">
                      <a:solidFill>
                        <a:srgbClr val="D9D9D9"/>
                      </a:solidFill>
                      <a:prstDash val="solid"/>
                      <a:round/>
                      <a:headEnd len="sm" w="sm" type="none"/>
                      <a:tailEnd len="sm" w="sm" type="none"/>
                    </a:lnL>
                  </a:tcPr>
                </a:tc>
              </a:tr>
              <a:tr h="425950">
                <a:tc>
                  <a:txBody>
                    <a:bodyPr/>
                    <a:lstStyle/>
                    <a:p>
                      <a:pPr indent="0" lvl="0" marL="0" rtl="0" algn="l">
                        <a:spcBef>
                          <a:spcPts val="0"/>
                        </a:spcBef>
                        <a:spcAft>
                          <a:spcPts val="0"/>
                        </a:spcAft>
                        <a:buNone/>
                      </a:pPr>
                      <a:r>
                        <a:rPr lang="en" sz="1200"/>
                        <a:t>Other</a:t>
                      </a:r>
                      <a:endParaRPr sz="1200"/>
                    </a:p>
                  </a:txBody>
                  <a:tcPr marT="91425" marB="91425" marR="91425" marL="91425" anchor="ctr"/>
                </a:tc>
                <a:tc>
                  <a:txBody>
                    <a:bodyPr/>
                    <a:lstStyle/>
                    <a:p>
                      <a:pPr indent="0" lvl="0" marL="0" rtl="0" algn="l">
                        <a:spcBef>
                          <a:spcPts val="0"/>
                        </a:spcBef>
                        <a:spcAft>
                          <a:spcPts val="0"/>
                        </a:spcAft>
                        <a:buNone/>
                      </a:pPr>
                      <a:r>
                        <a:rPr lang="en" sz="1200"/>
                        <a:t>Lumpy DR changes</a:t>
                      </a:r>
                      <a:endParaRPr sz="1200"/>
                    </a:p>
                  </a:txBody>
                  <a:tcPr marT="91425" marB="91425" marR="91425" marL="91425" anchor="ctr"/>
                </a:tc>
                <a:tc>
                  <a:txBody>
                    <a:bodyPr/>
                    <a:lstStyle/>
                    <a:p>
                      <a:pPr indent="0" lvl="0" marL="0" rtl="0" algn="l">
                        <a:spcBef>
                          <a:spcPts val="0"/>
                        </a:spcBef>
                        <a:spcAft>
                          <a:spcPts val="0"/>
                        </a:spcAft>
                        <a:buNone/>
                      </a:pPr>
                      <a:r>
                        <a:rPr lang="en" sz="1200"/>
                        <a:t>Limited resources for QC</a:t>
                      </a:r>
                      <a:endParaRPr sz="1200"/>
                    </a:p>
                  </a:txBody>
                  <a:tcPr marT="91425" marB="91425" marR="91425" marL="91425" anchor="ctr">
                    <a:lnT cap="flat" cmpd="sng" w="9525">
                      <a:solidFill>
                        <a:srgbClr val="D9D9D9"/>
                      </a:solidFill>
                      <a:prstDash val="solid"/>
                      <a:round/>
                      <a:headEnd len="sm" w="sm" type="none"/>
                      <a:tailEnd len="sm" w="sm" type="none"/>
                    </a:lnT>
                  </a:tcPr>
                </a:tc>
                <a:tc>
                  <a:txBody>
                    <a:bodyPr/>
                    <a:lstStyle/>
                    <a:p>
                      <a:pPr indent="0" lvl="0" marL="0" rtl="0" algn="l">
                        <a:spcBef>
                          <a:spcPts val="0"/>
                        </a:spcBef>
                        <a:spcAft>
                          <a:spcPts val="0"/>
                        </a:spcAft>
                        <a:buNone/>
                      </a:pPr>
                      <a:r>
                        <a:rPr lang="en" sz="1200"/>
                        <a:t>Paywall + inconvenient</a:t>
                      </a:r>
                      <a:endParaRPr sz="1200"/>
                    </a:p>
                  </a:txBody>
                  <a:tcPr marT="91425" marB="91425" marR="91425" marL="91425" anchor="ctr"/>
                </a:tc>
              </a:tr>
            </a:tbl>
          </a:graphicData>
        </a:graphic>
      </p:graphicFrame>
      <p:sp>
        <p:nvSpPr>
          <p:cNvPr id="70" name="Google Shape;70;p1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155CC"/>
                </a:solidFill>
              </a:rPr>
              <a:t>Selected compilations of public DB pension data</a:t>
            </a:r>
            <a:endParaRPr b="1" sz="2400">
              <a:solidFill>
                <a:srgbClr val="1155CC"/>
              </a:solidFill>
            </a:endParaRPr>
          </a:p>
        </p:txBody>
      </p:sp>
      <p:sp>
        <p:nvSpPr>
          <p:cNvPr id="71" name="Google Shape;71;p15"/>
          <p:cNvSpPr txBox="1"/>
          <p:nvPr/>
        </p:nvSpPr>
        <p:spPr>
          <a:xfrm>
            <a:off x="307850" y="4773179"/>
            <a:ext cx="84474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 These are the most prominent producers/providers/publishers of these data. There are some alternatives.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 name="Google Shape;77;p16"/>
          <p:cNvPicPr preferRelativeResize="0"/>
          <p:nvPr/>
        </p:nvPicPr>
        <p:blipFill>
          <a:blip r:embed="rId3">
            <a:alphaModFix/>
          </a:blip>
          <a:stretch>
            <a:fillRect/>
          </a:stretch>
        </p:blipFill>
        <p:spPr>
          <a:xfrm>
            <a:off x="152400" y="152400"/>
            <a:ext cx="8064503" cy="48387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3" name="Google Shape;83;p17"/>
          <p:cNvPicPr preferRelativeResize="0"/>
          <p:nvPr/>
        </p:nvPicPr>
        <p:blipFill>
          <a:blip r:embed="rId3">
            <a:alphaModFix/>
          </a:blip>
          <a:stretch>
            <a:fillRect/>
          </a:stretch>
        </p:blipFill>
        <p:spPr>
          <a:xfrm>
            <a:off x="557275" y="152400"/>
            <a:ext cx="8064503" cy="48387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246825" y="140225"/>
            <a:ext cx="8774400" cy="9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155CC"/>
                </a:solidFill>
              </a:rPr>
              <a:t>Other data sources do not allow aggregation of plans, and comparison to economic and tax base that must fund them</a:t>
            </a:r>
            <a:endParaRPr b="1" sz="2400">
              <a:solidFill>
                <a:srgbClr val="1155CC"/>
              </a:solidFill>
            </a:endParaRPr>
          </a:p>
        </p:txBody>
      </p:sp>
      <p:sp>
        <p:nvSpPr>
          <p:cNvPr id="89" name="Google Shape;89;p18"/>
          <p:cNvSpPr txBox="1"/>
          <p:nvPr>
            <p:ph idx="1" type="body"/>
          </p:nvPr>
        </p:nvSpPr>
        <p:spPr>
          <a:xfrm>
            <a:off x="311700" y="1186325"/>
            <a:ext cx="8581800" cy="38220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700"/>
              <a:t>For example, Illinois taxpayers (largely) must pay for multiple underfunded plans:</a:t>
            </a:r>
            <a:endParaRPr sz="1700"/>
          </a:p>
          <a:p>
            <a:pPr indent="-336550" lvl="0" marL="457200" rtl="0" algn="l">
              <a:lnSpc>
                <a:spcPct val="125000"/>
              </a:lnSpc>
              <a:spcBef>
                <a:spcPts val="0"/>
              </a:spcBef>
              <a:spcAft>
                <a:spcPts val="0"/>
              </a:spcAft>
              <a:buSzPts val="1700"/>
              <a:buChar char="●"/>
            </a:pPr>
            <a:r>
              <a:rPr lang="en" sz="1700"/>
              <a:t>Illinois Teachers’ Retirement System</a:t>
            </a:r>
            <a:endParaRPr sz="1700"/>
          </a:p>
          <a:p>
            <a:pPr indent="-336550" lvl="0" marL="457200" rtl="0" algn="l">
              <a:lnSpc>
                <a:spcPct val="125000"/>
              </a:lnSpc>
              <a:spcBef>
                <a:spcPts val="0"/>
              </a:spcBef>
              <a:spcAft>
                <a:spcPts val="0"/>
              </a:spcAft>
              <a:buSzPts val="1700"/>
              <a:buChar char="●"/>
            </a:pPr>
            <a:r>
              <a:rPr lang="en" sz="1700"/>
              <a:t>State Employees’ Retirement System</a:t>
            </a:r>
            <a:endParaRPr sz="1700"/>
          </a:p>
          <a:p>
            <a:pPr indent="-336550" lvl="0" marL="457200" rtl="0" algn="l">
              <a:lnSpc>
                <a:spcPct val="125000"/>
              </a:lnSpc>
              <a:spcBef>
                <a:spcPts val="0"/>
              </a:spcBef>
              <a:spcAft>
                <a:spcPts val="0"/>
              </a:spcAft>
              <a:buSzPts val="1700"/>
              <a:buChar char="●"/>
            </a:pPr>
            <a:r>
              <a:rPr lang="en" sz="1700"/>
              <a:t>State Universities Retirement System</a:t>
            </a:r>
            <a:endParaRPr sz="1700"/>
          </a:p>
          <a:p>
            <a:pPr indent="-336550" lvl="0" marL="457200" rtl="0" algn="l">
              <a:lnSpc>
                <a:spcPct val="125000"/>
              </a:lnSpc>
              <a:spcBef>
                <a:spcPts val="0"/>
              </a:spcBef>
              <a:spcAft>
                <a:spcPts val="0"/>
              </a:spcAft>
              <a:buSzPts val="1700"/>
              <a:buChar char="●"/>
            </a:pPr>
            <a:r>
              <a:rPr lang="en" sz="1700"/>
              <a:t>Chicago-area funds: Municipal Employees, Laborers’, Police, Firemen’s; Chicago Public Schools; Cook County Employees’; Chicago Transit Authority</a:t>
            </a:r>
            <a:endParaRPr sz="1700"/>
          </a:p>
          <a:p>
            <a:pPr indent="-336550" lvl="0" marL="457200" rtl="0" algn="l">
              <a:lnSpc>
                <a:spcPct val="125000"/>
              </a:lnSpc>
              <a:spcBef>
                <a:spcPts val="0"/>
              </a:spcBef>
              <a:spcAft>
                <a:spcPts val="0"/>
              </a:spcAft>
              <a:buSzPts val="1700"/>
              <a:buChar char="●"/>
            </a:pPr>
            <a:r>
              <a:rPr lang="en" sz="1700"/>
              <a:t>Many lesser funds in the Chicago area and throughout the state, most of which are deeply underfunded</a:t>
            </a:r>
            <a:endParaRPr sz="1700"/>
          </a:p>
          <a:p>
            <a:pPr indent="0" lvl="0" marL="0" rtl="0" algn="l">
              <a:lnSpc>
                <a:spcPct val="125000"/>
              </a:lnSpc>
              <a:spcBef>
                <a:spcPts val="0"/>
              </a:spcBef>
              <a:spcAft>
                <a:spcPts val="0"/>
              </a:spcAft>
              <a:buNone/>
            </a:pPr>
            <a:r>
              <a:t/>
            </a:r>
            <a:endParaRPr sz="1200"/>
          </a:p>
          <a:p>
            <a:pPr indent="0" lvl="0" marL="0" rtl="0" algn="l">
              <a:lnSpc>
                <a:spcPct val="125000"/>
              </a:lnSpc>
              <a:spcBef>
                <a:spcPts val="0"/>
              </a:spcBef>
              <a:spcAft>
                <a:spcPts val="0"/>
              </a:spcAft>
              <a:buNone/>
            </a:pPr>
            <a:r>
              <a:rPr b="1" lang="en" sz="1700"/>
              <a:t>BEA data allow this.</a:t>
            </a:r>
            <a:r>
              <a:rPr lang="en" sz="1700"/>
              <a:t> It is a valuable way to compare across states.</a:t>
            </a:r>
            <a:endParaRPr sz="1700"/>
          </a:p>
          <a:p>
            <a:pPr indent="0" lvl="0" marL="0" rtl="0" algn="l">
              <a:lnSpc>
                <a:spcPct val="125000"/>
              </a:lnSpc>
              <a:spcBef>
                <a:spcPts val="0"/>
              </a:spcBef>
              <a:spcAft>
                <a:spcPts val="0"/>
              </a:spcAft>
              <a:buNone/>
            </a:pPr>
            <a:r>
              <a:t/>
            </a:r>
            <a:endParaRPr sz="1200"/>
          </a:p>
          <a:p>
            <a:pPr indent="0" lvl="0" marL="0" rtl="0" algn="l">
              <a:lnSpc>
                <a:spcPct val="125000"/>
              </a:lnSpc>
              <a:spcBef>
                <a:spcPts val="0"/>
              </a:spcBef>
              <a:spcAft>
                <a:spcPts val="0"/>
              </a:spcAft>
              <a:buNone/>
            </a:pPr>
            <a:r>
              <a:rPr lang="en" sz="1700"/>
              <a:t>(It would be nice - but much harder still - to do this for smaller geographic areas.)</a:t>
            </a:r>
            <a:endParaRPr sz="1700"/>
          </a:p>
        </p:txBody>
      </p:sp>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155CC"/>
                </a:solidFill>
              </a:rPr>
              <a:t>There’s no place like Illinois</a:t>
            </a:r>
            <a:endParaRPr b="1" sz="2400">
              <a:solidFill>
                <a:srgbClr val="1155CC"/>
              </a:solidFill>
            </a:endParaRPr>
          </a:p>
        </p:txBody>
      </p:sp>
      <p:pic>
        <p:nvPicPr>
          <p:cNvPr id="97" name="Google Shape;97;p19"/>
          <p:cNvPicPr preferRelativeResize="0"/>
          <p:nvPr/>
        </p:nvPicPr>
        <p:blipFill>
          <a:blip r:embed="rId3">
            <a:alphaModFix/>
          </a:blip>
          <a:stretch>
            <a:fillRect/>
          </a:stretch>
        </p:blipFill>
        <p:spPr>
          <a:xfrm>
            <a:off x="457200" y="789125"/>
            <a:ext cx="8167658" cy="40838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228602" y="1097525"/>
            <a:ext cx="8686796" cy="3754629"/>
          </a:xfrm>
          <a:prstGeom prst="rect">
            <a:avLst/>
          </a:prstGeom>
          <a:noFill/>
          <a:ln>
            <a:noFill/>
          </a:ln>
        </p:spPr>
      </p:pic>
      <p:sp>
        <p:nvSpPr>
          <p:cNvPr id="103" name="Google Shape;10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20"/>
          <p:cNvSpPr txBox="1"/>
          <p:nvPr>
            <p:ph type="title"/>
          </p:nvPr>
        </p:nvSpPr>
        <p:spPr>
          <a:xfrm>
            <a:off x="311700" y="140225"/>
            <a:ext cx="85206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1155CC"/>
                </a:solidFill>
              </a:rPr>
              <a:t>Ability to aggregate, and to examine unfunded liabilities as % of GDP, reveals pressure that funded ratio alone does not</a:t>
            </a:r>
            <a:endParaRPr b="1" sz="2200">
              <a:solidFill>
                <a:srgbClr val="1155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246825" y="140225"/>
            <a:ext cx="8774400" cy="9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1155CC"/>
                </a:solidFill>
              </a:rPr>
              <a:t>BEA data allow comparison of employer normal cost, </a:t>
            </a:r>
            <a:r>
              <a:rPr b="1" lang="en" sz="2200" u="sng">
                <a:solidFill>
                  <a:srgbClr val="1155CC"/>
                </a:solidFill>
              </a:rPr>
              <a:t>potential additional costs</a:t>
            </a:r>
            <a:r>
              <a:rPr b="1" lang="en" sz="2200">
                <a:solidFill>
                  <a:srgbClr val="1155CC"/>
                </a:solidFill>
              </a:rPr>
              <a:t>, and actual contributions on </a:t>
            </a:r>
            <a:r>
              <a:rPr b="1" lang="en" sz="2400">
                <a:solidFill>
                  <a:srgbClr val="1155CC"/>
                </a:solidFill>
              </a:rPr>
              <a:t>⋍</a:t>
            </a:r>
            <a:r>
              <a:rPr b="1" lang="en" sz="2200">
                <a:solidFill>
                  <a:srgbClr val="1155CC"/>
                </a:solidFill>
              </a:rPr>
              <a:t> </a:t>
            </a:r>
            <a:r>
              <a:rPr b="1" lang="en" sz="2200">
                <a:solidFill>
                  <a:srgbClr val="1155CC"/>
                </a:solidFill>
              </a:rPr>
              <a:t>consistent basis</a:t>
            </a:r>
            <a:endParaRPr b="1" sz="2200">
              <a:solidFill>
                <a:srgbClr val="1155CC"/>
              </a:solidFill>
            </a:endParaRPr>
          </a:p>
        </p:txBody>
      </p:sp>
      <p:sp>
        <p:nvSpPr>
          <p:cNvPr id="110" name="Google Shape;110;p21"/>
          <p:cNvSpPr txBox="1"/>
          <p:nvPr>
            <p:ph idx="1" type="body"/>
          </p:nvPr>
        </p:nvSpPr>
        <p:spPr>
          <a:xfrm>
            <a:off x="215225" y="1110125"/>
            <a:ext cx="8774400" cy="3656100"/>
          </a:xfrm>
          <a:prstGeom prst="rect">
            <a:avLst/>
          </a:prstGeom>
        </p:spPr>
        <p:txBody>
          <a:bodyPr anchorCtr="0" anchor="t" bIns="91425" lIns="91425" spcFirstLastPara="1" rIns="91425" wrap="square" tIns="91425">
            <a:noAutofit/>
          </a:bodyPr>
          <a:lstStyle/>
          <a:p>
            <a:pPr indent="-330200" lvl="0" marL="457200" rtl="0" algn="l">
              <a:lnSpc>
                <a:spcPct val="125000"/>
              </a:lnSpc>
              <a:spcBef>
                <a:spcPts val="0"/>
              </a:spcBef>
              <a:spcAft>
                <a:spcPts val="0"/>
              </a:spcAft>
              <a:buSzPts val="1600"/>
              <a:buChar char="●"/>
            </a:pPr>
            <a:r>
              <a:rPr lang="en" sz="1600"/>
              <a:t>Employer normal costs (ENC) differ across plans due to varying earnings assumptions (among other reasons). Only partially available in compiled sources (PPD) and in idiosyncratic forms in plan source documents (CAFRs, valuations).</a:t>
            </a:r>
            <a:endParaRPr sz="1600"/>
          </a:p>
          <a:p>
            <a:pPr indent="-330200" lvl="0" marL="457200" rtl="0" algn="l">
              <a:lnSpc>
                <a:spcPct val="125000"/>
              </a:lnSpc>
              <a:spcBef>
                <a:spcPts val="0"/>
              </a:spcBef>
              <a:spcAft>
                <a:spcPts val="0"/>
              </a:spcAft>
              <a:buSzPts val="1600"/>
              <a:buChar char="●"/>
            </a:pPr>
            <a:r>
              <a:rPr lang="en" sz="1600"/>
              <a:t>Interest &amp; amortization amounts differ across plans due to varying earnings assumptions, funding methods, other factors. Same availability issues as ENCs.</a:t>
            </a:r>
            <a:endParaRPr sz="1600"/>
          </a:p>
          <a:p>
            <a:pPr indent="0" lvl="0" marL="0" rtl="0" algn="l">
              <a:lnSpc>
                <a:spcPct val="125000"/>
              </a:lnSpc>
              <a:spcBef>
                <a:spcPts val="0"/>
              </a:spcBef>
              <a:spcAft>
                <a:spcPts val="0"/>
              </a:spcAft>
              <a:buNone/>
            </a:pPr>
            <a:r>
              <a:t/>
            </a:r>
            <a:endParaRPr sz="800"/>
          </a:p>
          <a:p>
            <a:pPr indent="0" lvl="0" marL="0" rtl="0" algn="l">
              <a:lnSpc>
                <a:spcPct val="125000"/>
              </a:lnSpc>
              <a:spcBef>
                <a:spcPts val="0"/>
              </a:spcBef>
              <a:spcAft>
                <a:spcPts val="0"/>
              </a:spcAft>
              <a:buNone/>
            </a:pPr>
            <a:r>
              <a:rPr b="1" lang="en" sz="1700"/>
              <a:t>BEA data provide or allow:</a:t>
            </a:r>
            <a:endParaRPr b="1" sz="1700"/>
          </a:p>
          <a:p>
            <a:pPr indent="-330200" lvl="0" marL="457200" rtl="0" algn="l">
              <a:lnSpc>
                <a:spcPct val="125000"/>
              </a:lnSpc>
              <a:spcBef>
                <a:spcPts val="0"/>
              </a:spcBef>
              <a:spcAft>
                <a:spcPts val="0"/>
              </a:spcAft>
              <a:buSzPts val="1600"/>
              <a:buChar char="●"/>
            </a:pPr>
            <a:r>
              <a:rPr lang="en" sz="1600"/>
              <a:t>ENC on consistent discount-rate basis. Comparison to actual employer contribution (AEC)</a:t>
            </a:r>
            <a:endParaRPr sz="1600"/>
          </a:p>
          <a:p>
            <a:pPr indent="-330200" lvl="0" marL="457200" rtl="0" algn="l">
              <a:lnSpc>
                <a:spcPct val="125000"/>
              </a:lnSpc>
              <a:spcBef>
                <a:spcPts val="0"/>
              </a:spcBef>
              <a:spcAft>
                <a:spcPts val="0"/>
              </a:spcAft>
              <a:buSzPts val="1600"/>
              <a:buChar char="●"/>
            </a:pPr>
            <a:r>
              <a:rPr lang="en" sz="1600"/>
              <a:t>Imputed interest on unfunded liability: {(ENC + interest) == AEC} → treading water.</a:t>
            </a:r>
            <a:endParaRPr sz="1600"/>
          </a:p>
          <a:p>
            <a:pPr indent="-330200" lvl="0" marL="457200" rtl="0" algn="l">
              <a:lnSpc>
                <a:spcPct val="125000"/>
              </a:lnSpc>
              <a:spcBef>
                <a:spcPts val="0"/>
              </a:spcBef>
              <a:spcAft>
                <a:spcPts val="0"/>
              </a:spcAft>
              <a:buSzPts val="1600"/>
              <a:buChar char="●"/>
            </a:pPr>
            <a:r>
              <a:rPr lang="en" sz="1600"/>
              <a:t>Estimation of amortization of unfunded liability under consistent method.</a:t>
            </a:r>
            <a:endParaRPr sz="1600"/>
          </a:p>
          <a:p>
            <a:pPr indent="-330200" lvl="0" marL="457200" rtl="0" algn="l">
              <a:lnSpc>
                <a:spcPct val="125000"/>
              </a:lnSpc>
              <a:spcBef>
                <a:spcPts val="0"/>
              </a:spcBef>
              <a:spcAft>
                <a:spcPts val="0"/>
              </a:spcAft>
              <a:buSzPts val="1600"/>
              <a:buChar char="●"/>
            </a:pPr>
            <a:r>
              <a:rPr lang="en" sz="1600"/>
              <a:t>Comparison of ENC, “treading water” contributions, and amortizing contributions, on a “secure funding” (low rate) basis, to actual contributions.</a:t>
            </a:r>
            <a:endParaRPr sz="1600"/>
          </a:p>
        </p:txBody>
      </p:sp>
      <p:sp>
        <p:nvSpPr>
          <p:cNvPr id="111" name="Google Shape;11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