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3"/>
  </p:notesMasterIdLst>
  <p:sldIdLst>
    <p:sldId id="256" r:id="rId3"/>
    <p:sldId id="342" r:id="rId4"/>
    <p:sldId id="337" r:id="rId5"/>
    <p:sldId id="278" r:id="rId6"/>
    <p:sldId id="276" r:id="rId7"/>
    <p:sldId id="331" r:id="rId8"/>
    <p:sldId id="314" r:id="rId9"/>
    <p:sldId id="311" r:id="rId10"/>
    <p:sldId id="339" r:id="rId11"/>
    <p:sldId id="360" r:id="rId12"/>
    <p:sldId id="362" r:id="rId13"/>
    <p:sldId id="361" r:id="rId14"/>
    <p:sldId id="345" r:id="rId15"/>
    <p:sldId id="293" r:id="rId16"/>
    <p:sldId id="319" r:id="rId17"/>
    <p:sldId id="320" r:id="rId18"/>
    <p:sldId id="321" r:id="rId19"/>
    <p:sldId id="358" r:id="rId20"/>
    <p:sldId id="359" r:id="rId21"/>
    <p:sldId id="318" r:id="rId22"/>
    <p:sldId id="310" r:id="rId23"/>
    <p:sldId id="266" r:id="rId24"/>
    <p:sldId id="338" r:id="rId25"/>
    <p:sldId id="291" r:id="rId26"/>
    <p:sldId id="354" r:id="rId27"/>
    <p:sldId id="363" r:id="rId28"/>
    <p:sldId id="353" r:id="rId29"/>
    <p:sldId id="344" r:id="rId30"/>
    <p:sldId id="348" r:id="rId31"/>
    <p:sldId id="263" r:id="rId32"/>
    <p:sldId id="355" r:id="rId33"/>
    <p:sldId id="356" r:id="rId34"/>
    <p:sldId id="357" r:id="rId35"/>
    <p:sldId id="340" r:id="rId36"/>
    <p:sldId id="306" r:id="rId37"/>
    <p:sldId id="326" r:id="rId38"/>
    <p:sldId id="346" r:id="rId39"/>
    <p:sldId id="364" r:id="rId40"/>
    <p:sldId id="315" r:id="rId41"/>
    <p:sldId id="335" r:id="rId42"/>
    <p:sldId id="365" r:id="rId43"/>
    <p:sldId id="343" r:id="rId44"/>
    <p:sldId id="258" r:id="rId45"/>
    <p:sldId id="312" r:id="rId46"/>
    <p:sldId id="324" r:id="rId47"/>
    <p:sldId id="304" r:id="rId48"/>
    <p:sldId id="317" r:id="rId49"/>
    <p:sldId id="305" r:id="rId50"/>
    <p:sldId id="299" r:id="rId51"/>
    <p:sldId id="316"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CCECFF"/>
    <a:srgbClr val="F0DEE7"/>
    <a:srgbClr val="D5F9F6"/>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955" autoAdjust="0"/>
    <p:restoredTop sz="94660"/>
  </p:normalViewPr>
  <p:slideViewPr>
    <p:cSldViewPr snapToGrid="0" showGuides="1">
      <p:cViewPr varScale="1">
        <p:scale>
          <a:sx n="95" d="100"/>
          <a:sy n="95" d="100"/>
        </p:scale>
        <p:origin x="96" y="426"/>
      </p:cViewPr>
      <p:guideLst>
        <p:guide orient="horz" pos="2160"/>
        <p:guide pos="3840"/>
      </p:guideLst>
    </p:cSldViewPr>
  </p:slideViewPr>
  <p:notesTextViewPr>
    <p:cViewPr>
      <p:scale>
        <a:sx n="1" d="1"/>
        <a:sy n="1" d="1"/>
      </p:scale>
      <p:origin x="0" y="0"/>
    </p:cViewPr>
  </p:notesTextViewPr>
  <p:sorterViewPr>
    <p:cViewPr>
      <p:scale>
        <a:sx n="70" d="100"/>
        <a:sy n="70" d="100"/>
      </p:scale>
      <p:origin x="0" y="-185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1D5B55-4B7A-4721-80CE-A7A09010BF7A}" type="datetimeFigureOut">
              <a:rPr lang="en-US" smtClean="0"/>
              <a:t>1/7/2020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AA5F79-EBD7-4954-A1DA-AFF1CC709BEA}" type="slidenum">
              <a:rPr lang="en-US" smtClean="0"/>
              <a:t>‹#›</a:t>
            </a:fld>
            <a:endParaRPr lang="en-US" dirty="0"/>
          </a:p>
        </p:txBody>
      </p:sp>
    </p:spTree>
    <p:extLst>
      <p:ext uri="{BB962C8B-B14F-4D97-AF65-F5344CB8AC3E}">
        <p14:creationId xmlns:p14="http://schemas.microsoft.com/office/powerpoint/2010/main" val="3802480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706ce82c3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706ce82c3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304C7E9-8A07-4F9F-AD67-B99F45B28B02}" type="slidenum">
              <a:rPr lang="en-US" smtClean="0"/>
              <a:pPr>
                <a:defRPr/>
              </a:pPr>
              <a:t>36</a:t>
            </a:fld>
            <a:endParaRPr lang="en-US" dirty="0"/>
          </a:p>
        </p:txBody>
      </p:sp>
    </p:spTree>
    <p:extLst>
      <p:ext uri="{BB962C8B-B14F-4D97-AF65-F5344CB8AC3E}">
        <p14:creationId xmlns:p14="http://schemas.microsoft.com/office/powerpoint/2010/main" val="1900822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6226dbe0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6226dbe0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Notice the big difference in employer normal cost.</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304C7E9-8A07-4F9F-AD67-B99F45B28B02}"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600129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304C7E9-8A07-4F9F-AD67-B99F45B28B02}"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155150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304C7E9-8A07-4F9F-AD67-B99F45B28B02}"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8966739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77897e5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77897e5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37168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2479f19c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62479f19c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77897e5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77897e5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706ce82c37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706ce82c37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65584bf0a5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65584bf0a5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04455-B408-4597-AF2D-5AAD947C48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A9A18C-9267-4A6C-A6D1-D82E36E5B9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A3DC0D-C429-442D-B8ED-AFFCDAC91020}"/>
              </a:ext>
            </a:extLst>
          </p:cNvPr>
          <p:cNvSpPr>
            <a:spLocks noGrp="1"/>
          </p:cNvSpPr>
          <p:nvPr>
            <p:ph type="dt" sz="half" idx="10"/>
          </p:nvPr>
        </p:nvSpPr>
        <p:spPr/>
        <p:txBody>
          <a:bodyPr/>
          <a:lstStyle/>
          <a:p>
            <a:fld id="{D22EBB59-1142-49A9-9471-5C4195B9CE8E}" type="datetime1">
              <a:rPr lang="en-US" smtClean="0"/>
              <a:t>1/7/2020</a:t>
            </a:fld>
            <a:endParaRPr lang="en-US" dirty="0"/>
          </a:p>
        </p:txBody>
      </p:sp>
      <p:sp>
        <p:nvSpPr>
          <p:cNvPr id="5" name="Footer Placeholder 4">
            <a:extLst>
              <a:ext uri="{FF2B5EF4-FFF2-40B4-BE49-F238E27FC236}">
                <a16:creationId xmlns:a16="http://schemas.microsoft.com/office/drawing/2014/main" id="{139A9ED5-F345-49F3-9BC3-D600D28162D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DE7ED5-F52E-4F92-B6CC-E69E4AABBBDD}"/>
              </a:ext>
            </a:extLst>
          </p:cNvPr>
          <p:cNvSpPr>
            <a:spLocks noGrp="1"/>
          </p:cNvSpPr>
          <p:nvPr>
            <p:ph type="sldNum" sz="quarter" idx="12"/>
          </p:nvPr>
        </p:nvSpPr>
        <p:spPr/>
        <p:txBody>
          <a:bodyPr/>
          <a:lstStyle/>
          <a:p>
            <a:fld id="{BDFAB5F4-1FD8-4CAF-B57B-848A7DC6D772}" type="slidenum">
              <a:rPr lang="en-US" smtClean="0"/>
              <a:t>‹#›</a:t>
            </a:fld>
            <a:endParaRPr lang="en-US" dirty="0"/>
          </a:p>
        </p:txBody>
      </p:sp>
    </p:spTree>
    <p:extLst>
      <p:ext uri="{BB962C8B-B14F-4D97-AF65-F5344CB8AC3E}">
        <p14:creationId xmlns:p14="http://schemas.microsoft.com/office/powerpoint/2010/main" val="3537988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53D8B-07F1-4A79-99EB-22F07C4761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4B9775-3777-43E4-BF49-4ADB07E2449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5ACF14-F372-4DDF-B81D-F4DD1B697F43}"/>
              </a:ext>
            </a:extLst>
          </p:cNvPr>
          <p:cNvSpPr>
            <a:spLocks noGrp="1"/>
          </p:cNvSpPr>
          <p:nvPr>
            <p:ph type="dt" sz="half" idx="10"/>
          </p:nvPr>
        </p:nvSpPr>
        <p:spPr/>
        <p:txBody>
          <a:bodyPr/>
          <a:lstStyle/>
          <a:p>
            <a:fld id="{33B5D5D1-08A3-4642-A649-AFCCE840A82B}" type="datetime1">
              <a:rPr lang="en-US" smtClean="0"/>
              <a:t>1/7/2020</a:t>
            </a:fld>
            <a:endParaRPr lang="en-US" dirty="0"/>
          </a:p>
        </p:txBody>
      </p:sp>
      <p:sp>
        <p:nvSpPr>
          <p:cNvPr id="5" name="Footer Placeholder 4">
            <a:extLst>
              <a:ext uri="{FF2B5EF4-FFF2-40B4-BE49-F238E27FC236}">
                <a16:creationId xmlns:a16="http://schemas.microsoft.com/office/drawing/2014/main" id="{85EE9D0F-3DFF-45E3-8C33-D39A2440F92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DB21608-C327-4C00-8ADE-DF948FA5D973}"/>
              </a:ext>
            </a:extLst>
          </p:cNvPr>
          <p:cNvSpPr>
            <a:spLocks noGrp="1"/>
          </p:cNvSpPr>
          <p:nvPr>
            <p:ph type="sldNum" sz="quarter" idx="12"/>
          </p:nvPr>
        </p:nvSpPr>
        <p:spPr/>
        <p:txBody>
          <a:bodyPr/>
          <a:lstStyle/>
          <a:p>
            <a:fld id="{BDFAB5F4-1FD8-4CAF-B57B-848A7DC6D772}" type="slidenum">
              <a:rPr lang="en-US" smtClean="0"/>
              <a:t>‹#›</a:t>
            </a:fld>
            <a:endParaRPr lang="en-US" dirty="0"/>
          </a:p>
        </p:txBody>
      </p:sp>
    </p:spTree>
    <p:extLst>
      <p:ext uri="{BB962C8B-B14F-4D97-AF65-F5344CB8AC3E}">
        <p14:creationId xmlns:p14="http://schemas.microsoft.com/office/powerpoint/2010/main" val="4048949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D9088B-C595-4C42-81C7-BEB8E239A1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47A570-4146-4713-B5FF-2EC74A5988E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C67B50-8E53-4ECB-87A8-B2102ABF8CA9}"/>
              </a:ext>
            </a:extLst>
          </p:cNvPr>
          <p:cNvSpPr>
            <a:spLocks noGrp="1"/>
          </p:cNvSpPr>
          <p:nvPr>
            <p:ph type="dt" sz="half" idx="10"/>
          </p:nvPr>
        </p:nvSpPr>
        <p:spPr/>
        <p:txBody>
          <a:bodyPr/>
          <a:lstStyle/>
          <a:p>
            <a:fld id="{F8EE925A-E50B-423B-AD5D-9B713578F48E}" type="datetime1">
              <a:rPr lang="en-US" smtClean="0"/>
              <a:t>1/7/2020</a:t>
            </a:fld>
            <a:endParaRPr lang="en-US" dirty="0"/>
          </a:p>
        </p:txBody>
      </p:sp>
      <p:sp>
        <p:nvSpPr>
          <p:cNvPr id="5" name="Footer Placeholder 4">
            <a:extLst>
              <a:ext uri="{FF2B5EF4-FFF2-40B4-BE49-F238E27FC236}">
                <a16:creationId xmlns:a16="http://schemas.microsoft.com/office/drawing/2014/main" id="{76843E1E-1BE4-4710-ABF1-79B177E93C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0F40E4D-8548-4019-AAF3-208F806149B8}"/>
              </a:ext>
            </a:extLst>
          </p:cNvPr>
          <p:cNvSpPr>
            <a:spLocks noGrp="1"/>
          </p:cNvSpPr>
          <p:nvPr>
            <p:ph type="sldNum" sz="quarter" idx="12"/>
          </p:nvPr>
        </p:nvSpPr>
        <p:spPr/>
        <p:txBody>
          <a:bodyPr/>
          <a:lstStyle/>
          <a:p>
            <a:fld id="{BDFAB5F4-1FD8-4CAF-B57B-848A7DC6D772}" type="slidenum">
              <a:rPr lang="en-US" smtClean="0"/>
              <a:t>‹#›</a:t>
            </a:fld>
            <a:endParaRPr lang="en-US" dirty="0"/>
          </a:p>
        </p:txBody>
      </p:sp>
    </p:spTree>
    <p:extLst>
      <p:ext uri="{BB962C8B-B14F-4D97-AF65-F5344CB8AC3E}">
        <p14:creationId xmlns:p14="http://schemas.microsoft.com/office/powerpoint/2010/main" val="524209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18813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C1A6D-A5F9-44AD-8D01-B737B6E672A7}"/>
              </a:ext>
            </a:extLst>
          </p:cNvPr>
          <p:cNvSpPr>
            <a:spLocks noGrp="1"/>
          </p:cNvSpPr>
          <p:nvPr>
            <p:ph type="ctrTitle" hasCustomPrompt="1"/>
          </p:nvPr>
        </p:nvSpPr>
        <p:spPr>
          <a:xfrm>
            <a:off x="914400" y="352425"/>
            <a:ext cx="10360152" cy="2261379"/>
          </a:xfrm>
        </p:spPr>
        <p:txBody>
          <a:bodyPr anchor="ctr" anchorCtr="1">
            <a:normAutofit/>
          </a:bodyPr>
          <a:lstStyle>
            <a:lvl1pPr algn="ctr">
              <a:defRPr lang="en-US" sz="6000" b="1" kern="1200" dirty="0">
                <a:solidFill>
                  <a:schemeClr val="accent5">
                    <a:lumMod val="50000"/>
                  </a:schemeClr>
                </a:solidFill>
                <a:latin typeface="+mj-lt"/>
                <a:ea typeface="+mj-ea"/>
                <a:cs typeface="+mj-cs"/>
              </a:defRPr>
            </a:lvl1pPr>
          </a:lstStyle>
          <a:p>
            <a:r>
              <a:rPr lang="en-US" dirty="0"/>
              <a:t>Presentation Title</a:t>
            </a:r>
          </a:p>
        </p:txBody>
      </p:sp>
      <p:sp>
        <p:nvSpPr>
          <p:cNvPr id="3" name="Subtitle 2">
            <a:extLst>
              <a:ext uri="{FF2B5EF4-FFF2-40B4-BE49-F238E27FC236}">
                <a16:creationId xmlns:a16="http://schemas.microsoft.com/office/drawing/2014/main" id="{620E9E28-E5E3-47A7-8BF4-A1ED5B3F93A8}"/>
              </a:ext>
            </a:extLst>
          </p:cNvPr>
          <p:cNvSpPr>
            <a:spLocks noGrp="1"/>
          </p:cNvSpPr>
          <p:nvPr>
            <p:ph type="subTitle" idx="1"/>
          </p:nvPr>
        </p:nvSpPr>
        <p:spPr>
          <a:xfrm>
            <a:off x="914400" y="2872596"/>
            <a:ext cx="10360152" cy="1889185"/>
          </a:xfrm>
        </p:spPr>
        <p:txBody>
          <a:bodyPr anchor="ctr" anchorCtr="1">
            <a:normAutofit/>
          </a:bodyPr>
          <a:lstStyle>
            <a:lvl1pPr marL="0" indent="0" algn="ctr">
              <a:buNone/>
              <a:defRPr lang="en-US" sz="3200" kern="1200" dirty="0">
                <a:solidFill>
                  <a:schemeClr val="tx1"/>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9EEED61-6833-45CA-A228-16FD01583631}"/>
              </a:ext>
            </a:extLst>
          </p:cNvPr>
          <p:cNvSpPr>
            <a:spLocks noGrp="1"/>
          </p:cNvSpPr>
          <p:nvPr>
            <p:ph type="dt" sz="half" idx="10"/>
          </p:nvPr>
        </p:nvSpPr>
        <p:spPr/>
        <p:txBody>
          <a:bodyPr/>
          <a:lstStyle/>
          <a:p>
            <a:fld id="{AD1A5738-B63B-4163-B2A3-0A448FCE4F70}" type="datetime1">
              <a:rPr lang="en-US" smtClean="0"/>
              <a:t>1/7/2020</a:t>
            </a:fld>
            <a:endParaRPr lang="en-US" dirty="0"/>
          </a:p>
        </p:txBody>
      </p:sp>
      <p:sp>
        <p:nvSpPr>
          <p:cNvPr id="5" name="Footer Placeholder 4">
            <a:extLst>
              <a:ext uri="{FF2B5EF4-FFF2-40B4-BE49-F238E27FC236}">
                <a16:creationId xmlns:a16="http://schemas.microsoft.com/office/drawing/2014/main" id="{CCF48D99-A3FC-44EC-AA52-6B0E0B80078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C9164D5-A9C6-4E3B-A8D5-46E383A51DEC}"/>
              </a:ext>
            </a:extLst>
          </p:cNvPr>
          <p:cNvSpPr>
            <a:spLocks noGrp="1"/>
          </p:cNvSpPr>
          <p:nvPr>
            <p:ph type="sldNum" sz="quarter" idx="12"/>
          </p:nvPr>
        </p:nvSpPr>
        <p:spPr/>
        <p:txBody>
          <a:bodyPr/>
          <a:lstStyle/>
          <a:p>
            <a:fld id="{CF17D6FB-C3DC-46AB-B43A-365E6BA4849C}" type="slidenum">
              <a:rPr lang="en-US" smtClean="0"/>
              <a:t>‹#›</a:t>
            </a:fld>
            <a:endParaRPr lang="en-US" dirty="0"/>
          </a:p>
        </p:txBody>
      </p:sp>
      <p:sp>
        <p:nvSpPr>
          <p:cNvPr id="16" name="Text Placeholder 15">
            <a:extLst>
              <a:ext uri="{FF2B5EF4-FFF2-40B4-BE49-F238E27FC236}">
                <a16:creationId xmlns:a16="http://schemas.microsoft.com/office/drawing/2014/main" id="{459D8024-9FE8-4809-935B-A1389BCF9F76}"/>
              </a:ext>
            </a:extLst>
          </p:cNvPr>
          <p:cNvSpPr>
            <a:spLocks noGrp="1"/>
          </p:cNvSpPr>
          <p:nvPr>
            <p:ph type="body" sz="quarter" idx="13"/>
          </p:nvPr>
        </p:nvSpPr>
        <p:spPr>
          <a:xfrm>
            <a:off x="914400" y="4930982"/>
            <a:ext cx="10360025" cy="1340419"/>
          </a:xfrm>
        </p:spPr>
        <p:txBody>
          <a:bodyPr anchor="ctr" anchorCtr="1">
            <a:normAutofit/>
          </a:bodyPr>
          <a:lstStyle>
            <a:lvl1pPr marL="0" indent="0" algn="ctr">
              <a:buNone/>
              <a:defRPr sz="2500"/>
            </a:lvl1pPr>
          </a:lstStyle>
          <a:p>
            <a:pPr lvl="0"/>
            <a:r>
              <a:rPr lang="en-US"/>
              <a:t>Click to edit Master text styles</a:t>
            </a:r>
          </a:p>
        </p:txBody>
      </p:sp>
    </p:spTree>
    <p:extLst>
      <p:ext uri="{BB962C8B-B14F-4D97-AF65-F5344CB8AC3E}">
        <p14:creationId xmlns:p14="http://schemas.microsoft.com/office/powerpoint/2010/main" val="5585535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9D0D1-A8A8-47B6-9A8E-EADE231F331A}"/>
              </a:ext>
            </a:extLst>
          </p:cNvPr>
          <p:cNvSpPr>
            <a:spLocks noGrp="1"/>
          </p:cNvSpPr>
          <p:nvPr>
            <p:ph type="title"/>
          </p:nvPr>
        </p:nvSpPr>
        <p:spPr/>
        <p:txBody>
          <a:bodyPr anchor="ctr" anchorCtr="1"/>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2124DD-7703-469B-9971-7DF843E0EE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B6F5EDB-A9C8-4175-94AD-008667E81264}"/>
              </a:ext>
            </a:extLst>
          </p:cNvPr>
          <p:cNvSpPr>
            <a:spLocks noGrp="1"/>
          </p:cNvSpPr>
          <p:nvPr>
            <p:ph type="dt" sz="half" idx="10"/>
          </p:nvPr>
        </p:nvSpPr>
        <p:spPr/>
        <p:txBody>
          <a:bodyPr/>
          <a:lstStyle/>
          <a:p>
            <a:fld id="{2B9398A5-DFAA-4330-B4AB-0E52FCA7054C}" type="datetime1">
              <a:rPr lang="en-US" smtClean="0"/>
              <a:t>1/7/2020</a:t>
            </a:fld>
            <a:endParaRPr lang="en-US" dirty="0"/>
          </a:p>
        </p:txBody>
      </p:sp>
      <p:sp>
        <p:nvSpPr>
          <p:cNvPr id="5" name="Footer Placeholder 4">
            <a:extLst>
              <a:ext uri="{FF2B5EF4-FFF2-40B4-BE49-F238E27FC236}">
                <a16:creationId xmlns:a16="http://schemas.microsoft.com/office/drawing/2014/main" id="{EB16D6A8-4080-4B53-BC32-380F892735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85F2577-57B3-4028-A534-46073AA17978}"/>
              </a:ext>
            </a:extLst>
          </p:cNvPr>
          <p:cNvSpPr>
            <a:spLocks noGrp="1"/>
          </p:cNvSpPr>
          <p:nvPr>
            <p:ph type="sldNum" sz="quarter" idx="12"/>
          </p:nvPr>
        </p:nvSpPr>
        <p:spPr/>
        <p:txBody>
          <a:bodyPr/>
          <a:lstStyle/>
          <a:p>
            <a:fld id="{CF17D6FB-C3DC-46AB-B43A-365E6BA4849C}" type="slidenum">
              <a:rPr lang="en-US" smtClean="0"/>
              <a:t>‹#›</a:t>
            </a:fld>
            <a:endParaRPr lang="en-US" dirty="0"/>
          </a:p>
        </p:txBody>
      </p:sp>
    </p:spTree>
    <p:extLst>
      <p:ext uri="{BB962C8B-B14F-4D97-AF65-F5344CB8AC3E}">
        <p14:creationId xmlns:p14="http://schemas.microsoft.com/office/powerpoint/2010/main" val="3388657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2-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9D0D1-A8A8-47B6-9A8E-EADE231F331A}"/>
              </a:ext>
            </a:extLst>
          </p:cNvPr>
          <p:cNvSpPr>
            <a:spLocks noGrp="1"/>
          </p:cNvSpPr>
          <p:nvPr>
            <p:ph type="title" hasCustomPrompt="1"/>
          </p:nvPr>
        </p:nvSpPr>
        <p:spPr>
          <a:xfrm>
            <a:off x="838200" y="155575"/>
            <a:ext cx="10515600" cy="1645920"/>
          </a:xfrm>
        </p:spPr>
        <p:txBody>
          <a:bodyPr anchor="ctr" anchorCtr="1"/>
          <a:lstStyle>
            <a:lvl1pPr>
              <a:defRPr/>
            </a:lvl1pPr>
          </a:lstStyle>
          <a:p>
            <a:r>
              <a:rPr lang="en-US" dirty="0"/>
              <a:t>Click to edit</a:t>
            </a:r>
            <a:br>
              <a:rPr lang="en-US" dirty="0"/>
            </a:br>
            <a:r>
              <a:rPr lang="en-US" dirty="0"/>
              <a:t>Master title style</a:t>
            </a:r>
          </a:p>
        </p:txBody>
      </p:sp>
      <p:sp>
        <p:nvSpPr>
          <p:cNvPr id="3" name="Content Placeholder 2">
            <a:extLst>
              <a:ext uri="{FF2B5EF4-FFF2-40B4-BE49-F238E27FC236}">
                <a16:creationId xmlns:a16="http://schemas.microsoft.com/office/drawing/2014/main" id="{092124DD-7703-469B-9971-7DF843E0EEF9}"/>
              </a:ext>
            </a:extLst>
          </p:cNvPr>
          <p:cNvSpPr>
            <a:spLocks noGrp="1"/>
          </p:cNvSpPr>
          <p:nvPr>
            <p:ph idx="1"/>
          </p:nvPr>
        </p:nvSpPr>
        <p:spPr>
          <a:xfrm>
            <a:off x="838200" y="1984248"/>
            <a:ext cx="10515600"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B6F5EDB-A9C8-4175-94AD-008667E81264}"/>
              </a:ext>
            </a:extLst>
          </p:cNvPr>
          <p:cNvSpPr>
            <a:spLocks noGrp="1"/>
          </p:cNvSpPr>
          <p:nvPr>
            <p:ph type="dt" sz="half" idx="10"/>
          </p:nvPr>
        </p:nvSpPr>
        <p:spPr/>
        <p:txBody>
          <a:bodyPr/>
          <a:lstStyle/>
          <a:p>
            <a:fld id="{2B9398A5-DFAA-4330-B4AB-0E52FCA7054C}" type="datetime1">
              <a:rPr lang="en-US" smtClean="0"/>
              <a:t>1/7/2020</a:t>
            </a:fld>
            <a:endParaRPr lang="en-US" dirty="0"/>
          </a:p>
        </p:txBody>
      </p:sp>
      <p:sp>
        <p:nvSpPr>
          <p:cNvPr id="5" name="Footer Placeholder 4">
            <a:extLst>
              <a:ext uri="{FF2B5EF4-FFF2-40B4-BE49-F238E27FC236}">
                <a16:creationId xmlns:a16="http://schemas.microsoft.com/office/drawing/2014/main" id="{EB16D6A8-4080-4B53-BC32-380F892735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85F2577-57B3-4028-A534-46073AA17978}"/>
              </a:ext>
            </a:extLst>
          </p:cNvPr>
          <p:cNvSpPr>
            <a:spLocks noGrp="1"/>
          </p:cNvSpPr>
          <p:nvPr>
            <p:ph type="sldNum" sz="quarter" idx="12"/>
          </p:nvPr>
        </p:nvSpPr>
        <p:spPr/>
        <p:txBody>
          <a:bodyPr/>
          <a:lstStyle/>
          <a:p>
            <a:fld id="{CF17D6FB-C3DC-46AB-B43A-365E6BA4849C}" type="slidenum">
              <a:rPr lang="en-US" smtClean="0"/>
              <a:t>‹#›</a:t>
            </a:fld>
            <a:endParaRPr lang="en-US" dirty="0"/>
          </a:p>
        </p:txBody>
      </p:sp>
    </p:spTree>
    <p:extLst>
      <p:ext uri="{BB962C8B-B14F-4D97-AF65-F5344CB8AC3E}">
        <p14:creationId xmlns:p14="http://schemas.microsoft.com/office/powerpoint/2010/main" val="1278421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Line Title and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9D0D1-A8A8-47B6-9A8E-EADE231F331A}"/>
              </a:ext>
            </a:extLst>
          </p:cNvPr>
          <p:cNvSpPr>
            <a:spLocks noGrp="1"/>
          </p:cNvSpPr>
          <p:nvPr>
            <p:ph type="title"/>
          </p:nvPr>
        </p:nvSpPr>
        <p:spPr/>
        <p:txBody>
          <a:bodyPr anchor="ctr" anchorCtr="1"/>
          <a:lstStyle/>
          <a:p>
            <a:r>
              <a:rPr lang="en-US"/>
              <a:t>Click to edit Master title style</a:t>
            </a:r>
            <a:endParaRPr lang="en-US" dirty="0"/>
          </a:p>
        </p:txBody>
      </p:sp>
      <p:sp>
        <p:nvSpPr>
          <p:cNvPr id="4" name="Date Placeholder 3">
            <a:extLst>
              <a:ext uri="{FF2B5EF4-FFF2-40B4-BE49-F238E27FC236}">
                <a16:creationId xmlns:a16="http://schemas.microsoft.com/office/drawing/2014/main" id="{4B6F5EDB-A9C8-4175-94AD-008667E81264}"/>
              </a:ext>
            </a:extLst>
          </p:cNvPr>
          <p:cNvSpPr>
            <a:spLocks noGrp="1"/>
          </p:cNvSpPr>
          <p:nvPr>
            <p:ph type="dt" sz="half" idx="10"/>
          </p:nvPr>
        </p:nvSpPr>
        <p:spPr/>
        <p:txBody>
          <a:bodyPr/>
          <a:lstStyle/>
          <a:p>
            <a:fld id="{2B9398A5-DFAA-4330-B4AB-0E52FCA7054C}" type="datetime1">
              <a:rPr lang="en-US" smtClean="0"/>
              <a:t>1/7/2020</a:t>
            </a:fld>
            <a:endParaRPr lang="en-US" dirty="0"/>
          </a:p>
        </p:txBody>
      </p:sp>
      <p:sp>
        <p:nvSpPr>
          <p:cNvPr id="5" name="Footer Placeholder 4">
            <a:extLst>
              <a:ext uri="{FF2B5EF4-FFF2-40B4-BE49-F238E27FC236}">
                <a16:creationId xmlns:a16="http://schemas.microsoft.com/office/drawing/2014/main" id="{EB16D6A8-4080-4B53-BC32-380F892735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85F2577-57B3-4028-A534-46073AA17978}"/>
              </a:ext>
            </a:extLst>
          </p:cNvPr>
          <p:cNvSpPr>
            <a:spLocks noGrp="1"/>
          </p:cNvSpPr>
          <p:nvPr>
            <p:ph type="sldNum" sz="quarter" idx="12"/>
          </p:nvPr>
        </p:nvSpPr>
        <p:spPr/>
        <p:txBody>
          <a:bodyPr/>
          <a:lstStyle/>
          <a:p>
            <a:fld id="{CF17D6FB-C3DC-46AB-B43A-365E6BA4849C}" type="slidenum">
              <a:rPr lang="en-US" smtClean="0"/>
              <a:t>‹#›</a:t>
            </a:fld>
            <a:endParaRPr lang="en-US" dirty="0"/>
          </a:p>
        </p:txBody>
      </p:sp>
      <p:sp>
        <p:nvSpPr>
          <p:cNvPr id="8" name="Picture Placeholder 7">
            <a:extLst>
              <a:ext uri="{FF2B5EF4-FFF2-40B4-BE49-F238E27FC236}">
                <a16:creationId xmlns:a16="http://schemas.microsoft.com/office/drawing/2014/main" id="{D047315E-2B35-45FD-A4A4-17446D3E4BF6}"/>
              </a:ext>
            </a:extLst>
          </p:cNvPr>
          <p:cNvSpPr>
            <a:spLocks noGrp="1"/>
          </p:cNvSpPr>
          <p:nvPr>
            <p:ph type="pic" sz="quarter" idx="13"/>
          </p:nvPr>
        </p:nvSpPr>
        <p:spPr>
          <a:xfrm>
            <a:off x="838200" y="1276350"/>
            <a:ext cx="10515600" cy="5029200"/>
          </a:xfrm>
        </p:spPr>
        <p:txBody>
          <a:bodyPr/>
          <a:lstStyle/>
          <a:p>
            <a:r>
              <a:rPr lang="en-US" dirty="0"/>
              <a:t>Click icon to add picture</a:t>
            </a:r>
          </a:p>
        </p:txBody>
      </p:sp>
    </p:spTree>
    <p:extLst>
      <p:ext uri="{BB962C8B-B14F-4D97-AF65-F5344CB8AC3E}">
        <p14:creationId xmlns:p14="http://schemas.microsoft.com/office/powerpoint/2010/main" val="2448908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A379E-2825-4642-B364-C627E62BB332}"/>
              </a:ext>
            </a:extLst>
          </p:cNvPr>
          <p:cNvSpPr>
            <a:spLocks noGrp="1"/>
          </p:cNvSpPr>
          <p:nvPr>
            <p:ph type="title"/>
          </p:nvPr>
        </p:nvSpPr>
        <p:spPr>
          <a:xfrm>
            <a:off x="831850" y="1709738"/>
            <a:ext cx="10515600" cy="2852737"/>
          </a:xfrm>
        </p:spPr>
        <p:txBody>
          <a:bodyPr anchor="ctr" anchorCtr="1"/>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D8A50E-5C70-4133-A83D-71935AC6FF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9ECE96-F9B0-4B4E-84A1-71742BBDEA5E}"/>
              </a:ext>
            </a:extLst>
          </p:cNvPr>
          <p:cNvSpPr>
            <a:spLocks noGrp="1"/>
          </p:cNvSpPr>
          <p:nvPr>
            <p:ph type="dt" sz="half" idx="10"/>
          </p:nvPr>
        </p:nvSpPr>
        <p:spPr/>
        <p:txBody>
          <a:bodyPr/>
          <a:lstStyle/>
          <a:p>
            <a:fld id="{EF01E50F-07BC-4EC2-987B-408E09836730}" type="datetime1">
              <a:rPr lang="en-US" smtClean="0"/>
              <a:t>1/7/2020</a:t>
            </a:fld>
            <a:endParaRPr lang="en-US" dirty="0"/>
          </a:p>
        </p:txBody>
      </p:sp>
      <p:sp>
        <p:nvSpPr>
          <p:cNvPr id="5" name="Footer Placeholder 4">
            <a:extLst>
              <a:ext uri="{FF2B5EF4-FFF2-40B4-BE49-F238E27FC236}">
                <a16:creationId xmlns:a16="http://schemas.microsoft.com/office/drawing/2014/main" id="{EDABE8C9-BD90-4119-8B4A-2A88D17BFA8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CC26BF2-3099-473B-9C77-40E6434A34B0}"/>
              </a:ext>
            </a:extLst>
          </p:cNvPr>
          <p:cNvSpPr>
            <a:spLocks noGrp="1"/>
          </p:cNvSpPr>
          <p:nvPr>
            <p:ph type="sldNum" sz="quarter" idx="12"/>
          </p:nvPr>
        </p:nvSpPr>
        <p:spPr/>
        <p:txBody>
          <a:bodyPr/>
          <a:lstStyle/>
          <a:p>
            <a:fld id="{CF17D6FB-C3DC-46AB-B43A-365E6BA4849C}" type="slidenum">
              <a:rPr lang="en-US" smtClean="0"/>
              <a:t>‹#›</a:t>
            </a:fld>
            <a:endParaRPr lang="en-US" dirty="0"/>
          </a:p>
        </p:txBody>
      </p:sp>
    </p:spTree>
    <p:extLst>
      <p:ext uri="{BB962C8B-B14F-4D97-AF65-F5344CB8AC3E}">
        <p14:creationId xmlns:p14="http://schemas.microsoft.com/office/powerpoint/2010/main" val="40633464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C6852-333E-4117-9BC3-F69FDB8755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2F58EE-7897-463A-8DDB-C5504753C9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4ED855-297C-4ECA-9946-43819ACCDA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774C3A-1562-402D-90A0-594945DCF8C0}"/>
              </a:ext>
            </a:extLst>
          </p:cNvPr>
          <p:cNvSpPr>
            <a:spLocks noGrp="1"/>
          </p:cNvSpPr>
          <p:nvPr>
            <p:ph type="dt" sz="half" idx="10"/>
          </p:nvPr>
        </p:nvSpPr>
        <p:spPr/>
        <p:txBody>
          <a:bodyPr/>
          <a:lstStyle/>
          <a:p>
            <a:fld id="{9A6DE432-1AC1-4379-9C98-6E4B4EA14527}" type="datetime1">
              <a:rPr lang="en-US" smtClean="0"/>
              <a:t>1/7/2020</a:t>
            </a:fld>
            <a:endParaRPr lang="en-US" dirty="0"/>
          </a:p>
        </p:txBody>
      </p:sp>
      <p:sp>
        <p:nvSpPr>
          <p:cNvPr id="6" name="Footer Placeholder 5">
            <a:extLst>
              <a:ext uri="{FF2B5EF4-FFF2-40B4-BE49-F238E27FC236}">
                <a16:creationId xmlns:a16="http://schemas.microsoft.com/office/drawing/2014/main" id="{6A7C52D3-559B-4D1F-B35A-2A1AAE89BCB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AB7F8F1-2CEE-4D3F-A66D-CC83558340AF}"/>
              </a:ext>
            </a:extLst>
          </p:cNvPr>
          <p:cNvSpPr>
            <a:spLocks noGrp="1"/>
          </p:cNvSpPr>
          <p:nvPr>
            <p:ph type="sldNum" sz="quarter" idx="12"/>
          </p:nvPr>
        </p:nvSpPr>
        <p:spPr/>
        <p:txBody>
          <a:bodyPr/>
          <a:lstStyle/>
          <a:p>
            <a:fld id="{CF17D6FB-C3DC-46AB-B43A-365E6BA4849C}" type="slidenum">
              <a:rPr lang="en-US" smtClean="0"/>
              <a:t>‹#›</a:t>
            </a:fld>
            <a:endParaRPr lang="en-US" dirty="0"/>
          </a:p>
        </p:txBody>
      </p:sp>
    </p:spTree>
    <p:extLst>
      <p:ext uri="{BB962C8B-B14F-4D97-AF65-F5344CB8AC3E}">
        <p14:creationId xmlns:p14="http://schemas.microsoft.com/office/powerpoint/2010/main" val="40859806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F581A-7AA4-4674-BBB5-5DAB241B44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07D23A-1A04-4CED-817F-66DA157076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1D450B-ABE9-40A5-87E3-AD074BE86E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D33A0A-5A25-422C-835E-2ACFBFF3C9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F2EDA5-C2D3-41CC-BA55-E7C733C898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B1AE1F-B1C2-4750-993F-989937CF8D9C}"/>
              </a:ext>
            </a:extLst>
          </p:cNvPr>
          <p:cNvSpPr>
            <a:spLocks noGrp="1"/>
          </p:cNvSpPr>
          <p:nvPr>
            <p:ph type="dt" sz="half" idx="10"/>
          </p:nvPr>
        </p:nvSpPr>
        <p:spPr/>
        <p:txBody>
          <a:bodyPr/>
          <a:lstStyle/>
          <a:p>
            <a:fld id="{D5E4FDF6-6CD2-4D95-8E0D-40C05EAE28F6}" type="datetime1">
              <a:rPr lang="en-US" smtClean="0"/>
              <a:t>1/7/2020</a:t>
            </a:fld>
            <a:endParaRPr lang="en-US" dirty="0"/>
          </a:p>
        </p:txBody>
      </p:sp>
      <p:sp>
        <p:nvSpPr>
          <p:cNvPr id="8" name="Footer Placeholder 7">
            <a:extLst>
              <a:ext uri="{FF2B5EF4-FFF2-40B4-BE49-F238E27FC236}">
                <a16:creationId xmlns:a16="http://schemas.microsoft.com/office/drawing/2014/main" id="{8FC0B38D-B069-41E7-BB40-B39FDB04ACD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42462DA-8625-4C3E-BCD8-522D5C045117}"/>
              </a:ext>
            </a:extLst>
          </p:cNvPr>
          <p:cNvSpPr>
            <a:spLocks noGrp="1"/>
          </p:cNvSpPr>
          <p:nvPr>
            <p:ph type="sldNum" sz="quarter" idx="12"/>
          </p:nvPr>
        </p:nvSpPr>
        <p:spPr/>
        <p:txBody>
          <a:bodyPr/>
          <a:lstStyle/>
          <a:p>
            <a:fld id="{CF17D6FB-C3DC-46AB-B43A-365E6BA4849C}" type="slidenum">
              <a:rPr lang="en-US" smtClean="0"/>
              <a:t>‹#›</a:t>
            </a:fld>
            <a:endParaRPr lang="en-US" dirty="0"/>
          </a:p>
        </p:txBody>
      </p:sp>
    </p:spTree>
    <p:extLst>
      <p:ext uri="{BB962C8B-B14F-4D97-AF65-F5344CB8AC3E}">
        <p14:creationId xmlns:p14="http://schemas.microsoft.com/office/powerpoint/2010/main" val="992052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7BB08-BE57-41D2-981B-E324C8EB3A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35B5AB-282B-4329-AA55-40E5C94CB15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6746AD-FEB3-4D0B-9504-6851AF37802C}"/>
              </a:ext>
            </a:extLst>
          </p:cNvPr>
          <p:cNvSpPr>
            <a:spLocks noGrp="1"/>
          </p:cNvSpPr>
          <p:nvPr>
            <p:ph type="dt" sz="half" idx="10"/>
          </p:nvPr>
        </p:nvSpPr>
        <p:spPr/>
        <p:txBody>
          <a:bodyPr/>
          <a:lstStyle/>
          <a:p>
            <a:fld id="{669D2279-F453-48D3-8425-2B5622C7DE80}" type="datetime1">
              <a:rPr lang="en-US" smtClean="0"/>
              <a:t>1/7/2020</a:t>
            </a:fld>
            <a:endParaRPr lang="en-US" dirty="0"/>
          </a:p>
        </p:txBody>
      </p:sp>
      <p:sp>
        <p:nvSpPr>
          <p:cNvPr id="5" name="Footer Placeholder 4">
            <a:extLst>
              <a:ext uri="{FF2B5EF4-FFF2-40B4-BE49-F238E27FC236}">
                <a16:creationId xmlns:a16="http://schemas.microsoft.com/office/drawing/2014/main" id="{6A8BD9D1-CC0E-4800-A542-C11C49227CC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227626C-01C0-474D-A569-EF2306EC17F2}"/>
              </a:ext>
            </a:extLst>
          </p:cNvPr>
          <p:cNvSpPr>
            <a:spLocks noGrp="1"/>
          </p:cNvSpPr>
          <p:nvPr>
            <p:ph type="sldNum" sz="quarter" idx="12"/>
          </p:nvPr>
        </p:nvSpPr>
        <p:spPr/>
        <p:txBody>
          <a:bodyPr/>
          <a:lstStyle/>
          <a:p>
            <a:fld id="{BDFAB5F4-1FD8-4CAF-B57B-848A7DC6D772}" type="slidenum">
              <a:rPr lang="en-US" smtClean="0"/>
              <a:t>‹#›</a:t>
            </a:fld>
            <a:endParaRPr lang="en-US" dirty="0"/>
          </a:p>
        </p:txBody>
      </p:sp>
    </p:spTree>
    <p:extLst>
      <p:ext uri="{BB962C8B-B14F-4D97-AF65-F5344CB8AC3E}">
        <p14:creationId xmlns:p14="http://schemas.microsoft.com/office/powerpoint/2010/main" val="29626205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E0B16-DF68-46D7-B648-CDA36A4448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8F5BE1-7617-4FFE-9D14-E62D6C4A000A}"/>
              </a:ext>
            </a:extLst>
          </p:cNvPr>
          <p:cNvSpPr>
            <a:spLocks noGrp="1"/>
          </p:cNvSpPr>
          <p:nvPr>
            <p:ph type="dt" sz="half" idx="10"/>
          </p:nvPr>
        </p:nvSpPr>
        <p:spPr/>
        <p:txBody>
          <a:bodyPr/>
          <a:lstStyle/>
          <a:p>
            <a:fld id="{4211E2EE-BF24-48C2-95A9-C499706D1F1C}" type="datetime1">
              <a:rPr lang="en-US" smtClean="0"/>
              <a:t>1/7/2020</a:t>
            </a:fld>
            <a:endParaRPr lang="en-US" dirty="0"/>
          </a:p>
        </p:txBody>
      </p:sp>
      <p:sp>
        <p:nvSpPr>
          <p:cNvPr id="4" name="Footer Placeholder 3">
            <a:extLst>
              <a:ext uri="{FF2B5EF4-FFF2-40B4-BE49-F238E27FC236}">
                <a16:creationId xmlns:a16="http://schemas.microsoft.com/office/drawing/2014/main" id="{8893EF52-CB4E-488F-ABE0-22A894276D9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5BF7B89-C1D4-4C78-A8A9-A41B7D33F8BC}"/>
              </a:ext>
            </a:extLst>
          </p:cNvPr>
          <p:cNvSpPr>
            <a:spLocks noGrp="1"/>
          </p:cNvSpPr>
          <p:nvPr>
            <p:ph type="sldNum" sz="quarter" idx="12"/>
          </p:nvPr>
        </p:nvSpPr>
        <p:spPr/>
        <p:txBody>
          <a:bodyPr/>
          <a:lstStyle/>
          <a:p>
            <a:fld id="{CF17D6FB-C3DC-46AB-B43A-365E6BA4849C}" type="slidenum">
              <a:rPr lang="en-US" smtClean="0"/>
              <a:t>‹#›</a:t>
            </a:fld>
            <a:endParaRPr lang="en-US" dirty="0"/>
          </a:p>
        </p:txBody>
      </p:sp>
    </p:spTree>
    <p:extLst>
      <p:ext uri="{BB962C8B-B14F-4D97-AF65-F5344CB8AC3E}">
        <p14:creationId xmlns:p14="http://schemas.microsoft.com/office/powerpoint/2010/main" val="33652504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DAA8C2-9EE8-49DB-B75D-7B6025E723DD}"/>
              </a:ext>
            </a:extLst>
          </p:cNvPr>
          <p:cNvSpPr>
            <a:spLocks noGrp="1"/>
          </p:cNvSpPr>
          <p:nvPr>
            <p:ph type="dt" sz="half" idx="10"/>
          </p:nvPr>
        </p:nvSpPr>
        <p:spPr/>
        <p:txBody>
          <a:bodyPr/>
          <a:lstStyle/>
          <a:p>
            <a:fld id="{3C05F4BD-74C6-4276-8FB1-71FEFCA1CC8D}" type="datetime1">
              <a:rPr lang="en-US" smtClean="0"/>
              <a:t>1/7/2020</a:t>
            </a:fld>
            <a:endParaRPr lang="en-US" dirty="0"/>
          </a:p>
        </p:txBody>
      </p:sp>
      <p:sp>
        <p:nvSpPr>
          <p:cNvPr id="3" name="Footer Placeholder 2">
            <a:extLst>
              <a:ext uri="{FF2B5EF4-FFF2-40B4-BE49-F238E27FC236}">
                <a16:creationId xmlns:a16="http://schemas.microsoft.com/office/drawing/2014/main" id="{9342AD92-C2FC-4ACB-963D-407E8304406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3F2F600-08D4-4509-90CA-242D29F2966B}"/>
              </a:ext>
            </a:extLst>
          </p:cNvPr>
          <p:cNvSpPr>
            <a:spLocks noGrp="1"/>
          </p:cNvSpPr>
          <p:nvPr>
            <p:ph type="sldNum" sz="quarter" idx="12"/>
          </p:nvPr>
        </p:nvSpPr>
        <p:spPr/>
        <p:txBody>
          <a:bodyPr/>
          <a:lstStyle/>
          <a:p>
            <a:fld id="{CF17D6FB-C3DC-46AB-B43A-365E6BA4849C}" type="slidenum">
              <a:rPr lang="en-US" smtClean="0"/>
              <a:t>‹#›</a:t>
            </a:fld>
            <a:endParaRPr lang="en-US" dirty="0"/>
          </a:p>
        </p:txBody>
      </p:sp>
    </p:spTree>
    <p:extLst>
      <p:ext uri="{BB962C8B-B14F-4D97-AF65-F5344CB8AC3E}">
        <p14:creationId xmlns:p14="http://schemas.microsoft.com/office/powerpoint/2010/main" val="39731597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AA790-01EC-403E-9DE4-ED91F8056B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726C55-AB99-4BF4-9E01-CD0F8D1B37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C23244-8E86-43FB-8358-1B45486A1F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45D0EB-6413-4ECB-8A17-581E1C2F6FBE}"/>
              </a:ext>
            </a:extLst>
          </p:cNvPr>
          <p:cNvSpPr>
            <a:spLocks noGrp="1"/>
          </p:cNvSpPr>
          <p:nvPr>
            <p:ph type="dt" sz="half" idx="10"/>
          </p:nvPr>
        </p:nvSpPr>
        <p:spPr/>
        <p:txBody>
          <a:bodyPr/>
          <a:lstStyle/>
          <a:p>
            <a:fld id="{679F7ADA-A25F-47FE-A732-2E9BA5F154B7}" type="datetime1">
              <a:rPr lang="en-US" smtClean="0"/>
              <a:t>1/7/2020</a:t>
            </a:fld>
            <a:endParaRPr lang="en-US" dirty="0"/>
          </a:p>
        </p:txBody>
      </p:sp>
      <p:sp>
        <p:nvSpPr>
          <p:cNvPr id="6" name="Footer Placeholder 5">
            <a:extLst>
              <a:ext uri="{FF2B5EF4-FFF2-40B4-BE49-F238E27FC236}">
                <a16:creationId xmlns:a16="http://schemas.microsoft.com/office/drawing/2014/main" id="{23849131-C2F2-4B80-8802-8596A059D43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6D392CA-0BA9-43C8-889C-C3385D62DC57}"/>
              </a:ext>
            </a:extLst>
          </p:cNvPr>
          <p:cNvSpPr>
            <a:spLocks noGrp="1"/>
          </p:cNvSpPr>
          <p:nvPr>
            <p:ph type="sldNum" sz="quarter" idx="12"/>
          </p:nvPr>
        </p:nvSpPr>
        <p:spPr/>
        <p:txBody>
          <a:bodyPr/>
          <a:lstStyle/>
          <a:p>
            <a:fld id="{CF17D6FB-C3DC-46AB-B43A-365E6BA4849C}" type="slidenum">
              <a:rPr lang="en-US" smtClean="0"/>
              <a:t>‹#›</a:t>
            </a:fld>
            <a:endParaRPr lang="en-US" dirty="0"/>
          </a:p>
        </p:txBody>
      </p:sp>
    </p:spTree>
    <p:extLst>
      <p:ext uri="{BB962C8B-B14F-4D97-AF65-F5344CB8AC3E}">
        <p14:creationId xmlns:p14="http://schemas.microsoft.com/office/powerpoint/2010/main" val="6629876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CCFDF-ECFD-4ED9-9C47-1922B55FAB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652961-B3F7-47B6-A20F-146C0EAEBF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31750E48-3F9A-4FDF-B268-5E6F9814D8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CFB9E6-CFA5-4A07-B213-1CA4CDD1BA74}"/>
              </a:ext>
            </a:extLst>
          </p:cNvPr>
          <p:cNvSpPr>
            <a:spLocks noGrp="1"/>
          </p:cNvSpPr>
          <p:nvPr>
            <p:ph type="dt" sz="half" idx="10"/>
          </p:nvPr>
        </p:nvSpPr>
        <p:spPr/>
        <p:txBody>
          <a:bodyPr/>
          <a:lstStyle/>
          <a:p>
            <a:fld id="{B707EB6A-D052-4ED0-99EB-29501A2B379F}" type="datetime1">
              <a:rPr lang="en-US" smtClean="0"/>
              <a:t>1/7/2020</a:t>
            </a:fld>
            <a:endParaRPr lang="en-US" dirty="0"/>
          </a:p>
        </p:txBody>
      </p:sp>
      <p:sp>
        <p:nvSpPr>
          <p:cNvPr id="6" name="Footer Placeholder 5">
            <a:extLst>
              <a:ext uri="{FF2B5EF4-FFF2-40B4-BE49-F238E27FC236}">
                <a16:creationId xmlns:a16="http://schemas.microsoft.com/office/drawing/2014/main" id="{1A7142B7-4037-49D3-AEF3-31875355D46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A76C161-CD29-4B84-BF68-A276AE60E118}"/>
              </a:ext>
            </a:extLst>
          </p:cNvPr>
          <p:cNvSpPr>
            <a:spLocks noGrp="1"/>
          </p:cNvSpPr>
          <p:nvPr>
            <p:ph type="sldNum" sz="quarter" idx="12"/>
          </p:nvPr>
        </p:nvSpPr>
        <p:spPr/>
        <p:txBody>
          <a:bodyPr/>
          <a:lstStyle/>
          <a:p>
            <a:fld id="{CF17D6FB-C3DC-46AB-B43A-365E6BA4849C}" type="slidenum">
              <a:rPr lang="en-US" smtClean="0"/>
              <a:t>‹#›</a:t>
            </a:fld>
            <a:endParaRPr lang="en-US" dirty="0"/>
          </a:p>
        </p:txBody>
      </p:sp>
    </p:spTree>
    <p:extLst>
      <p:ext uri="{BB962C8B-B14F-4D97-AF65-F5344CB8AC3E}">
        <p14:creationId xmlns:p14="http://schemas.microsoft.com/office/powerpoint/2010/main" val="40655788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D35CA-121A-4F11-91D3-053913CDB4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19BB62-04F9-401B-8075-A4CE15B18C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BDCD93-8A0A-4844-AAD4-12AC2638D03B}"/>
              </a:ext>
            </a:extLst>
          </p:cNvPr>
          <p:cNvSpPr>
            <a:spLocks noGrp="1"/>
          </p:cNvSpPr>
          <p:nvPr>
            <p:ph type="dt" sz="half" idx="10"/>
          </p:nvPr>
        </p:nvSpPr>
        <p:spPr/>
        <p:txBody>
          <a:bodyPr/>
          <a:lstStyle/>
          <a:p>
            <a:fld id="{ED2A3CF5-EBD8-4BF7-985B-685850D1A887}" type="datetime1">
              <a:rPr lang="en-US" smtClean="0"/>
              <a:t>1/7/2020</a:t>
            </a:fld>
            <a:endParaRPr lang="en-US" dirty="0"/>
          </a:p>
        </p:txBody>
      </p:sp>
      <p:sp>
        <p:nvSpPr>
          <p:cNvPr id="5" name="Footer Placeholder 4">
            <a:extLst>
              <a:ext uri="{FF2B5EF4-FFF2-40B4-BE49-F238E27FC236}">
                <a16:creationId xmlns:a16="http://schemas.microsoft.com/office/drawing/2014/main" id="{34F471A1-18ED-4419-9430-2FA0798BB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266CFBE-E60E-447B-98FD-4028C4453910}"/>
              </a:ext>
            </a:extLst>
          </p:cNvPr>
          <p:cNvSpPr>
            <a:spLocks noGrp="1"/>
          </p:cNvSpPr>
          <p:nvPr>
            <p:ph type="sldNum" sz="quarter" idx="12"/>
          </p:nvPr>
        </p:nvSpPr>
        <p:spPr/>
        <p:txBody>
          <a:bodyPr/>
          <a:lstStyle/>
          <a:p>
            <a:fld id="{CF17D6FB-C3DC-46AB-B43A-365E6BA4849C}" type="slidenum">
              <a:rPr lang="en-US" smtClean="0"/>
              <a:t>‹#›</a:t>
            </a:fld>
            <a:endParaRPr lang="en-US" dirty="0"/>
          </a:p>
        </p:txBody>
      </p:sp>
    </p:spTree>
    <p:extLst>
      <p:ext uri="{BB962C8B-B14F-4D97-AF65-F5344CB8AC3E}">
        <p14:creationId xmlns:p14="http://schemas.microsoft.com/office/powerpoint/2010/main" val="35789628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1DAE18-3226-463A-9B5E-3760556ABD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CB817E-FF37-419E-AFD1-EB0593B158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192CD3-BCF5-4CD5-B33F-29C7CE33CFF9}"/>
              </a:ext>
            </a:extLst>
          </p:cNvPr>
          <p:cNvSpPr>
            <a:spLocks noGrp="1"/>
          </p:cNvSpPr>
          <p:nvPr>
            <p:ph type="dt" sz="half" idx="10"/>
          </p:nvPr>
        </p:nvSpPr>
        <p:spPr/>
        <p:txBody>
          <a:bodyPr/>
          <a:lstStyle/>
          <a:p>
            <a:fld id="{BB1F99B5-149F-418F-97A1-061DF4308406}" type="datetime1">
              <a:rPr lang="en-US" smtClean="0"/>
              <a:t>1/7/2020</a:t>
            </a:fld>
            <a:endParaRPr lang="en-US" dirty="0"/>
          </a:p>
        </p:txBody>
      </p:sp>
      <p:sp>
        <p:nvSpPr>
          <p:cNvPr id="5" name="Footer Placeholder 4">
            <a:extLst>
              <a:ext uri="{FF2B5EF4-FFF2-40B4-BE49-F238E27FC236}">
                <a16:creationId xmlns:a16="http://schemas.microsoft.com/office/drawing/2014/main" id="{62763750-C8E9-47CE-AEE4-9AE8B500909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0D1AE8D-B3CC-4781-AAB5-2FC7CE7037A1}"/>
              </a:ext>
            </a:extLst>
          </p:cNvPr>
          <p:cNvSpPr>
            <a:spLocks noGrp="1"/>
          </p:cNvSpPr>
          <p:nvPr>
            <p:ph type="sldNum" sz="quarter" idx="12"/>
          </p:nvPr>
        </p:nvSpPr>
        <p:spPr/>
        <p:txBody>
          <a:bodyPr/>
          <a:lstStyle/>
          <a:p>
            <a:fld id="{CF17D6FB-C3DC-46AB-B43A-365E6BA4849C}" type="slidenum">
              <a:rPr lang="en-US" smtClean="0"/>
              <a:t>‹#›</a:t>
            </a:fld>
            <a:endParaRPr lang="en-US" dirty="0"/>
          </a:p>
        </p:txBody>
      </p:sp>
    </p:spTree>
    <p:extLst>
      <p:ext uri="{BB962C8B-B14F-4D97-AF65-F5344CB8AC3E}">
        <p14:creationId xmlns:p14="http://schemas.microsoft.com/office/powerpoint/2010/main" val="3313374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34278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4B43C-6610-4A17-8D3F-CD9FC6D826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0C2340-4B13-40B7-812D-174F7D0DAD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D6F8B3B-3186-43FA-B0C5-404BE95A8B62}"/>
              </a:ext>
            </a:extLst>
          </p:cNvPr>
          <p:cNvSpPr>
            <a:spLocks noGrp="1"/>
          </p:cNvSpPr>
          <p:nvPr>
            <p:ph type="dt" sz="half" idx="10"/>
          </p:nvPr>
        </p:nvSpPr>
        <p:spPr/>
        <p:txBody>
          <a:bodyPr/>
          <a:lstStyle/>
          <a:p>
            <a:fld id="{7FD14977-30F3-4A11-B400-3251DB025C3A}" type="datetime1">
              <a:rPr lang="en-US" smtClean="0"/>
              <a:t>1/7/2020</a:t>
            </a:fld>
            <a:endParaRPr lang="en-US" dirty="0"/>
          </a:p>
        </p:txBody>
      </p:sp>
      <p:sp>
        <p:nvSpPr>
          <p:cNvPr id="5" name="Footer Placeholder 4">
            <a:extLst>
              <a:ext uri="{FF2B5EF4-FFF2-40B4-BE49-F238E27FC236}">
                <a16:creationId xmlns:a16="http://schemas.microsoft.com/office/drawing/2014/main" id="{79412043-273D-48CB-A34D-4E18E13E7A0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33A7F63-6D07-4F17-A1EF-0E4D67731430}"/>
              </a:ext>
            </a:extLst>
          </p:cNvPr>
          <p:cNvSpPr>
            <a:spLocks noGrp="1"/>
          </p:cNvSpPr>
          <p:nvPr>
            <p:ph type="sldNum" sz="quarter" idx="12"/>
          </p:nvPr>
        </p:nvSpPr>
        <p:spPr/>
        <p:txBody>
          <a:bodyPr/>
          <a:lstStyle/>
          <a:p>
            <a:fld id="{BDFAB5F4-1FD8-4CAF-B57B-848A7DC6D772}" type="slidenum">
              <a:rPr lang="en-US" smtClean="0"/>
              <a:t>‹#›</a:t>
            </a:fld>
            <a:endParaRPr lang="en-US" dirty="0"/>
          </a:p>
        </p:txBody>
      </p:sp>
    </p:spTree>
    <p:extLst>
      <p:ext uri="{BB962C8B-B14F-4D97-AF65-F5344CB8AC3E}">
        <p14:creationId xmlns:p14="http://schemas.microsoft.com/office/powerpoint/2010/main" val="598380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90EA3-67C5-4E9C-8E5D-FE9C34DC16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BF9A1B-D8C9-46BA-806D-68214E4F356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44E0AB-6A7B-4D1A-96EB-6A92A9584C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3BBEB1-ADF3-4EFF-A8E0-38B40554BFE9}"/>
              </a:ext>
            </a:extLst>
          </p:cNvPr>
          <p:cNvSpPr>
            <a:spLocks noGrp="1"/>
          </p:cNvSpPr>
          <p:nvPr>
            <p:ph type="dt" sz="half" idx="10"/>
          </p:nvPr>
        </p:nvSpPr>
        <p:spPr/>
        <p:txBody>
          <a:bodyPr/>
          <a:lstStyle/>
          <a:p>
            <a:fld id="{C94341C8-F12D-4362-BECE-A4BCF4E74113}" type="datetime1">
              <a:rPr lang="en-US" smtClean="0"/>
              <a:t>1/7/2020</a:t>
            </a:fld>
            <a:endParaRPr lang="en-US" dirty="0"/>
          </a:p>
        </p:txBody>
      </p:sp>
      <p:sp>
        <p:nvSpPr>
          <p:cNvPr id="6" name="Footer Placeholder 5">
            <a:extLst>
              <a:ext uri="{FF2B5EF4-FFF2-40B4-BE49-F238E27FC236}">
                <a16:creationId xmlns:a16="http://schemas.microsoft.com/office/drawing/2014/main" id="{7242C228-2F58-40F2-AF23-52A8024140A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32BEC84-64F9-4EF1-80C9-73B24C5613F2}"/>
              </a:ext>
            </a:extLst>
          </p:cNvPr>
          <p:cNvSpPr>
            <a:spLocks noGrp="1"/>
          </p:cNvSpPr>
          <p:nvPr>
            <p:ph type="sldNum" sz="quarter" idx="12"/>
          </p:nvPr>
        </p:nvSpPr>
        <p:spPr/>
        <p:txBody>
          <a:bodyPr/>
          <a:lstStyle/>
          <a:p>
            <a:fld id="{BDFAB5F4-1FD8-4CAF-B57B-848A7DC6D772}" type="slidenum">
              <a:rPr lang="en-US" smtClean="0"/>
              <a:t>‹#›</a:t>
            </a:fld>
            <a:endParaRPr lang="en-US" dirty="0"/>
          </a:p>
        </p:txBody>
      </p:sp>
    </p:spTree>
    <p:extLst>
      <p:ext uri="{BB962C8B-B14F-4D97-AF65-F5344CB8AC3E}">
        <p14:creationId xmlns:p14="http://schemas.microsoft.com/office/powerpoint/2010/main" val="426630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55DBB-623E-4263-A0A2-F15142F8C3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B404C5-E548-44A1-BFDA-BC98E5A392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F52A202-E2D7-4B14-832D-B1F296232BE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FB7B7F-8C77-4D6D-8DAD-FF77170245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5442BD8-2D38-4CCD-8B61-F819C4BE445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65FF19-3E03-48D7-B9B5-CD34A35B6B44}"/>
              </a:ext>
            </a:extLst>
          </p:cNvPr>
          <p:cNvSpPr>
            <a:spLocks noGrp="1"/>
          </p:cNvSpPr>
          <p:nvPr>
            <p:ph type="dt" sz="half" idx="10"/>
          </p:nvPr>
        </p:nvSpPr>
        <p:spPr/>
        <p:txBody>
          <a:bodyPr/>
          <a:lstStyle/>
          <a:p>
            <a:fld id="{9736B6EE-54AE-481A-9AFF-831C154444BB}" type="datetime1">
              <a:rPr lang="en-US" smtClean="0"/>
              <a:t>1/7/2020</a:t>
            </a:fld>
            <a:endParaRPr lang="en-US" dirty="0"/>
          </a:p>
        </p:txBody>
      </p:sp>
      <p:sp>
        <p:nvSpPr>
          <p:cNvPr id="8" name="Footer Placeholder 7">
            <a:extLst>
              <a:ext uri="{FF2B5EF4-FFF2-40B4-BE49-F238E27FC236}">
                <a16:creationId xmlns:a16="http://schemas.microsoft.com/office/drawing/2014/main" id="{E40781CA-FF30-43B1-8B80-ED02B5043BE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B49A974-1564-4531-972C-65DEB828758C}"/>
              </a:ext>
            </a:extLst>
          </p:cNvPr>
          <p:cNvSpPr>
            <a:spLocks noGrp="1"/>
          </p:cNvSpPr>
          <p:nvPr>
            <p:ph type="sldNum" sz="quarter" idx="12"/>
          </p:nvPr>
        </p:nvSpPr>
        <p:spPr/>
        <p:txBody>
          <a:bodyPr/>
          <a:lstStyle/>
          <a:p>
            <a:fld id="{BDFAB5F4-1FD8-4CAF-B57B-848A7DC6D772}" type="slidenum">
              <a:rPr lang="en-US" smtClean="0"/>
              <a:t>‹#›</a:t>
            </a:fld>
            <a:endParaRPr lang="en-US" dirty="0"/>
          </a:p>
        </p:txBody>
      </p:sp>
    </p:spTree>
    <p:extLst>
      <p:ext uri="{BB962C8B-B14F-4D97-AF65-F5344CB8AC3E}">
        <p14:creationId xmlns:p14="http://schemas.microsoft.com/office/powerpoint/2010/main" val="3590497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56BCD-0E80-4765-A241-10A5685C37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3FE599-773F-49C7-BE3C-6D9F9D0FEF68}"/>
              </a:ext>
            </a:extLst>
          </p:cNvPr>
          <p:cNvSpPr>
            <a:spLocks noGrp="1"/>
          </p:cNvSpPr>
          <p:nvPr>
            <p:ph type="dt" sz="half" idx="10"/>
          </p:nvPr>
        </p:nvSpPr>
        <p:spPr/>
        <p:txBody>
          <a:bodyPr/>
          <a:lstStyle/>
          <a:p>
            <a:fld id="{0602F33B-2952-45D5-954E-7CF77CB21F02}" type="datetime1">
              <a:rPr lang="en-US" smtClean="0"/>
              <a:t>1/7/2020</a:t>
            </a:fld>
            <a:endParaRPr lang="en-US" dirty="0"/>
          </a:p>
        </p:txBody>
      </p:sp>
      <p:sp>
        <p:nvSpPr>
          <p:cNvPr id="4" name="Footer Placeholder 3">
            <a:extLst>
              <a:ext uri="{FF2B5EF4-FFF2-40B4-BE49-F238E27FC236}">
                <a16:creationId xmlns:a16="http://schemas.microsoft.com/office/drawing/2014/main" id="{F1AF72A2-F3AE-4E66-A119-EF3E51CD65F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029C6E3-DC42-4C56-A17B-ABDB4BCD1A69}"/>
              </a:ext>
            </a:extLst>
          </p:cNvPr>
          <p:cNvSpPr>
            <a:spLocks noGrp="1"/>
          </p:cNvSpPr>
          <p:nvPr>
            <p:ph type="sldNum" sz="quarter" idx="12"/>
          </p:nvPr>
        </p:nvSpPr>
        <p:spPr/>
        <p:txBody>
          <a:bodyPr/>
          <a:lstStyle/>
          <a:p>
            <a:fld id="{BDFAB5F4-1FD8-4CAF-B57B-848A7DC6D772}" type="slidenum">
              <a:rPr lang="en-US" smtClean="0"/>
              <a:t>‹#›</a:t>
            </a:fld>
            <a:endParaRPr lang="en-US" dirty="0"/>
          </a:p>
        </p:txBody>
      </p:sp>
    </p:spTree>
    <p:extLst>
      <p:ext uri="{BB962C8B-B14F-4D97-AF65-F5344CB8AC3E}">
        <p14:creationId xmlns:p14="http://schemas.microsoft.com/office/powerpoint/2010/main" val="680761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A7AFCD-2ED5-47EB-8BEC-F88EB18C3C5F}"/>
              </a:ext>
            </a:extLst>
          </p:cNvPr>
          <p:cNvSpPr>
            <a:spLocks noGrp="1"/>
          </p:cNvSpPr>
          <p:nvPr>
            <p:ph type="dt" sz="half" idx="10"/>
          </p:nvPr>
        </p:nvSpPr>
        <p:spPr/>
        <p:txBody>
          <a:bodyPr/>
          <a:lstStyle/>
          <a:p>
            <a:fld id="{C9575042-80FC-4F5C-AE13-C655957BE2FA}" type="datetime1">
              <a:rPr lang="en-US" smtClean="0"/>
              <a:t>1/7/2020</a:t>
            </a:fld>
            <a:endParaRPr lang="en-US" dirty="0"/>
          </a:p>
        </p:txBody>
      </p:sp>
      <p:sp>
        <p:nvSpPr>
          <p:cNvPr id="3" name="Footer Placeholder 2">
            <a:extLst>
              <a:ext uri="{FF2B5EF4-FFF2-40B4-BE49-F238E27FC236}">
                <a16:creationId xmlns:a16="http://schemas.microsoft.com/office/drawing/2014/main" id="{74E90E87-1F27-44D3-A0EA-72DF53074C5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F84F648-A11C-4D82-920E-85F3C67A4B1C}"/>
              </a:ext>
            </a:extLst>
          </p:cNvPr>
          <p:cNvSpPr>
            <a:spLocks noGrp="1"/>
          </p:cNvSpPr>
          <p:nvPr>
            <p:ph type="sldNum" sz="quarter" idx="12"/>
          </p:nvPr>
        </p:nvSpPr>
        <p:spPr/>
        <p:txBody>
          <a:bodyPr/>
          <a:lstStyle/>
          <a:p>
            <a:fld id="{BDFAB5F4-1FD8-4CAF-B57B-848A7DC6D772}" type="slidenum">
              <a:rPr lang="en-US" smtClean="0"/>
              <a:t>‹#›</a:t>
            </a:fld>
            <a:endParaRPr lang="en-US" dirty="0"/>
          </a:p>
        </p:txBody>
      </p:sp>
    </p:spTree>
    <p:extLst>
      <p:ext uri="{BB962C8B-B14F-4D97-AF65-F5344CB8AC3E}">
        <p14:creationId xmlns:p14="http://schemas.microsoft.com/office/powerpoint/2010/main" val="2386850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B6741-0845-4DD6-9F49-86F292DB8C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6213CC-632B-4A5A-AD9C-C629EA8F50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66422C-EE5C-4225-BD92-6497D0E01D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1A479A5-6044-4C2D-92A2-7F9A2767D649}"/>
              </a:ext>
            </a:extLst>
          </p:cNvPr>
          <p:cNvSpPr>
            <a:spLocks noGrp="1"/>
          </p:cNvSpPr>
          <p:nvPr>
            <p:ph type="dt" sz="half" idx="10"/>
          </p:nvPr>
        </p:nvSpPr>
        <p:spPr/>
        <p:txBody>
          <a:bodyPr/>
          <a:lstStyle/>
          <a:p>
            <a:fld id="{1A1C76B4-6CBD-4195-AE8C-E94191993310}" type="datetime1">
              <a:rPr lang="en-US" smtClean="0"/>
              <a:t>1/7/2020</a:t>
            </a:fld>
            <a:endParaRPr lang="en-US" dirty="0"/>
          </a:p>
        </p:txBody>
      </p:sp>
      <p:sp>
        <p:nvSpPr>
          <p:cNvPr id="6" name="Footer Placeholder 5">
            <a:extLst>
              <a:ext uri="{FF2B5EF4-FFF2-40B4-BE49-F238E27FC236}">
                <a16:creationId xmlns:a16="http://schemas.microsoft.com/office/drawing/2014/main" id="{CF8E7778-3562-4908-B852-F551515B50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9617E5-0069-4F82-895B-7DC8C8FEAED8}"/>
              </a:ext>
            </a:extLst>
          </p:cNvPr>
          <p:cNvSpPr>
            <a:spLocks noGrp="1"/>
          </p:cNvSpPr>
          <p:nvPr>
            <p:ph type="sldNum" sz="quarter" idx="12"/>
          </p:nvPr>
        </p:nvSpPr>
        <p:spPr/>
        <p:txBody>
          <a:bodyPr/>
          <a:lstStyle/>
          <a:p>
            <a:fld id="{BDFAB5F4-1FD8-4CAF-B57B-848A7DC6D772}" type="slidenum">
              <a:rPr lang="en-US" smtClean="0"/>
              <a:t>‹#›</a:t>
            </a:fld>
            <a:endParaRPr lang="en-US" dirty="0"/>
          </a:p>
        </p:txBody>
      </p:sp>
    </p:spTree>
    <p:extLst>
      <p:ext uri="{BB962C8B-B14F-4D97-AF65-F5344CB8AC3E}">
        <p14:creationId xmlns:p14="http://schemas.microsoft.com/office/powerpoint/2010/main" val="2637037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49D1-8FC5-4468-AB7A-41ADD63027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3E21E1-2409-41D5-A817-60BC64DA0A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CD82538-AA3A-4F4E-8884-CAF875F5AB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C06D93-6F2B-43B0-B20F-B103A022C9EB}"/>
              </a:ext>
            </a:extLst>
          </p:cNvPr>
          <p:cNvSpPr>
            <a:spLocks noGrp="1"/>
          </p:cNvSpPr>
          <p:nvPr>
            <p:ph type="dt" sz="half" idx="10"/>
          </p:nvPr>
        </p:nvSpPr>
        <p:spPr/>
        <p:txBody>
          <a:bodyPr/>
          <a:lstStyle/>
          <a:p>
            <a:fld id="{D887E0E4-628F-4655-8B22-5B501681EF38}" type="datetime1">
              <a:rPr lang="en-US" smtClean="0"/>
              <a:t>1/7/2020</a:t>
            </a:fld>
            <a:endParaRPr lang="en-US" dirty="0"/>
          </a:p>
        </p:txBody>
      </p:sp>
      <p:sp>
        <p:nvSpPr>
          <p:cNvPr id="6" name="Footer Placeholder 5">
            <a:extLst>
              <a:ext uri="{FF2B5EF4-FFF2-40B4-BE49-F238E27FC236}">
                <a16:creationId xmlns:a16="http://schemas.microsoft.com/office/drawing/2014/main" id="{0DC214B9-3426-42F4-B133-B8F998A709D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E6814CA-5CD1-4804-871E-60D21A625CA2}"/>
              </a:ext>
            </a:extLst>
          </p:cNvPr>
          <p:cNvSpPr>
            <a:spLocks noGrp="1"/>
          </p:cNvSpPr>
          <p:nvPr>
            <p:ph type="sldNum" sz="quarter" idx="12"/>
          </p:nvPr>
        </p:nvSpPr>
        <p:spPr/>
        <p:txBody>
          <a:bodyPr/>
          <a:lstStyle/>
          <a:p>
            <a:fld id="{BDFAB5F4-1FD8-4CAF-B57B-848A7DC6D772}" type="slidenum">
              <a:rPr lang="en-US" smtClean="0"/>
              <a:t>‹#›</a:t>
            </a:fld>
            <a:endParaRPr lang="en-US" dirty="0"/>
          </a:p>
        </p:txBody>
      </p:sp>
    </p:spTree>
    <p:extLst>
      <p:ext uri="{BB962C8B-B14F-4D97-AF65-F5344CB8AC3E}">
        <p14:creationId xmlns:p14="http://schemas.microsoft.com/office/powerpoint/2010/main" val="2803998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C06593-7764-41F6-B17F-269C8B2FDC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C5E736-E8D4-4521-9BF4-25EE614649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00EB72-3BCD-417F-8032-8C19842A32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FD8E6B-60F4-41EC-9EFB-077E270A4CF2}" type="datetime1">
              <a:rPr lang="en-US" smtClean="0"/>
              <a:t>1/7/2020</a:t>
            </a:fld>
            <a:endParaRPr lang="en-US" dirty="0"/>
          </a:p>
        </p:txBody>
      </p:sp>
      <p:sp>
        <p:nvSpPr>
          <p:cNvPr id="5" name="Footer Placeholder 4">
            <a:extLst>
              <a:ext uri="{FF2B5EF4-FFF2-40B4-BE49-F238E27FC236}">
                <a16:creationId xmlns:a16="http://schemas.microsoft.com/office/drawing/2014/main" id="{E5FDA2D5-9A24-4CD5-8F94-A59D5D5F87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7F3018-D86D-4D69-926D-ED967DEF01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FAB5F4-1FD8-4CAF-B57B-848A7DC6D772}" type="slidenum">
              <a:rPr lang="en-US" smtClean="0"/>
              <a:t>‹#›</a:t>
            </a:fld>
            <a:endParaRPr lang="en-US" dirty="0"/>
          </a:p>
        </p:txBody>
      </p:sp>
    </p:spTree>
    <p:extLst>
      <p:ext uri="{BB962C8B-B14F-4D97-AF65-F5344CB8AC3E}">
        <p14:creationId xmlns:p14="http://schemas.microsoft.com/office/powerpoint/2010/main" val="2631782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5"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0076D4-82CA-45BE-86C5-A7691078179D}"/>
              </a:ext>
            </a:extLst>
          </p:cNvPr>
          <p:cNvSpPr>
            <a:spLocks noGrp="1"/>
          </p:cNvSpPr>
          <p:nvPr>
            <p:ph type="title"/>
          </p:nvPr>
        </p:nvSpPr>
        <p:spPr>
          <a:xfrm>
            <a:off x="838200" y="155575"/>
            <a:ext cx="10515600" cy="9144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D546DD7-4A08-48F8-8600-364B90BDAA03}"/>
              </a:ext>
            </a:extLst>
          </p:cNvPr>
          <p:cNvSpPr>
            <a:spLocks noGrp="1"/>
          </p:cNvSpPr>
          <p:nvPr>
            <p:ph type="body" idx="1"/>
          </p:nvPr>
        </p:nvSpPr>
        <p:spPr>
          <a:xfrm>
            <a:off x="838200" y="1252727"/>
            <a:ext cx="10515600" cy="49377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879FA0-0930-4639-BDB7-54F00A17E8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594742-326E-45FB-8AEF-8B0034E72173}" type="datetime1">
              <a:rPr lang="en-US" smtClean="0"/>
              <a:t>1/7/2020</a:t>
            </a:fld>
            <a:endParaRPr lang="en-US" dirty="0"/>
          </a:p>
        </p:txBody>
      </p:sp>
      <p:sp>
        <p:nvSpPr>
          <p:cNvPr id="5" name="Footer Placeholder 4">
            <a:extLst>
              <a:ext uri="{FF2B5EF4-FFF2-40B4-BE49-F238E27FC236}">
                <a16:creationId xmlns:a16="http://schemas.microsoft.com/office/drawing/2014/main" id="{4D87A67E-8CDA-4CAD-91EF-395B62313A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8C980AE-C0B4-4673-BBC8-3283FE5B79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17D6FB-C3DC-46AB-B43A-365E6BA4849C}" type="slidenum">
              <a:rPr lang="en-US" smtClean="0"/>
              <a:t>‹#›</a:t>
            </a:fld>
            <a:endParaRPr lang="en-US" dirty="0"/>
          </a:p>
        </p:txBody>
      </p:sp>
    </p:spTree>
    <p:extLst>
      <p:ext uri="{BB962C8B-B14F-4D97-AF65-F5344CB8AC3E}">
        <p14:creationId xmlns:p14="http://schemas.microsoft.com/office/powerpoint/2010/main" val="24198133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ctr" defTabSz="914400" rtl="0" eaLnBrk="1" latinLnBrk="0" hangingPunct="1">
        <a:lnSpc>
          <a:spcPct val="90000"/>
        </a:lnSpc>
        <a:spcBef>
          <a:spcPct val="0"/>
        </a:spcBef>
        <a:buNone/>
        <a:defRPr lang="en-US" sz="6000" b="1" kern="1200" dirty="0">
          <a:solidFill>
            <a:schemeClr val="accent5">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hyperlink" Target="https://github.com/donboyd5/slides" TargetMode="External"/><Relationship Id="rId4" Type="http://schemas.openxmlformats.org/officeDocument/2006/relationships/hyperlink" Target="mailto:dboyd@albany.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hyperlink" Target="https://publicplansdata.org/public-plans-database/download-full-data-set/"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hyperlink" Target="https://www.pionline.com/article/20181220/ONLINE/181229991/local-government-pension-liabilities-rise-9-in-2017-moody-s" TargetMode="External"/><Relationship Id="rId4" Type="http://schemas.openxmlformats.org/officeDocument/2006/relationships/hyperlink" Target="https://www.moodys.com/research/Moodys-US-states-pension-liabilities-fall-in-fiscal-2018-amid--PBM_1195186"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15600" y="265928"/>
            <a:ext cx="11360800" cy="1219503"/>
          </a:xfrm>
          <a:prstGeom prst="rect">
            <a:avLst/>
          </a:prstGeom>
        </p:spPr>
        <p:txBody>
          <a:bodyPr spcFirstLastPara="1" vert="horz" wrap="square" lIns="121900" tIns="121900" rIns="121900" bIns="121900" rtlCol="0" anchor="ctr" anchorCtr="0">
            <a:noAutofit/>
          </a:bodyPr>
          <a:lstStyle/>
          <a:p>
            <a:pPr>
              <a:lnSpc>
                <a:spcPct val="115000"/>
              </a:lnSpc>
              <a:spcAft>
                <a:spcPts val="400"/>
              </a:spcAft>
              <a:buClr>
                <a:schemeClr val="dk1"/>
              </a:buClr>
              <a:buSzPts val="1100"/>
            </a:pPr>
            <a:r>
              <a:rPr lang="en-US" sz="6000" dirty="0"/>
              <a:t>The Public Pensions Crisis</a:t>
            </a:r>
            <a:endParaRPr sz="5400" dirty="0">
              <a:solidFill>
                <a:srgbClr val="1155CC"/>
              </a:solidFill>
            </a:endParaRPr>
          </a:p>
        </p:txBody>
      </p:sp>
      <p:sp>
        <p:nvSpPr>
          <p:cNvPr id="55" name="Google Shape;55;p13"/>
          <p:cNvSpPr txBox="1">
            <a:spLocks noGrp="1"/>
          </p:cNvSpPr>
          <p:nvPr>
            <p:ph type="subTitle" idx="1"/>
          </p:nvPr>
        </p:nvSpPr>
        <p:spPr>
          <a:xfrm>
            <a:off x="415600" y="1560833"/>
            <a:ext cx="11360800" cy="2634704"/>
          </a:xfrm>
          <a:prstGeom prst="rect">
            <a:avLst/>
          </a:prstGeom>
        </p:spPr>
        <p:txBody>
          <a:bodyPr spcFirstLastPara="1" vert="horz" wrap="square" lIns="121900" tIns="121900" rIns="121900" bIns="121900" rtlCol="0" anchor="t" anchorCtr="0">
            <a:noAutofit/>
          </a:bodyPr>
          <a:lstStyle/>
          <a:p>
            <a:r>
              <a:rPr lang="en-US" sz="3200" dirty="0"/>
              <a:t>Ravitch Fiscal Reporting Program</a:t>
            </a:r>
          </a:p>
          <a:p>
            <a:r>
              <a:rPr lang="en-US" sz="3200" dirty="0"/>
              <a:t>Craig Newmark Graduate School of Journalism, CUNY</a:t>
            </a:r>
          </a:p>
          <a:p>
            <a:r>
              <a:rPr lang="en-US" sz="3200" dirty="0"/>
              <a:t>New York, NY</a:t>
            </a:r>
          </a:p>
          <a:p>
            <a:r>
              <a:rPr lang="en-US" sz="3200" dirty="0"/>
              <a:t>January</a:t>
            </a:r>
            <a:r>
              <a:rPr lang="en" sz="3200" dirty="0"/>
              <a:t> 8, 2020</a:t>
            </a:r>
            <a:endParaRPr sz="3200" dirty="0"/>
          </a:p>
        </p:txBody>
      </p:sp>
      <p:sp>
        <p:nvSpPr>
          <p:cNvPr id="56" name="Google Shape;56;p13"/>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pic>
        <p:nvPicPr>
          <p:cNvPr id="57" name="Google Shape;57;p13"/>
          <p:cNvPicPr preferRelativeResize="0"/>
          <p:nvPr/>
        </p:nvPicPr>
        <p:blipFill>
          <a:blip r:embed="rId3">
            <a:alphaModFix/>
          </a:blip>
          <a:stretch>
            <a:fillRect/>
          </a:stretch>
        </p:blipFill>
        <p:spPr>
          <a:xfrm>
            <a:off x="0" y="5965720"/>
            <a:ext cx="12192000" cy="892297"/>
          </a:xfrm>
          <a:prstGeom prst="rect">
            <a:avLst/>
          </a:prstGeom>
          <a:noFill/>
          <a:ln>
            <a:noFill/>
          </a:ln>
        </p:spPr>
      </p:pic>
      <p:sp>
        <p:nvSpPr>
          <p:cNvPr id="6" name="Google Shape;55;p13">
            <a:extLst>
              <a:ext uri="{FF2B5EF4-FFF2-40B4-BE49-F238E27FC236}">
                <a16:creationId xmlns:a16="http://schemas.microsoft.com/office/drawing/2014/main" id="{DC4E2A3A-E5E2-4D6C-9DC4-2F31B8EC39E0}"/>
              </a:ext>
            </a:extLst>
          </p:cNvPr>
          <p:cNvSpPr txBox="1">
            <a:spLocks/>
          </p:cNvSpPr>
          <p:nvPr/>
        </p:nvSpPr>
        <p:spPr>
          <a:xfrm>
            <a:off x="415600" y="4200603"/>
            <a:ext cx="11360800" cy="1415170"/>
          </a:xfrm>
          <a:prstGeom prst="rect">
            <a:avLst/>
          </a:prstGeom>
        </p:spPr>
        <p:txBody>
          <a:bodyPr spcFirstLastPara="1" vert="horz" wrap="square" lIns="121900" tIns="121900" rIns="121900" bIns="121900" rtlCol="0" anchor="t" anchorCtr="0">
            <a:noAutofit/>
          </a:bodyPr>
          <a:lstStyle>
            <a:lvl1pPr marL="228600" lvl="0" indent="-228600" algn="ctr" defTabSz="914400" rtl="0" eaLnBrk="1" latinLnBrk="0" hangingPunct="1">
              <a:lnSpc>
                <a:spcPct val="100000"/>
              </a:lnSpc>
              <a:spcBef>
                <a:spcPts val="0"/>
              </a:spcBef>
              <a:spcAft>
                <a:spcPts val="0"/>
              </a:spcAft>
              <a:buSzPts val="2800"/>
              <a:buFont typeface="Arial" panose="020B0604020202020204" pitchFamily="34" charset="0"/>
              <a:buNone/>
              <a:defRPr sz="3733" kern="1200">
                <a:solidFill>
                  <a:schemeClr val="tx1"/>
                </a:solidFill>
                <a:latin typeface="+mn-lt"/>
                <a:ea typeface="+mn-ea"/>
                <a:cs typeface="+mn-cs"/>
              </a:defRPr>
            </a:lvl1pPr>
            <a:lvl2pPr marL="685800" lvl="1" indent="-228600" algn="ctr" defTabSz="914400" rtl="0" eaLnBrk="1" latinLnBrk="0" hangingPunct="1">
              <a:lnSpc>
                <a:spcPct val="100000"/>
              </a:lnSpc>
              <a:spcBef>
                <a:spcPts val="0"/>
              </a:spcBef>
              <a:spcAft>
                <a:spcPts val="0"/>
              </a:spcAft>
              <a:buSzPts val="2800"/>
              <a:buFont typeface="Arial" panose="020B0604020202020204" pitchFamily="34" charset="0"/>
              <a:buNone/>
              <a:defRPr sz="3733" kern="1200">
                <a:solidFill>
                  <a:schemeClr val="tx1"/>
                </a:solidFill>
                <a:latin typeface="+mn-lt"/>
                <a:ea typeface="+mn-ea"/>
                <a:cs typeface="+mn-cs"/>
              </a:defRPr>
            </a:lvl2pPr>
            <a:lvl3pPr marL="1143000" lvl="2" indent="-228600" algn="ctr" defTabSz="914400" rtl="0" eaLnBrk="1" latinLnBrk="0" hangingPunct="1">
              <a:lnSpc>
                <a:spcPct val="100000"/>
              </a:lnSpc>
              <a:spcBef>
                <a:spcPts val="0"/>
              </a:spcBef>
              <a:spcAft>
                <a:spcPts val="0"/>
              </a:spcAft>
              <a:buSzPts val="2800"/>
              <a:buFont typeface="Arial" panose="020B0604020202020204" pitchFamily="34" charset="0"/>
              <a:buNone/>
              <a:defRPr sz="3733" kern="1200">
                <a:solidFill>
                  <a:schemeClr val="tx1"/>
                </a:solidFill>
                <a:latin typeface="+mn-lt"/>
                <a:ea typeface="+mn-ea"/>
                <a:cs typeface="+mn-cs"/>
              </a:defRPr>
            </a:lvl3pPr>
            <a:lvl4pPr marL="1600200" lvl="3" indent="-228600" algn="ctr" defTabSz="914400" rtl="0" eaLnBrk="1" latinLnBrk="0" hangingPunct="1">
              <a:lnSpc>
                <a:spcPct val="100000"/>
              </a:lnSpc>
              <a:spcBef>
                <a:spcPts val="0"/>
              </a:spcBef>
              <a:spcAft>
                <a:spcPts val="0"/>
              </a:spcAft>
              <a:buSzPts val="2800"/>
              <a:buFont typeface="Arial" panose="020B0604020202020204" pitchFamily="34" charset="0"/>
              <a:buNone/>
              <a:defRPr sz="3733" kern="1200">
                <a:solidFill>
                  <a:schemeClr val="tx1"/>
                </a:solidFill>
                <a:latin typeface="+mn-lt"/>
                <a:ea typeface="+mn-ea"/>
                <a:cs typeface="+mn-cs"/>
              </a:defRPr>
            </a:lvl4pPr>
            <a:lvl5pPr marL="2057400" lvl="4" indent="-228600" algn="ctr" defTabSz="914400" rtl="0" eaLnBrk="1" latinLnBrk="0" hangingPunct="1">
              <a:lnSpc>
                <a:spcPct val="100000"/>
              </a:lnSpc>
              <a:spcBef>
                <a:spcPts val="0"/>
              </a:spcBef>
              <a:spcAft>
                <a:spcPts val="0"/>
              </a:spcAft>
              <a:buSzPts val="2800"/>
              <a:buFont typeface="Arial" panose="020B0604020202020204" pitchFamily="34" charset="0"/>
              <a:buNone/>
              <a:defRPr sz="3733" kern="1200">
                <a:solidFill>
                  <a:schemeClr val="tx1"/>
                </a:solidFill>
                <a:latin typeface="+mn-lt"/>
                <a:ea typeface="+mn-ea"/>
                <a:cs typeface="+mn-cs"/>
              </a:defRPr>
            </a:lvl5pPr>
            <a:lvl6pPr marL="2514600" lvl="5" indent="-228600" algn="ctr" defTabSz="914400" rtl="0" eaLnBrk="1" latinLnBrk="0" hangingPunct="1">
              <a:lnSpc>
                <a:spcPct val="100000"/>
              </a:lnSpc>
              <a:spcBef>
                <a:spcPts val="0"/>
              </a:spcBef>
              <a:spcAft>
                <a:spcPts val="0"/>
              </a:spcAft>
              <a:buSzPts val="2800"/>
              <a:buFont typeface="Arial" panose="020B0604020202020204" pitchFamily="34" charset="0"/>
              <a:buNone/>
              <a:defRPr sz="3733" kern="1200">
                <a:solidFill>
                  <a:schemeClr val="tx1"/>
                </a:solidFill>
                <a:latin typeface="+mn-lt"/>
                <a:ea typeface="+mn-ea"/>
                <a:cs typeface="+mn-cs"/>
              </a:defRPr>
            </a:lvl6pPr>
            <a:lvl7pPr marL="2971800" lvl="6" indent="-228600" algn="ctr" defTabSz="914400" rtl="0" eaLnBrk="1" latinLnBrk="0" hangingPunct="1">
              <a:lnSpc>
                <a:spcPct val="100000"/>
              </a:lnSpc>
              <a:spcBef>
                <a:spcPts val="0"/>
              </a:spcBef>
              <a:spcAft>
                <a:spcPts val="0"/>
              </a:spcAft>
              <a:buSzPts val="2800"/>
              <a:buFont typeface="Arial" panose="020B0604020202020204" pitchFamily="34" charset="0"/>
              <a:buNone/>
              <a:defRPr sz="3733" kern="1200">
                <a:solidFill>
                  <a:schemeClr val="tx1"/>
                </a:solidFill>
                <a:latin typeface="+mn-lt"/>
                <a:ea typeface="+mn-ea"/>
                <a:cs typeface="+mn-cs"/>
              </a:defRPr>
            </a:lvl7pPr>
            <a:lvl8pPr marL="3429000" lvl="7" indent="-228600" algn="ctr" defTabSz="914400" rtl="0" eaLnBrk="1" latinLnBrk="0" hangingPunct="1">
              <a:lnSpc>
                <a:spcPct val="100000"/>
              </a:lnSpc>
              <a:spcBef>
                <a:spcPts val="0"/>
              </a:spcBef>
              <a:spcAft>
                <a:spcPts val="0"/>
              </a:spcAft>
              <a:buSzPts val="2800"/>
              <a:buFont typeface="Arial" panose="020B0604020202020204" pitchFamily="34" charset="0"/>
              <a:buNone/>
              <a:defRPr sz="3733" kern="1200">
                <a:solidFill>
                  <a:schemeClr val="tx1"/>
                </a:solidFill>
                <a:latin typeface="+mn-lt"/>
                <a:ea typeface="+mn-ea"/>
                <a:cs typeface="+mn-cs"/>
              </a:defRPr>
            </a:lvl8pPr>
            <a:lvl9pPr marL="3886200" lvl="8" indent="-228600" algn="ctr" defTabSz="914400" rtl="0" eaLnBrk="1" latinLnBrk="0" hangingPunct="1">
              <a:lnSpc>
                <a:spcPct val="100000"/>
              </a:lnSpc>
              <a:spcBef>
                <a:spcPts val="0"/>
              </a:spcBef>
              <a:spcAft>
                <a:spcPts val="0"/>
              </a:spcAft>
              <a:buSzPts val="2800"/>
              <a:buFont typeface="Arial" panose="020B0604020202020204" pitchFamily="34" charset="0"/>
              <a:buNone/>
              <a:defRPr sz="3733"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Pts val="2800"/>
              <a:buFont typeface="Arial" panose="020B0604020202020204" pitchFamily="34" charset="0"/>
              <a:buNone/>
              <a:tabLst/>
              <a:defRPr/>
            </a:pPr>
            <a:r>
              <a:rPr kumimoji="0" lang="en-US" sz="2800" b="0" i="0" u="sng" strike="noStrike" kern="1200" cap="none" spc="0" normalizeH="0" baseline="0" noProof="0" dirty="0">
                <a:ln>
                  <a:noFill/>
                </a:ln>
                <a:solidFill>
                  <a:srgbClr val="0563C1"/>
                </a:solidFill>
                <a:effectLst/>
                <a:uLnTx/>
                <a:uFillTx/>
                <a:latin typeface="Calibri" panose="020F0502020204030204"/>
                <a:ea typeface="+mn-ea"/>
                <a:cs typeface="+mn-cs"/>
                <a:hlinkClick r:id="rId4"/>
              </a:rPr>
              <a:t>Don Boyd</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Co-Director</a:t>
            </a:r>
          </a:p>
          <a:p>
            <a:pPr marL="0" marR="0" lvl="0" indent="0" algn="ctr" defTabSz="914400" rtl="0" eaLnBrk="1" fontAlgn="auto" latinLnBrk="0" hangingPunct="1">
              <a:lnSpc>
                <a:spcPct val="100000"/>
              </a:lnSpc>
              <a:spcBef>
                <a:spcPts val="0"/>
              </a:spcBef>
              <a:spcAft>
                <a:spcPts val="0"/>
              </a:spcAft>
              <a:buClrTx/>
              <a:buSzPts val="2800"/>
              <a:buFont typeface="Arial" panose="020B0604020202020204" pitchFamily="34" charset="0"/>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State and Local Government Finance Project, Center for Policy Research</a:t>
            </a:r>
          </a:p>
          <a:p>
            <a:pPr marL="0" lvl="0" indent="0"/>
            <a:r>
              <a:rPr lang="en-US" sz="2400" dirty="0">
                <a:solidFill>
                  <a:prstClr val="black"/>
                </a:solidFill>
                <a:hlinkClick r:id="rId4"/>
              </a:rPr>
              <a:t>dboyd@albany.edu</a:t>
            </a:r>
            <a:r>
              <a:rPr lang="en-US" sz="2400" dirty="0">
                <a:solidFill>
                  <a:prstClr val="black"/>
                </a:solidFill>
              </a:rPr>
              <a:t>; slides at </a:t>
            </a:r>
            <a:r>
              <a:rPr kumimoji="0" lang="en-US" sz="2400" b="0" i="0" u="sng" strike="noStrike" kern="1200" cap="none" spc="0" normalizeH="0" baseline="0" noProof="0" dirty="0">
                <a:ln>
                  <a:noFill/>
                </a:ln>
                <a:solidFill>
                  <a:srgbClr val="0563C1"/>
                </a:solidFill>
                <a:effectLst/>
                <a:uLnTx/>
                <a:uFillTx/>
                <a:latin typeface="Calibri" panose="020F0502020204030204"/>
                <a:ea typeface="+mn-ea"/>
                <a:cs typeface="+mn-cs"/>
                <a:hlinkClick r:id="rId5"/>
              </a:rPr>
              <a:t>github.com/donboyd5/slides</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0" y="8994"/>
            <a:ext cx="12192000" cy="1325563"/>
          </a:xfrm>
        </p:spPr>
        <p:txBody>
          <a:bodyPr anchor="ctr" anchorCtr="1">
            <a:noAutofit/>
          </a:bodyPr>
          <a:lstStyle/>
          <a:p>
            <a:pPr algn="ctr"/>
            <a:r>
              <a:rPr lang="en-US" b="1" dirty="0">
                <a:solidFill>
                  <a:schemeClr val="accent5">
                    <a:lumMod val="50000"/>
                  </a:schemeClr>
                </a:solidFill>
              </a:rPr>
              <a:t>Usually governments, not workers, bear pension risk</a:t>
            </a:r>
          </a:p>
        </p:txBody>
      </p:sp>
      <p:sp>
        <p:nvSpPr>
          <p:cNvPr id="4" name="Content Placeholder 3">
            <a:extLst>
              <a:ext uri="{FF2B5EF4-FFF2-40B4-BE49-F238E27FC236}">
                <a16:creationId xmlns:a16="http://schemas.microsoft.com/office/drawing/2014/main" id="{EF967C0F-D269-4D30-8E14-52648555207D}"/>
              </a:ext>
            </a:extLst>
          </p:cNvPr>
          <p:cNvSpPr>
            <a:spLocks noGrp="1"/>
          </p:cNvSpPr>
          <p:nvPr>
            <p:ph idx="1"/>
          </p:nvPr>
        </p:nvSpPr>
        <p:spPr>
          <a:xfrm>
            <a:off x="616017" y="1254172"/>
            <a:ext cx="10972800" cy="5435043"/>
          </a:xfrm>
        </p:spPr>
        <p:txBody>
          <a:bodyPr>
            <a:normAutofit/>
          </a:bodyPr>
          <a:lstStyle/>
          <a:p>
            <a:r>
              <a:rPr lang="en-US" sz="4000" dirty="0"/>
              <a:t>If plan investments fall short, the government must increase contributions.</a:t>
            </a:r>
          </a:p>
          <a:p>
            <a:r>
              <a:rPr lang="en-US" sz="4000" dirty="0"/>
              <a:t>That means taxes must go up or spending on services, infrastructure, etc. must decline.</a:t>
            </a:r>
          </a:p>
          <a:p>
            <a:r>
              <a:rPr lang="en-US" sz="4000" dirty="0"/>
              <a:t>Many incentives encourage plans and governments to assume high investment returns and take investment risk. Other bad incentives, too.</a:t>
            </a:r>
          </a:p>
          <a:p>
            <a:r>
              <a:rPr lang="en-US" sz="4000" dirty="0"/>
              <a:t>The risks have not worked out well. Assumptions remain risky.</a:t>
            </a:r>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10</a:t>
            </a:fld>
            <a:endParaRPr lang="en-US" dirty="0"/>
          </a:p>
        </p:txBody>
      </p:sp>
    </p:spTree>
    <p:extLst>
      <p:ext uri="{BB962C8B-B14F-4D97-AF65-F5344CB8AC3E}">
        <p14:creationId xmlns:p14="http://schemas.microsoft.com/office/powerpoint/2010/main" val="174224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0" y="8994"/>
            <a:ext cx="12192000" cy="1325563"/>
          </a:xfrm>
        </p:spPr>
        <p:txBody>
          <a:bodyPr anchor="ctr" anchorCtr="1">
            <a:noAutofit/>
          </a:bodyPr>
          <a:lstStyle/>
          <a:p>
            <a:pPr algn="ctr"/>
            <a:r>
              <a:rPr lang="en-US" b="1" dirty="0">
                <a:solidFill>
                  <a:schemeClr val="accent5">
                    <a:lumMod val="50000"/>
                  </a:schemeClr>
                </a:solidFill>
              </a:rPr>
              <a:t>What is an unfunded liability?</a:t>
            </a:r>
          </a:p>
        </p:txBody>
      </p:sp>
      <p:sp>
        <p:nvSpPr>
          <p:cNvPr id="4" name="Content Placeholder 3">
            <a:extLst>
              <a:ext uri="{FF2B5EF4-FFF2-40B4-BE49-F238E27FC236}">
                <a16:creationId xmlns:a16="http://schemas.microsoft.com/office/drawing/2014/main" id="{EF967C0F-D269-4D30-8E14-52648555207D}"/>
              </a:ext>
            </a:extLst>
          </p:cNvPr>
          <p:cNvSpPr>
            <a:spLocks noGrp="1"/>
          </p:cNvSpPr>
          <p:nvPr>
            <p:ph idx="1"/>
          </p:nvPr>
        </p:nvSpPr>
        <p:spPr>
          <a:xfrm>
            <a:off x="616017" y="1203932"/>
            <a:ext cx="10972800" cy="5435043"/>
          </a:xfrm>
        </p:spPr>
        <p:txBody>
          <a:bodyPr>
            <a:normAutofit fontScale="92500"/>
          </a:bodyPr>
          <a:lstStyle/>
          <a:p>
            <a:r>
              <a:rPr lang="en-US" sz="4000" dirty="0"/>
              <a:t>The difference between:</a:t>
            </a:r>
          </a:p>
          <a:p>
            <a:endParaRPr lang="en-US" sz="1800" dirty="0"/>
          </a:p>
          <a:p>
            <a:pPr marL="457200" lvl="1" indent="0">
              <a:buNone/>
            </a:pPr>
            <a:r>
              <a:rPr lang="en-US" sz="3600" dirty="0"/>
              <a:t>Amount owed for benefits </a:t>
            </a:r>
            <a:r>
              <a:rPr lang="en-US" sz="3600" u="sng" dirty="0"/>
              <a:t>already earned</a:t>
            </a:r>
            <a:r>
              <a:rPr lang="en-US" sz="3600" dirty="0"/>
              <a:t>* by current workers and retirees, and other past workers</a:t>
            </a:r>
          </a:p>
          <a:p>
            <a:pPr marL="2286000" lvl="5" indent="0">
              <a:buNone/>
            </a:pPr>
            <a:r>
              <a:rPr lang="en-US" sz="3600" dirty="0"/>
              <a:t>and</a:t>
            </a:r>
          </a:p>
          <a:p>
            <a:pPr marL="457200" lvl="1" indent="0">
              <a:buNone/>
            </a:pPr>
            <a:r>
              <a:rPr lang="en-US" sz="3600" dirty="0"/>
              <a:t>Amount set aside for these benefits (assets)</a:t>
            </a:r>
          </a:p>
          <a:p>
            <a:pPr marL="457200" lvl="1" indent="0">
              <a:buNone/>
            </a:pPr>
            <a:endParaRPr lang="en-US" sz="1800" dirty="0"/>
          </a:p>
          <a:p>
            <a:pPr marL="457200" lvl="1" indent="0">
              <a:buNone/>
            </a:pPr>
            <a:r>
              <a:rPr lang="en-US" sz="3600" dirty="0"/>
              <a:t>* Policy implications?</a:t>
            </a:r>
          </a:p>
          <a:p>
            <a:pPr lvl="1"/>
            <a:endParaRPr lang="en-US" sz="1800" dirty="0"/>
          </a:p>
          <a:p>
            <a:r>
              <a:rPr lang="en-US" sz="4000" dirty="0"/>
              <a:t>Public plans measure these amounts differently than economists and the rest of the financial world.</a:t>
            </a:r>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11</a:t>
            </a:fld>
            <a:endParaRPr lang="en-US" dirty="0"/>
          </a:p>
        </p:txBody>
      </p:sp>
    </p:spTree>
    <p:extLst>
      <p:ext uri="{BB962C8B-B14F-4D97-AF65-F5344CB8AC3E}">
        <p14:creationId xmlns:p14="http://schemas.microsoft.com/office/powerpoint/2010/main" val="105309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413886" y="8994"/>
            <a:ext cx="11415561" cy="1325563"/>
          </a:xfrm>
        </p:spPr>
        <p:txBody>
          <a:bodyPr anchor="ctr" anchorCtr="1">
            <a:noAutofit/>
          </a:bodyPr>
          <a:lstStyle/>
          <a:p>
            <a:r>
              <a:rPr lang="en-US" b="1" dirty="0">
                <a:solidFill>
                  <a:schemeClr val="accent5">
                    <a:lumMod val="50000"/>
                  </a:schemeClr>
                </a:solidFill>
              </a:rPr>
              <a:t>Technical: What is an unfunded liability?</a:t>
            </a:r>
          </a:p>
        </p:txBody>
      </p:sp>
      <p:sp>
        <p:nvSpPr>
          <p:cNvPr id="4" name="Content Placeholder 3">
            <a:extLst>
              <a:ext uri="{FF2B5EF4-FFF2-40B4-BE49-F238E27FC236}">
                <a16:creationId xmlns:a16="http://schemas.microsoft.com/office/drawing/2014/main" id="{EF967C0F-D269-4D30-8E14-52648555207D}"/>
              </a:ext>
            </a:extLst>
          </p:cNvPr>
          <p:cNvSpPr>
            <a:spLocks noGrp="1"/>
          </p:cNvSpPr>
          <p:nvPr>
            <p:ph idx="1"/>
          </p:nvPr>
        </p:nvSpPr>
        <p:spPr>
          <a:xfrm>
            <a:off x="413886" y="1128584"/>
            <a:ext cx="11364228" cy="5641016"/>
          </a:xfrm>
        </p:spPr>
        <p:txBody>
          <a:bodyPr>
            <a:normAutofit fontScale="77500" lnSpcReduction="20000"/>
          </a:bodyPr>
          <a:lstStyle/>
          <a:p>
            <a:pPr marL="742950" indent="-742950">
              <a:buFont typeface="+mj-lt"/>
              <a:buAutoNum type="arabicPeriod"/>
            </a:pPr>
            <a:r>
              <a:rPr lang="en-US" sz="4000" dirty="0"/>
              <a:t>Actuary forecasts future benefit payments for </a:t>
            </a:r>
            <a:r>
              <a:rPr lang="en-US" sz="4000" u="sng" dirty="0"/>
              <a:t>current workers and retirees</a:t>
            </a:r>
          </a:p>
          <a:p>
            <a:pPr marL="742950" indent="-742950">
              <a:buFont typeface="+mj-lt"/>
              <a:buAutoNum type="arabicPeriod"/>
            </a:pPr>
            <a:r>
              <a:rPr lang="en-US" sz="4000" dirty="0"/>
              <a:t>Estimates present value of future benefits, using discount rate</a:t>
            </a:r>
          </a:p>
          <a:p>
            <a:pPr marL="742950" indent="-742950">
              <a:buFont typeface="+mj-lt"/>
              <a:buAutoNum type="arabicPeriod"/>
            </a:pPr>
            <a:r>
              <a:rPr lang="en-US" sz="4000" dirty="0"/>
              <a:t>Apportions present value: (a) amount already earned (Accrued Actuarial Liability, AAL), and (b) amount to be earned with future service.</a:t>
            </a:r>
          </a:p>
          <a:p>
            <a:pPr marL="742950" indent="-742950">
              <a:buFont typeface="+mj-lt"/>
              <a:buAutoNum type="arabicPeriod"/>
            </a:pPr>
            <a:r>
              <a:rPr lang="en-US" sz="4000" dirty="0"/>
              <a:t>Accrued Actuarial Liability minus “Actuarial Assets” equals </a:t>
            </a:r>
          </a:p>
          <a:p>
            <a:pPr marL="742950" indent="-742950">
              <a:buFont typeface="+mj-lt"/>
              <a:buAutoNum type="arabicPeriod"/>
            </a:pPr>
            <a:r>
              <a:rPr lang="en-US" sz="4000" dirty="0"/>
              <a:t>Unfunded Accrued Actuarial Liability (UAAL):</a:t>
            </a:r>
          </a:p>
          <a:p>
            <a:pPr marL="0" indent="0">
              <a:buNone/>
            </a:pPr>
            <a:r>
              <a:rPr lang="en-US" sz="4000" dirty="0"/>
              <a:t>		</a:t>
            </a:r>
            <a:r>
              <a:rPr lang="en-US" sz="4600" dirty="0"/>
              <a:t>UAAL = Actuarial liability – Actuarial assets</a:t>
            </a:r>
          </a:p>
          <a:p>
            <a:pPr marL="0" indent="0">
              <a:buNone/>
            </a:pPr>
            <a:endParaRPr lang="en-US" sz="4000" i="1" dirty="0"/>
          </a:p>
          <a:p>
            <a:pPr marL="0" indent="0">
              <a:buNone/>
            </a:pPr>
            <a:r>
              <a:rPr lang="en-US" sz="4000" i="1" dirty="0"/>
              <a:t>What’s in this UAAL? What isn’t? Policy implications?</a:t>
            </a:r>
          </a:p>
          <a:p>
            <a:pPr marL="0" indent="0">
              <a:buNone/>
            </a:pPr>
            <a:endParaRPr lang="en-US" sz="2400" dirty="0"/>
          </a:p>
          <a:p>
            <a:pPr marL="0" indent="0">
              <a:buNone/>
            </a:pPr>
            <a:r>
              <a:rPr lang="en-US" sz="2400" dirty="0"/>
              <a:t>Notes: (1) more detail in appendix; (2) accounting terminology is different from actuarial terminology.</a:t>
            </a:r>
            <a:endParaRPr lang="en-US" sz="1600" dirty="0"/>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12</a:t>
            </a:fld>
            <a:endParaRPr lang="en-US" dirty="0"/>
          </a:p>
        </p:txBody>
      </p:sp>
    </p:spTree>
    <p:extLst>
      <p:ext uri="{BB962C8B-B14F-4D97-AF65-F5344CB8AC3E}">
        <p14:creationId xmlns:p14="http://schemas.microsoft.com/office/powerpoint/2010/main" val="184082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0B637B-F5F6-4DFD-9CB4-A585018FB0EF}"/>
              </a:ext>
            </a:extLst>
          </p:cNvPr>
          <p:cNvSpPr>
            <a:spLocks noGrp="1"/>
          </p:cNvSpPr>
          <p:nvPr>
            <p:ph type="ctrTitle"/>
          </p:nvPr>
        </p:nvSpPr>
        <p:spPr>
          <a:xfrm>
            <a:off x="1524000" y="1719770"/>
            <a:ext cx="9144000" cy="3430587"/>
          </a:xfrm>
        </p:spPr>
        <p:txBody>
          <a:bodyPr anchor="ctr" anchorCtr="0"/>
          <a:lstStyle/>
          <a:p>
            <a:r>
              <a:rPr lang="en-US" b="1" dirty="0">
                <a:solidFill>
                  <a:schemeClr val="accent5">
                    <a:lumMod val="50000"/>
                  </a:schemeClr>
                </a:solidFill>
              </a:rPr>
              <a:t>Why do we have a problem?</a:t>
            </a:r>
            <a:endParaRPr lang="en-US" dirty="0"/>
          </a:p>
        </p:txBody>
      </p:sp>
      <p:sp>
        <p:nvSpPr>
          <p:cNvPr id="4" name="Slide Number Placeholder 3">
            <a:extLst>
              <a:ext uri="{FF2B5EF4-FFF2-40B4-BE49-F238E27FC236}">
                <a16:creationId xmlns:a16="http://schemas.microsoft.com/office/drawing/2014/main" id="{38939C26-40C3-49D4-AA62-0C6910C609A5}"/>
              </a:ext>
            </a:extLst>
          </p:cNvPr>
          <p:cNvSpPr>
            <a:spLocks noGrp="1"/>
          </p:cNvSpPr>
          <p:nvPr>
            <p:ph type="sldNum" sz="quarter" idx="12"/>
          </p:nvPr>
        </p:nvSpPr>
        <p:spPr/>
        <p:txBody>
          <a:bodyPr/>
          <a:lstStyle/>
          <a:p>
            <a:fld id="{BDFAB5F4-1FD8-4CAF-B57B-848A7DC6D772}" type="slidenum">
              <a:rPr lang="en-US" smtClean="0"/>
              <a:t>13</a:t>
            </a:fld>
            <a:endParaRPr lang="en-US" dirty="0"/>
          </a:p>
        </p:txBody>
      </p:sp>
    </p:spTree>
    <p:extLst>
      <p:ext uri="{BB962C8B-B14F-4D97-AF65-F5344CB8AC3E}">
        <p14:creationId xmlns:p14="http://schemas.microsoft.com/office/powerpoint/2010/main" val="1896085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0" y="8994"/>
            <a:ext cx="12192000" cy="1325563"/>
          </a:xfrm>
        </p:spPr>
        <p:txBody>
          <a:bodyPr anchor="ctr" anchorCtr="1">
            <a:normAutofit/>
          </a:bodyPr>
          <a:lstStyle/>
          <a:p>
            <a:r>
              <a:rPr lang="en-US" sz="5400" b="1" dirty="0">
                <a:solidFill>
                  <a:schemeClr val="accent5">
                    <a:lumMod val="50000"/>
                  </a:schemeClr>
                </a:solidFill>
              </a:rPr>
              <a:t>Bad incentives and no police</a:t>
            </a:r>
          </a:p>
        </p:txBody>
      </p:sp>
      <p:sp>
        <p:nvSpPr>
          <p:cNvPr id="4" name="Content Placeholder 3">
            <a:extLst>
              <a:ext uri="{FF2B5EF4-FFF2-40B4-BE49-F238E27FC236}">
                <a16:creationId xmlns:a16="http://schemas.microsoft.com/office/drawing/2014/main" id="{EF967C0F-D269-4D30-8E14-52648555207D}"/>
              </a:ext>
            </a:extLst>
          </p:cNvPr>
          <p:cNvSpPr>
            <a:spLocks noGrp="1"/>
          </p:cNvSpPr>
          <p:nvPr>
            <p:ph idx="1"/>
          </p:nvPr>
        </p:nvSpPr>
        <p:spPr>
          <a:xfrm>
            <a:off x="616016" y="1209675"/>
            <a:ext cx="11331474" cy="5070545"/>
          </a:xfrm>
        </p:spPr>
        <p:txBody>
          <a:bodyPr>
            <a:normAutofit fontScale="77500" lnSpcReduction="20000"/>
          </a:bodyPr>
          <a:lstStyle/>
          <a:p>
            <a:r>
              <a:rPr lang="en-US" sz="3500" dirty="0"/>
              <a:t>Attractive for 2- &amp; 4-year elected officials to push costs to future. Institutional environment allows and encourages this.</a:t>
            </a:r>
          </a:p>
          <a:p>
            <a:r>
              <a:rPr lang="en-US" sz="3500" dirty="0"/>
              <a:t>Laws often are one-way streets: Governments can increase but rarely can reduce benefits.  (Some exceptions.)</a:t>
            </a:r>
          </a:p>
          <a:p>
            <a:r>
              <a:rPr lang="en-US" sz="3500" dirty="0"/>
              <a:t>Unlike private plans, public plans not subject to ERISA and related federal laws; no federal funding requirements or minimum-contribution rules</a:t>
            </a:r>
          </a:p>
          <a:p>
            <a:r>
              <a:rPr lang="en-US" sz="3500" dirty="0"/>
              <a:t>Weak accounting standards compared to private. Unlike FASB:</a:t>
            </a:r>
          </a:p>
          <a:p>
            <a:pPr lvl="1"/>
            <a:r>
              <a:rPr lang="en-US" sz="3000" dirty="0"/>
              <a:t>GASB requires discount rate assumption based on plan’s own portfolio (incentive!)</a:t>
            </a:r>
          </a:p>
          <a:p>
            <a:pPr lvl="1"/>
            <a:r>
              <a:rPr lang="en-US" sz="3000" dirty="0"/>
              <a:t>No SEC oversight of accounting.</a:t>
            </a:r>
          </a:p>
          <a:p>
            <a:pPr lvl="1"/>
            <a:r>
              <a:rPr lang="en-US" sz="3000" dirty="0"/>
              <a:t>Governments effectively can veto appointments to the GASB board that oversees them.</a:t>
            </a:r>
          </a:p>
          <a:p>
            <a:r>
              <a:rPr lang="en-US" sz="3500" dirty="0"/>
              <a:t>Actuarial Standards Board guidance allows latitude and plans use it!</a:t>
            </a:r>
          </a:p>
          <a:p>
            <a:r>
              <a:rPr lang="en-US" sz="3500" dirty="0"/>
              <a:t>Congress has no role (so far) and is chary; Tower Amendment.</a:t>
            </a:r>
          </a:p>
          <a:p>
            <a:r>
              <a:rPr lang="en-US" sz="3500" dirty="0"/>
              <a:t>States can impose rules on local plans; hard to impose rules on themselves.</a:t>
            </a:r>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14</a:t>
            </a:fld>
            <a:endParaRPr lang="en-US" dirty="0"/>
          </a:p>
        </p:txBody>
      </p:sp>
      <p:sp>
        <p:nvSpPr>
          <p:cNvPr id="5" name="TextBox 4">
            <a:extLst>
              <a:ext uri="{FF2B5EF4-FFF2-40B4-BE49-F238E27FC236}">
                <a16:creationId xmlns:a16="http://schemas.microsoft.com/office/drawing/2014/main" id="{2AE64C72-47A3-4779-B3A6-DCDC32E258B5}"/>
              </a:ext>
            </a:extLst>
          </p:cNvPr>
          <p:cNvSpPr txBox="1"/>
          <p:nvPr/>
        </p:nvSpPr>
        <p:spPr>
          <a:xfrm>
            <a:off x="622998" y="6219939"/>
            <a:ext cx="11206449" cy="523220"/>
          </a:xfrm>
          <a:prstGeom prst="rect">
            <a:avLst/>
          </a:prstGeom>
          <a:noFill/>
        </p:spPr>
        <p:txBody>
          <a:bodyPr wrap="square" rtlCol="0">
            <a:spAutoFit/>
          </a:bodyPr>
          <a:lstStyle/>
          <a:p>
            <a:r>
              <a:rPr lang="en-US" sz="1400" dirty="0"/>
              <a:t>GASB = Governmental Accounting Standards Board; FASB = Financial Accounting Standards Board (for private sector accounting)</a:t>
            </a:r>
          </a:p>
          <a:p>
            <a:r>
              <a:rPr lang="en-US" sz="1400" dirty="0"/>
              <a:t>ERISA = Employee Retirement Income Security Act</a:t>
            </a:r>
            <a:endParaRPr lang="en-US" sz="400" dirty="0"/>
          </a:p>
        </p:txBody>
      </p:sp>
    </p:spTree>
    <p:extLst>
      <p:ext uri="{BB962C8B-B14F-4D97-AF65-F5344CB8AC3E}">
        <p14:creationId xmlns:p14="http://schemas.microsoft.com/office/powerpoint/2010/main" val="2640050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14400"/>
          </a:xfrm>
        </p:spPr>
        <p:txBody>
          <a:bodyPr>
            <a:noAutofit/>
          </a:bodyPr>
          <a:lstStyle/>
          <a:p>
            <a:r>
              <a:rPr lang="en-US" sz="3600" b="1" dirty="0">
                <a:solidFill>
                  <a:schemeClr val="accent5">
                    <a:lumMod val="50000"/>
                  </a:schemeClr>
                </a:solidFill>
              </a:rPr>
              <a:t>Higher discount rates </a:t>
            </a:r>
            <a:r>
              <a:rPr lang="en-US" sz="3600" b="1" dirty="0">
                <a:solidFill>
                  <a:schemeClr val="accent5">
                    <a:lumMod val="50000"/>
                  </a:schemeClr>
                </a:solidFill>
                <a:sym typeface="Wingdings" panose="05000000000000000000" pitchFamily="2" charset="2"/>
              </a:rPr>
              <a:t> much better (reported) funded status</a:t>
            </a:r>
            <a:endParaRPr lang="en-US" sz="3600" b="1" dirty="0">
              <a:solidFill>
                <a:schemeClr val="accent5">
                  <a:lumMod val="50000"/>
                </a:schemeClr>
              </a:solidFill>
            </a:endParaRPr>
          </a:p>
        </p:txBody>
      </p:sp>
      <p:sp>
        <p:nvSpPr>
          <p:cNvPr id="5" name="Slide Number Placeholder 4"/>
          <p:cNvSpPr>
            <a:spLocks noGrp="1"/>
          </p:cNvSpPr>
          <p:nvPr>
            <p:ph type="sldNum" sz="quarter" idx="12"/>
          </p:nvPr>
        </p:nvSpPr>
        <p:spPr/>
        <p:txBody>
          <a:bodyPr/>
          <a:lstStyle/>
          <a:p>
            <a:pPr eaLnBrk="0" fontAlgn="base" hangingPunct="0">
              <a:spcBef>
                <a:spcPct val="0"/>
              </a:spcBef>
              <a:spcAft>
                <a:spcPct val="0"/>
              </a:spcAft>
              <a:defRPr/>
            </a:pPr>
            <a:fld id="{7A31023E-27B8-4369-ADFE-3FEEA5857CAF}" type="slidenum">
              <a:rPr lang="en-US" sz="900">
                <a:solidFill>
                  <a:prstClr val="black">
                    <a:tint val="75000"/>
                  </a:prstClr>
                </a:solidFill>
                <a:latin typeface="Arial" panose="020B0604020202020204" pitchFamily="34" charset="0"/>
              </a:rPr>
              <a:pPr eaLnBrk="0" fontAlgn="base" hangingPunct="0">
                <a:spcBef>
                  <a:spcPct val="0"/>
                </a:spcBef>
                <a:spcAft>
                  <a:spcPct val="0"/>
                </a:spcAft>
                <a:defRPr/>
              </a:pPr>
              <a:t>15</a:t>
            </a:fld>
            <a:endParaRPr lang="en-US" sz="900" dirty="0">
              <a:solidFill>
                <a:prstClr val="black">
                  <a:tint val="75000"/>
                </a:prstClr>
              </a:solidFill>
              <a:latin typeface="Arial" panose="020B0604020202020204" pitchFamily="34" charset="0"/>
            </a:endParaRPr>
          </a:p>
        </p:txBody>
      </p:sp>
      <p:pic>
        <p:nvPicPr>
          <p:cNvPr id="4" name="Picture 3">
            <a:extLst>
              <a:ext uri="{FF2B5EF4-FFF2-40B4-BE49-F238E27FC236}">
                <a16:creationId xmlns:a16="http://schemas.microsoft.com/office/drawing/2014/main" id="{27DA9826-78E2-474A-A10A-5C7E75230E93}"/>
              </a:ext>
            </a:extLst>
          </p:cNvPr>
          <p:cNvPicPr>
            <a:picLocks noChangeAspect="1"/>
          </p:cNvPicPr>
          <p:nvPr/>
        </p:nvPicPr>
        <p:blipFill>
          <a:blip r:embed="rId3"/>
          <a:stretch>
            <a:fillRect/>
          </a:stretch>
        </p:blipFill>
        <p:spPr>
          <a:xfrm>
            <a:off x="2200259" y="1035341"/>
            <a:ext cx="7802113" cy="5669280"/>
          </a:xfrm>
          <a:prstGeom prst="rect">
            <a:avLst/>
          </a:prstGeom>
        </p:spPr>
      </p:pic>
    </p:spTree>
    <p:extLst>
      <p:ext uri="{BB962C8B-B14F-4D97-AF65-F5344CB8AC3E}">
        <p14:creationId xmlns:p14="http://schemas.microsoft.com/office/powerpoint/2010/main" val="2262003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14400"/>
          </a:xfrm>
        </p:spPr>
        <p:txBody>
          <a:bodyPr/>
          <a:lstStyle/>
          <a:p>
            <a:r>
              <a:rPr lang="en-US" sz="3600" b="1" dirty="0">
                <a:solidFill>
                  <a:schemeClr val="accent5">
                    <a:lumMod val="50000"/>
                  </a:schemeClr>
                </a:solidFill>
              </a:rPr>
              <a:t>Higher assumed investment returns </a:t>
            </a:r>
            <a:r>
              <a:rPr lang="en-US" sz="3600" b="1" dirty="0">
                <a:solidFill>
                  <a:schemeClr val="accent5">
                    <a:lumMod val="50000"/>
                  </a:schemeClr>
                </a:solidFill>
                <a:sym typeface="Wingdings" panose="05000000000000000000" pitchFamily="2" charset="2"/>
              </a:rPr>
              <a:t> much lower contributions</a:t>
            </a:r>
            <a:endParaRPr lang="en-US" sz="3600" b="1" dirty="0">
              <a:solidFill>
                <a:schemeClr val="accent5">
                  <a:lumMod val="50000"/>
                </a:schemeClr>
              </a:solidFill>
            </a:endParaRPr>
          </a:p>
        </p:txBody>
      </p:sp>
      <p:sp>
        <p:nvSpPr>
          <p:cNvPr id="5" name="Slide Number Placeholder 4"/>
          <p:cNvSpPr>
            <a:spLocks noGrp="1"/>
          </p:cNvSpPr>
          <p:nvPr>
            <p:ph type="sldNum" sz="quarter" idx="12"/>
          </p:nvPr>
        </p:nvSpPr>
        <p:spPr/>
        <p:txBody>
          <a:bodyPr/>
          <a:lstStyle/>
          <a:p>
            <a:pPr eaLnBrk="0" fontAlgn="base" hangingPunct="0">
              <a:spcBef>
                <a:spcPct val="0"/>
              </a:spcBef>
              <a:spcAft>
                <a:spcPct val="0"/>
              </a:spcAft>
              <a:defRPr/>
            </a:pPr>
            <a:fld id="{7A31023E-27B8-4369-ADFE-3FEEA5857CAF}" type="slidenum">
              <a:rPr lang="en-US" sz="900">
                <a:solidFill>
                  <a:prstClr val="black">
                    <a:tint val="75000"/>
                  </a:prstClr>
                </a:solidFill>
                <a:latin typeface="Arial" panose="020B0604020202020204" pitchFamily="34" charset="0"/>
              </a:rPr>
              <a:pPr eaLnBrk="0" fontAlgn="base" hangingPunct="0">
                <a:spcBef>
                  <a:spcPct val="0"/>
                </a:spcBef>
                <a:spcAft>
                  <a:spcPct val="0"/>
                </a:spcAft>
                <a:defRPr/>
              </a:pPr>
              <a:t>16</a:t>
            </a:fld>
            <a:endParaRPr lang="en-US" sz="900" dirty="0">
              <a:solidFill>
                <a:prstClr val="black">
                  <a:tint val="75000"/>
                </a:prstClr>
              </a:solidFill>
              <a:latin typeface="Arial" panose="020B0604020202020204" pitchFamily="34" charset="0"/>
            </a:endParaRPr>
          </a:p>
        </p:txBody>
      </p:sp>
      <p:pic>
        <p:nvPicPr>
          <p:cNvPr id="4" name="Picture 3">
            <a:extLst>
              <a:ext uri="{FF2B5EF4-FFF2-40B4-BE49-F238E27FC236}">
                <a16:creationId xmlns:a16="http://schemas.microsoft.com/office/drawing/2014/main" id="{94020C5F-1B8A-4AB9-9F23-7919729F0CB8}"/>
              </a:ext>
            </a:extLst>
          </p:cNvPr>
          <p:cNvPicPr>
            <a:picLocks noChangeAspect="1"/>
          </p:cNvPicPr>
          <p:nvPr/>
        </p:nvPicPr>
        <p:blipFill>
          <a:blip r:embed="rId3"/>
          <a:stretch>
            <a:fillRect/>
          </a:stretch>
        </p:blipFill>
        <p:spPr>
          <a:xfrm>
            <a:off x="2196613" y="1036161"/>
            <a:ext cx="7802114" cy="5669280"/>
          </a:xfrm>
          <a:prstGeom prst="rect">
            <a:avLst/>
          </a:prstGeom>
        </p:spPr>
      </p:pic>
    </p:spTree>
    <p:extLst>
      <p:ext uri="{BB962C8B-B14F-4D97-AF65-F5344CB8AC3E}">
        <p14:creationId xmlns:p14="http://schemas.microsoft.com/office/powerpoint/2010/main" val="512289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14400"/>
          </a:xfrm>
        </p:spPr>
        <p:txBody>
          <a:bodyPr>
            <a:normAutofit/>
          </a:bodyPr>
          <a:lstStyle/>
          <a:p>
            <a:r>
              <a:rPr lang="en-US" sz="3600" b="1" dirty="0">
                <a:solidFill>
                  <a:schemeClr val="accent5">
                    <a:lumMod val="50000"/>
                  </a:schemeClr>
                </a:solidFill>
              </a:rPr>
              <a:t>Also </a:t>
            </a:r>
            <a:r>
              <a:rPr lang="en-US" sz="3600" b="1" dirty="0">
                <a:solidFill>
                  <a:schemeClr val="accent5">
                    <a:lumMod val="50000"/>
                  </a:schemeClr>
                </a:solidFill>
                <a:sym typeface="Wingdings" panose="05000000000000000000" pitchFamily="2" charset="2"/>
              </a:rPr>
              <a:t> Can </a:t>
            </a:r>
            <a:r>
              <a:rPr lang="en-US" sz="3600" b="1" dirty="0">
                <a:solidFill>
                  <a:schemeClr val="accent5">
                    <a:lumMod val="50000"/>
                  </a:schemeClr>
                </a:solidFill>
              </a:rPr>
              <a:t>offer higher benefits for a given </a:t>
            </a:r>
            <a:r>
              <a:rPr lang="en-US" sz="3600" b="1" dirty="0">
                <a:solidFill>
                  <a:schemeClr val="accent5">
                    <a:lumMod val="50000"/>
                  </a:schemeClr>
                </a:solidFill>
                <a:sym typeface="Wingdings" panose="05000000000000000000" pitchFamily="2" charset="2"/>
              </a:rPr>
              <a:t>contribution level</a:t>
            </a:r>
            <a:endParaRPr lang="en-US" sz="3600" b="1" dirty="0">
              <a:solidFill>
                <a:schemeClr val="accent5">
                  <a:lumMod val="50000"/>
                </a:schemeClr>
              </a:solidFill>
            </a:endParaRPr>
          </a:p>
        </p:txBody>
      </p:sp>
      <p:sp>
        <p:nvSpPr>
          <p:cNvPr id="5" name="Slide Number Placeholder 4"/>
          <p:cNvSpPr>
            <a:spLocks noGrp="1"/>
          </p:cNvSpPr>
          <p:nvPr>
            <p:ph type="sldNum" sz="quarter" idx="12"/>
          </p:nvPr>
        </p:nvSpPr>
        <p:spPr/>
        <p:txBody>
          <a:bodyPr/>
          <a:lstStyle/>
          <a:p>
            <a:pPr eaLnBrk="0" fontAlgn="base" hangingPunct="0">
              <a:spcBef>
                <a:spcPct val="0"/>
              </a:spcBef>
              <a:spcAft>
                <a:spcPct val="0"/>
              </a:spcAft>
              <a:defRPr/>
            </a:pPr>
            <a:fld id="{7A31023E-27B8-4369-ADFE-3FEEA5857CAF}" type="slidenum">
              <a:rPr lang="en-US" sz="900">
                <a:solidFill>
                  <a:prstClr val="black">
                    <a:tint val="75000"/>
                  </a:prstClr>
                </a:solidFill>
                <a:latin typeface="Arial" panose="020B0604020202020204" pitchFamily="34" charset="0"/>
              </a:rPr>
              <a:pPr eaLnBrk="0" fontAlgn="base" hangingPunct="0">
                <a:spcBef>
                  <a:spcPct val="0"/>
                </a:spcBef>
                <a:spcAft>
                  <a:spcPct val="0"/>
                </a:spcAft>
                <a:defRPr/>
              </a:pPr>
              <a:t>17</a:t>
            </a:fld>
            <a:endParaRPr lang="en-US" sz="900" dirty="0">
              <a:solidFill>
                <a:prstClr val="black">
                  <a:tint val="75000"/>
                </a:prstClr>
              </a:solidFill>
              <a:latin typeface="Arial" panose="020B0604020202020204" pitchFamily="34" charset="0"/>
            </a:endParaRPr>
          </a:p>
        </p:txBody>
      </p:sp>
      <p:pic>
        <p:nvPicPr>
          <p:cNvPr id="7" name="Picture 6">
            <a:extLst>
              <a:ext uri="{FF2B5EF4-FFF2-40B4-BE49-F238E27FC236}">
                <a16:creationId xmlns:a16="http://schemas.microsoft.com/office/drawing/2014/main" id="{55CD34BF-0DA1-42B7-A61B-B35E0B2D1408}"/>
              </a:ext>
            </a:extLst>
          </p:cNvPr>
          <p:cNvPicPr>
            <a:picLocks noChangeAspect="1"/>
          </p:cNvPicPr>
          <p:nvPr/>
        </p:nvPicPr>
        <p:blipFill>
          <a:blip r:embed="rId3"/>
          <a:stretch>
            <a:fillRect/>
          </a:stretch>
        </p:blipFill>
        <p:spPr>
          <a:xfrm>
            <a:off x="2196607" y="1047446"/>
            <a:ext cx="7802114" cy="5669280"/>
          </a:xfrm>
          <a:prstGeom prst="rect">
            <a:avLst/>
          </a:prstGeom>
        </p:spPr>
      </p:pic>
    </p:spTree>
    <p:extLst>
      <p:ext uri="{BB962C8B-B14F-4D97-AF65-F5344CB8AC3E}">
        <p14:creationId xmlns:p14="http://schemas.microsoft.com/office/powerpoint/2010/main" val="3894855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map&#10;&#10;Description automatically generated">
            <a:extLst>
              <a:ext uri="{FF2B5EF4-FFF2-40B4-BE49-F238E27FC236}">
                <a16:creationId xmlns:a16="http://schemas.microsoft.com/office/drawing/2014/main" id="{9F370237-56BF-4C52-8FBE-8AAE227480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89" y="1312094"/>
            <a:ext cx="10972822" cy="5486411"/>
          </a:xfrm>
          <a:prstGeom prst="rect">
            <a:avLst/>
          </a:prstGeom>
        </p:spPr>
      </p:pic>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413886" y="8994"/>
            <a:ext cx="11415561" cy="1325563"/>
          </a:xfrm>
        </p:spPr>
        <p:txBody>
          <a:bodyPr anchor="ctr" anchorCtr="1">
            <a:noAutofit/>
          </a:bodyPr>
          <a:lstStyle/>
          <a:p>
            <a:r>
              <a:rPr lang="en-US" b="1" dirty="0">
                <a:solidFill>
                  <a:schemeClr val="accent5">
                    <a:lumMod val="50000"/>
                  </a:schemeClr>
                </a:solidFill>
              </a:rPr>
              <a:t>Public plans have lowered return assumptions only slightly in response to declining risk-free rates</a:t>
            </a:r>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18</a:t>
            </a:fld>
            <a:endParaRPr lang="en-US" dirty="0"/>
          </a:p>
        </p:txBody>
      </p:sp>
    </p:spTree>
    <p:extLst>
      <p:ext uri="{BB962C8B-B14F-4D97-AF65-F5344CB8AC3E}">
        <p14:creationId xmlns:p14="http://schemas.microsoft.com/office/powerpoint/2010/main" val="3192778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B6E378CA-BA11-499C-BFB0-A0AEF72DCA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89" y="1359074"/>
            <a:ext cx="10972822" cy="5486411"/>
          </a:xfrm>
          <a:prstGeom prst="rect">
            <a:avLst/>
          </a:prstGeom>
        </p:spPr>
      </p:pic>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0" y="8994"/>
            <a:ext cx="12192000" cy="1325563"/>
          </a:xfrm>
        </p:spPr>
        <p:txBody>
          <a:bodyPr anchor="ctr" anchorCtr="1">
            <a:noAutofit/>
          </a:bodyPr>
          <a:lstStyle/>
          <a:p>
            <a:r>
              <a:rPr lang="en-US" sz="4800" b="1" dirty="0">
                <a:solidFill>
                  <a:schemeClr val="accent5">
                    <a:lumMod val="50000"/>
                  </a:schemeClr>
                </a:solidFill>
              </a:rPr>
              <a:t>Public plans are increasingly invested in equity-like assets</a:t>
            </a:r>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19</a:t>
            </a:fld>
            <a:endParaRPr lang="en-US" dirty="0"/>
          </a:p>
        </p:txBody>
      </p:sp>
    </p:spTree>
    <p:extLst>
      <p:ext uri="{BB962C8B-B14F-4D97-AF65-F5344CB8AC3E}">
        <p14:creationId xmlns:p14="http://schemas.microsoft.com/office/powerpoint/2010/main" val="4203595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242080-D877-46E9-B80B-D66F737814FD}"/>
              </a:ext>
            </a:extLst>
          </p:cNvPr>
          <p:cNvSpPr>
            <a:spLocks noGrp="1"/>
          </p:cNvSpPr>
          <p:nvPr>
            <p:ph type="title"/>
          </p:nvPr>
        </p:nvSpPr>
        <p:spPr>
          <a:xfrm>
            <a:off x="838200" y="13438"/>
            <a:ext cx="10515600" cy="1325563"/>
          </a:xfrm>
        </p:spPr>
        <p:txBody>
          <a:bodyPr/>
          <a:lstStyle/>
          <a:p>
            <a:pPr algn="ctr"/>
            <a:r>
              <a:rPr lang="en-US" b="1" dirty="0">
                <a:solidFill>
                  <a:schemeClr val="accent5">
                    <a:lumMod val="50000"/>
                  </a:schemeClr>
                </a:solidFill>
              </a:rPr>
              <a:t>Questions</a:t>
            </a:r>
          </a:p>
        </p:txBody>
      </p:sp>
      <p:sp>
        <p:nvSpPr>
          <p:cNvPr id="6" name="Content Placeholder 5">
            <a:extLst>
              <a:ext uri="{FF2B5EF4-FFF2-40B4-BE49-F238E27FC236}">
                <a16:creationId xmlns:a16="http://schemas.microsoft.com/office/drawing/2014/main" id="{7EDFE5E0-05CF-41C2-A7F2-AA25E943359D}"/>
              </a:ext>
            </a:extLst>
          </p:cNvPr>
          <p:cNvSpPr>
            <a:spLocks noGrp="1"/>
          </p:cNvSpPr>
          <p:nvPr>
            <p:ph idx="1"/>
          </p:nvPr>
        </p:nvSpPr>
        <p:spPr/>
        <p:txBody>
          <a:bodyPr>
            <a:normAutofit/>
          </a:bodyPr>
          <a:lstStyle/>
          <a:p>
            <a:r>
              <a:rPr lang="en-US" sz="3600" dirty="0"/>
              <a:t>What are defined benefit pension plans?</a:t>
            </a:r>
          </a:p>
          <a:p>
            <a:r>
              <a:rPr lang="en-US" sz="3600" dirty="0"/>
              <a:t>What’s the problem?</a:t>
            </a:r>
          </a:p>
          <a:p>
            <a:r>
              <a:rPr lang="en-US" sz="3600" dirty="0"/>
              <a:t>Why do we have a problem?</a:t>
            </a:r>
          </a:p>
          <a:p>
            <a:r>
              <a:rPr lang="en-US" sz="3600" dirty="0"/>
              <a:t>How big is the problem? Where are problems biggest?</a:t>
            </a:r>
          </a:p>
          <a:p>
            <a:r>
              <a:rPr lang="en-US" sz="3600" dirty="0"/>
              <a:t>What can state and local governments do?</a:t>
            </a:r>
          </a:p>
          <a:p>
            <a:r>
              <a:rPr lang="en-US" sz="3600" dirty="0"/>
              <a:t>What will happen next?</a:t>
            </a:r>
          </a:p>
        </p:txBody>
      </p:sp>
      <p:sp>
        <p:nvSpPr>
          <p:cNvPr id="4" name="Slide Number Placeholder 3">
            <a:extLst>
              <a:ext uri="{FF2B5EF4-FFF2-40B4-BE49-F238E27FC236}">
                <a16:creationId xmlns:a16="http://schemas.microsoft.com/office/drawing/2014/main" id="{109205CE-44F0-4B0E-9822-5141EEFDD9B1}"/>
              </a:ext>
            </a:extLst>
          </p:cNvPr>
          <p:cNvSpPr>
            <a:spLocks noGrp="1"/>
          </p:cNvSpPr>
          <p:nvPr>
            <p:ph type="sldNum" sz="quarter" idx="12"/>
          </p:nvPr>
        </p:nvSpPr>
        <p:spPr/>
        <p:txBody>
          <a:bodyPr/>
          <a:lstStyle/>
          <a:p>
            <a:fld id="{BDFAB5F4-1FD8-4CAF-B57B-848A7DC6D772}" type="slidenum">
              <a:rPr lang="en-US" smtClean="0"/>
              <a:t>2</a:t>
            </a:fld>
            <a:endParaRPr lang="en-US" dirty="0"/>
          </a:p>
        </p:txBody>
      </p:sp>
    </p:spTree>
    <p:extLst>
      <p:ext uri="{BB962C8B-B14F-4D97-AF65-F5344CB8AC3E}">
        <p14:creationId xmlns:p14="http://schemas.microsoft.com/office/powerpoint/2010/main" val="2451606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0" y="8994"/>
            <a:ext cx="12192000" cy="1325563"/>
          </a:xfrm>
        </p:spPr>
        <p:txBody>
          <a:bodyPr anchor="ctr" anchorCtr="1">
            <a:noAutofit/>
          </a:bodyPr>
          <a:lstStyle/>
          <a:p>
            <a:r>
              <a:rPr lang="en-US" b="1" dirty="0">
                <a:solidFill>
                  <a:schemeClr val="accent5">
                    <a:lumMod val="50000"/>
                  </a:schemeClr>
                </a:solidFill>
              </a:rPr>
              <a:t>Risk has increased relative to government budgets</a:t>
            </a:r>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20</a:t>
            </a:fld>
            <a:endParaRPr lang="en-US" dirty="0"/>
          </a:p>
        </p:txBody>
      </p:sp>
      <p:pic>
        <p:nvPicPr>
          <p:cNvPr id="4" name="Picture 3">
            <a:extLst>
              <a:ext uri="{FF2B5EF4-FFF2-40B4-BE49-F238E27FC236}">
                <a16:creationId xmlns:a16="http://schemas.microsoft.com/office/drawing/2014/main" id="{15E811B3-EF37-4CD7-A2C9-F39F08B085F8}"/>
              </a:ext>
            </a:extLst>
          </p:cNvPr>
          <p:cNvPicPr>
            <a:picLocks noChangeAspect="1"/>
          </p:cNvPicPr>
          <p:nvPr/>
        </p:nvPicPr>
        <p:blipFill>
          <a:blip r:embed="rId2"/>
          <a:stretch>
            <a:fillRect/>
          </a:stretch>
        </p:blipFill>
        <p:spPr>
          <a:xfrm>
            <a:off x="253288" y="1932120"/>
            <a:ext cx="11703380" cy="3867318"/>
          </a:xfrm>
          <a:prstGeom prst="rect">
            <a:avLst/>
          </a:prstGeom>
        </p:spPr>
      </p:pic>
    </p:spTree>
    <p:extLst>
      <p:ext uri="{BB962C8B-B14F-4D97-AF65-F5344CB8AC3E}">
        <p14:creationId xmlns:p14="http://schemas.microsoft.com/office/powerpoint/2010/main" val="2825510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413886" y="8994"/>
            <a:ext cx="11415561" cy="1325563"/>
          </a:xfrm>
        </p:spPr>
        <p:txBody>
          <a:bodyPr anchor="ctr" anchorCtr="1">
            <a:noAutofit/>
          </a:bodyPr>
          <a:lstStyle/>
          <a:p>
            <a:r>
              <a:rPr lang="en-US" sz="4000" b="1" dirty="0">
                <a:solidFill>
                  <a:schemeClr val="accent5">
                    <a:lumMod val="50000"/>
                  </a:schemeClr>
                </a:solidFill>
              </a:rPr>
              <a:t>U.S. public plans, with unique regulatory environment, have increased risk. Other plans have not.</a:t>
            </a:r>
          </a:p>
        </p:txBody>
      </p:sp>
      <p:sp>
        <p:nvSpPr>
          <p:cNvPr id="4" name="Content Placeholder 3">
            <a:extLst>
              <a:ext uri="{FF2B5EF4-FFF2-40B4-BE49-F238E27FC236}">
                <a16:creationId xmlns:a16="http://schemas.microsoft.com/office/drawing/2014/main" id="{EF967C0F-D269-4D30-8E14-52648555207D}"/>
              </a:ext>
            </a:extLst>
          </p:cNvPr>
          <p:cNvSpPr>
            <a:spLocks noGrp="1"/>
          </p:cNvSpPr>
          <p:nvPr>
            <p:ph idx="1"/>
          </p:nvPr>
        </p:nvSpPr>
        <p:spPr>
          <a:xfrm>
            <a:off x="616017" y="1408671"/>
            <a:ext cx="10972800" cy="4568617"/>
          </a:xfrm>
        </p:spPr>
        <p:txBody>
          <a:bodyPr>
            <a:normAutofit lnSpcReduction="10000"/>
          </a:bodyPr>
          <a:lstStyle/>
          <a:p>
            <a:r>
              <a:rPr lang="en-US" dirty="0"/>
              <a:t>Important paper: Andonov, Bauer, Cremers (2017). Examines, among other things, how U.S. public plans, private plans, and Canadian/European plans responded to Treasury rate declines.</a:t>
            </a:r>
          </a:p>
          <a:p>
            <a:r>
              <a:rPr lang="en-US" dirty="0"/>
              <a:t>Their statistical analysis shows that other plans reduced discount rates as market rates declined, but not U.S. public plans.</a:t>
            </a:r>
          </a:p>
          <a:p>
            <a:pPr marL="0" indent="0" algn="ctr">
              <a:buNone/>
            </a:pPr>
            <a:endParaRPr lang="en-US" sz="3600" dirty="0"/>
          </a:p>
          <a:p>
            <a:pPr marL="0" indent="0" algn="ctr">
              <a:buNone/>
            </a:pPr>
            <a:r>
              <a:rPr lang="en-US" sz="4800" dirty="0"/>
              <a:t>“U.S. public pension funds have become the biggest risk-takers among pension funds internationally”</a:t>
            </a:r>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21</a:t>
            </a:fld>
            <a:endParaRPr lang="en-US" dirty="0"/>
          </a:p>
        </p:txBody>
      </p:sp>
    </p:spTree>
    <p:extLst>
      <p:ext uri="{BB962C8B-B14F-4D97-AF65-F5344CB8AC3E}">
        <p14:creationId xmlns:p14="http://schemas.microsoft.com/office/powerpoint/2010/main" val="3393897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89D2D07-2532-41EE-8F90-E105B86D72B2}"/>
              </a:ext>
            </a:extLst>
          </p:cNvPr>
          <p:cNvGrpSpPr>
            <a:grpSpLocks noChangeAspect="1"/>
          </p:cNvGrpSpPr>
          <p:nvPr/>
        </p:nvGrpSpPr>
        <p:grpSpPr>
          <a:xfrm>
            <a:off x="1983624" y="2974207"/>
            <a:ext cx="9518620" cy="3793498"/>
            <a:chOff x="267825" y="3068670"/>
            <a:chExt cx="8769083" cy="3571315"/>
          </a:xfrm>
        </p:grpSpPr>
        <p:grpSp>
          <p:nvGrpSpPr>
            <p:cNvPr id="9" name="Group 8">
              <a:extLst>
                <a:ext uri="{FF2B5EF4-FFF2-40B4-BE49-F238E27FC236}">
                  <a16:creationId xmlns:a16="http://schemas.microsoft.com/office/drawing/2014/main" id="{03AC4BA2-F545-4C2A-82C8-652B5D03E1A6}"/>
                </a:ext>
              </a:extLst>
            </p:cNvPr>
            <p:cNvGrpSpPr/>
            <p:nvPr/>
          </p:nvGrpSpPr>
          <p:grpSpPr>
            <a:xfrm>
              <a:off x="267825" y="3085455"/>
              <a:ext cx="8769083" cy="3554530"/>
              <a:chOff x="267825" y="3093311"/>
              <a:chExt cx="8769083" cy="3554530"/>
            </a:xfrm>
          </p:grpSpPr>
          <p:grpSp>
            <p:nvGrpSpPr>
              <p:cNvPr id="12" name="Group 11">
                <a:extLst>
                  <a:ext uri="{FF2B5EF4-FFF2-40B4-BE49-F238E27FC236}">
                    <a16:creationId xmlns:a16="http://schemas.microsoft.com/office/drawing/2014/main" id="{C7BA7E48-24D4-4E22-8239-BDB816AA7A5E}"/>
                  </a:ext>
                </a:extLst>
              </p:cNvPr>
              <p:cNvGrpSpPr/>
              <p:nvPr/>
            </p:nvGrpSpPr>
            <p:grpSpPr>
              <a:xfrm>
                <a:off x="267825" y="3098551"/>
                <a:ext cx="4965841" cy="3549290"/>
                <a:chOff x="267825" y="3098551"/>
                <a:chExt cx="4965841" cy="3549290"/>
              </a:xfrm>
            </p:grpSpPr>
            <p:pic>
              <p:nvPicPr>
                <p:cNvPr id="14" name="Shape 330">
                  <a:extLst>
                    <a:ext uri="{FF2B5EF4-FFF2-40B4-BE49-F238E27FC236}">
                      <a16:creationId xmlns:a16="http://schemas.microsoft.com/office/drawing/2014/main" id="{05DAF20C-60C5-4216-B99C-4122526F38CB}"/>
                    </a:ext>
                  </a:extLst>
                </p:cNvPr>
                <p:cNvPicPr preferRelativeResize="0"/>
                <p:nvPr/>
              </p:nvPicPr>
              <p:blipFill>
                <a:blip r:embed="rId2">
                  <a:alphaModFix/>
                </a:blip>
                <a:stretch>
                  <a:fillRect/>
                </a:stretch>
              </p:blipFill>
              <p:spPr>
                <a:xfrm>
                  <a:off x="267825" y="3098551"/>
                  <a:ext cx="4965841" cy="3549290"/>
                </a:xfrm>
                <a:prstGeom prst="rect">
                  <a:avLst/>
                </a:prstGeom>
                <a:noFill/>
                <a:ln>
                  <a:noFill/>
                </a:ln>
              </p:spPr>
            </p:pic>
            <p:sp>
              <p:nvSpPr>
                <p:cNvPr id="15" name="Rectangle 14">
                  <a:extLst>
                    <a:ext uri="{FF2B5EF4-FFF2-40B4-BE49-F238E27FC236}">
                      <a16:creationId xmlns:a16="http://schemas.microsoft.com/office/drawing/2014/main" id="{6B66C9B0-1669-4953-B85D-0D2597A71870}"/>
                    </a:ext>
                  </a:extLst>
                </p:cNvPr>
                <p:cNvSpPr/>
                <p:nvPr/>
              </p:nvSpPr>
              <p:spPr>
                <a:xfrm>
                  <a:off x="3945924" y="4493033"/>
                  <a:ext cx="133641" cy="1075745"/>
                </a:xfrm>
                <a:prstGeom prst="rect">
                  <a:avLst/>
                </a:prstGeom>
                <a:solidFill>
                  <a:srgbClr val="FFFFFF"/>
                </a:solidFill>
                <a:ln w="25400" cap="flat" cmpd="sng" algn="ctr">
                  <a:solidFill>
                    <a:srgbClr val="FFFFFF"/>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a:ea typeface="+mn-ea"/>
                    <a:cs typeface="+mn-cs"/>
                  </a:endParaRPr>
                </a:p>
              </p:txBody>
            </p:sp>
          </p:grpSp>
          <p:pic>
            <p:nvPicPr>
              <p:cNvPr id="13" name="Shape 331">
                <a:extLst>
                  <a:ext uri="{FF2B5EF4-FFF2-40B4-BE49-F238E27FC236}">
                    <a16:creationId xmlns:a16="http://schemas.microsoft.com/office/drawing/2014/main" id="{E18D864D-9D65-44F2-88E0-51926233AEB8}"/>
                  </a:ext>
                </a:extLst>
              </p:cNvPr>
              <p:cNvPicPr preferRelativeResize="0"/>
              <p:nvPr/>
            </p:nvPicPr>
            <p:blipFill>
              <a:blip r:embed="rId3">
                <a:alphaModFix/>
              </a:blip>
              <a:stretch>
                <a:fillRect/>
              </a:stretch>
            </p:blipFill>
            <p:spPr>
              <a:xfrm>
                <a:off x="4044201" y="3093311"/>
                <a:ext cx="4992707" cy="3554530"/>
              </a:xfrm>
              <a:prstGeom prst="rect">
                <a:avLst/>
              </a:prstGeom>
              <a:noFill/>
              <a:ln>
                <a:noFill/>
              </a:ln>
            </p:spPr>
          </p:pic>
        </p:grpSp>
        <p:sp>
          <p:nvSpPr>
            <p:cNvPr id="10" name="Rectangle 9">
              <a:extLst>
                <a:ext uri="{FF2B5EF4-FFF2-40B4-BE49-F238E27FC236}">
                  <a16:creationId xmlns:a16="http://schemas.microsoft.com/office/drawing/2014/main" id="{662D9D8D-BC9F-4BB8-A71B-11B3C4109F4D}"/>
                </a:ext>
              </a:extLst>
            </p:cNvPr>
            <p:cNvSpPr/>
            <p:nvPr/>
          </p:nvSpPr>
          <p:spPr>
            <a:xfrm>
              <a:off x="428075" y="3068670"/>
              <a:ext cx="3651490" cy="553998"/>
            </a:xfrm>
            <a:prstGeom prst="rect">
              <a:avLst/>
            </a:prstGeom>
            <a:solidFill>
              <a:srgbClr val="FFFFFF"/>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panose="020B060402020202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panose="020B0604020202020204" pitchFamily="34" charset="0"/>
                  <a:ea typeface="+mn-ea"/>
                  <a:cs typeface="+mn-cs"/>
                </a:rPr>
                <a:t>Employer contribution rate</a:t>
              </a:r>
            </a:p>
          </p:txBody>
        </p:sp>
        <p:sp>
          <p:nvSpPr>
            <p:cNvPr id="11" name="Rectangle 10">
              <a:extLst>
                <a:ext uri="{FF2B5EF4-FFF2-40B4-BE49-F238E27FC236}">
                  <a16:creationId xmlns:a16="http://schemas.microsoft.com/office/drawing/2014/main" id="{8BE31FAA-FF4E-4DC5-AE9C-4408B636C64E}"/>
                </a:ext>
              </a:extLst>
            </p:cNvPr>
            <p:cNvSpPr/>
            <p:nvPr/>
          </p:nvSpPr>
          <p:spPr>
            <a:xfrm>
              <a:off x="4177842" y="3068670"/>
              <a:ext cx="3651490" cy="553998"/>
            </a:xfrm>
            <a:prstGeom prst="rect">
              <a:avLst/>
            </a:prstGeom>
            <a:solidFill>
              <a:srgbClr val="FFFFFF"/>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ysClr val="windowText" lastClr="000000"/>
                </a:solidFill>
                <a:effectLst/>
                <a:uLnTx/>
                <a:uFillTx/>
                <a:latin typeface="Arial" panose="020B060402020202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panose="020B0604020202020204" pitchFamily="34" charset="0"/>
                  <a:ea typeface="+mn-ea"/>
                  <a:cs typeface="+mn-cs"/>
                </a:rPr>
                <a:t>Funded ratio</a:t>
              </a:r>
            </a:p>
          </p:txBody>
        </p:sp>
      </p:grpSp>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0" y="8994"/>
            <a:ext cx="12192000" cy="1325563"/>
          </a:xfrm>
        </p:spPr>
        <p:txBody>
          <a:bodyPr anchor="ctr" anchorCtr="1">
            <a:noAutofit/>
          </a:bodyPr>
          <a:lstStyle/>
          <a:p>
            <a:r>
              <a:rPr lang="en-US" b="1" dirty="0">
                <a:solidFill>
                  <a:schemeClr val="accent5">
                    <a:lumMod val="50000"/>
                  </a:schemeClr>
                </a:solidFill>
              </a:rPr>
              <a:t>Even IF assumptions are correct, a roller coaster path</a:t>
            </a:r>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22</a:t>
            </a:fld>
            <a:endParaRPr lang="en-US" dirty="0"/>
          </a:p>
        </p:txBody>
      </p:sp>
      <p:sp>
        <p:nvSpPr>
          <p:cNvPr id="5" name="Shape 329">
            <a:extLst>
              <a:ext uri="{FF2B5EF4-FFF2-40B4-BE49-F238E27FC236}">
                <a16:creationId xmlns:a16="http://schemas.microsoft.com/office/drawing/2014/main" id="{88891A01-4C56-4DD9-AAB9-282DFD43B5B5}"/>
              </a:ext>
            </a:extLst>
          </p:cNvPr>
          <p:cNvSpPr txBox="1">
            <a:spLocks/>
          </p:cNvSpPr>
          <p:nvPr/>
        </p:nvSpPr>
        <p:spPr bwMode="auto">
          <a:xfrm>
            <a:off x="6112045" y="1185323"/>
            <a:ext cx="5967660" cy="194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69" tIns="68569" rIns="68569" bIns="68569" numCol="1" anchor="t" anchorCtr="0" compatLnSpc="1">
            <a:prstTxWarp prst="textNoShape">
              <a:avLst/>
            </a:prstTxWarp>
            <a:noAutofit/>
          </a:bodyPr>
          <a:lstStyle>
            <a:lvl1pPr marL="356799" indent="-358814" algn="l" rtl="0" eaLnBrk="0" fontAlgn="base" hangingPunct="0">
              <a:spcBef>
                <a:spcPts val="2540"/>
              </a:spcBef>
              <a:spcAft>
                <a:spcPct val="0"/>
              </a:spcAft>
              <a:buFont typeface="Wingdings 2" panose="05020102010507070707" pitchFamily="18" charset="2"/>
              <a:buChar char=""/>
              <a:defRPr sz="2794" kern="1200">
                <a:solidFill>
                  <a:schemeClr val="tx1"/>
                </a:solidFill>
                <a:latin typeface="Calibri" panose="020F0502020204030204" pitchFamily="34" charset="0"/>
                <a:ea typeface="ＭＳ Ｐゴシック" pitchFamily="34" charset="-128"/>
                <a:cs typeface="Calibri" panose="020F0502020204030204" pitchFamily="34" charset="0"/>
              </a:defRPr>
            </a:lvl1pPr>
            <a:lvl2pPr marL="731739" indent="-374940" algn="l" rtl="0" eaLnBrk="0" fontAlgn="base" hangingPunct="0">
              <a:spcBef>
                <a:spcPts val="762"/>
              </a:spcBef>
              <a:spcAft>
                <a:spcPct val="0"/>
              </a:spcAft>
              <a:buFont typeface="Wingdings 2" panose="05020102010507070707" pitchFamily="18" charset="2"/>
              <a:buChar char=""/>
              <a:defRPr sz="2540" kern="1200">
                <a:solidFill>
                  <a:schemeClr val="tx1"/>
                </a:solidFill>
                <a:latin typeface="Calibri" panose="020F0502020204030204" pitchFamily="34" charset="0"/>
                <a:ea typeface="ＭＳ Ｐゴシック" pitchFamily="34" charset="-128"/>
                <a:cs typeface="Calibri" panose="020F0502020204030204" pitchFamily="34" charset="0"/>
              </a:defRPr>
            </a:lvl2pPr>
            <a:lvl3pPr marL="1090552" indent="-358814" algn="l" rtl="0" eaLnBrk="0" fontAlgn="base" hangingPunct="0">
              <a:spcBef>
                <a:spcPts val="762"/>
              </a:spcBef>
              <a:spcAft>
                <a:spcPct val="0"/>
              </a:spcAft>
              <a:buFont typeface="Wingdings 2" panose="05020102010507070707" pitchFamily="18" charset="2"/>
              <a:buChar char=""/>
              <a:defRPr kern="1200">
                <a:solidFill>
                  <a:schemeClr val="tx1"/>
                </a:solidFill>
                <a:latin typeface="Calibri" panose="020F0502020204030204" pitchFamily="34" charset="0"/>
                <a:ea typeface="ＭＳ Ｐゴシック" pitchFamily="34" charset="-128"/>
                <a:cs typeface="Calibri" panose="020F0502020204030204" pitchFamily="34" charset="0"/>
              </a:defRPr>
            </a:lvl3pPr>
            <a:lvl4pPr marL="1449366" indent="-358814" algn="l" rtl="0" eaLnBrk="0" fontAlgn="base" hangingPunct="0">
              <a:spcBef>
                <a:spcPts val="762"/>
              </a:spcBef>
              <a:spcAft>
                <a:spcPct val="0"/>
              </a:spcAft>
              <a:buFont typeface="Wingdings 2" panose="05020102010507070707" pitchFamily="18" charset="2"/>
              <a:buChar char=""/>
              <a:defRPr kern="1200">
                <a:solidFill>
                  <a:schemeClr val="tx1"/>
                </a:solidFill>
                <a:latin typeface="Calibri" panose="020F0502020204030204" pitchFamily="34" charset="0"/>
                <a:ea typeface="ＭＳ Ｐゴシック" pitchFamily="34" charset="-128"/>
                <a:cs typeface="Calibri" panose="020F0502020204030204" pitchFamily="34" charset="0"/>
              </a:defRPr>
            </a:lvl4pPr>
            <a:lvl5pPr marL="1808180" indent="-358814" algn="l" rtl="0" eaLnBrk="0" fontAlgn="base" hangingPunct="0">
              <a:spcBef>
                <a:spcPts val="762"/>
              </a:spcBef>
              <a:spcAft>
                <a:spcPct val="0"/>
              </a:spcAft>
              <a:buFont typeface="Wingdings 2" panose="05020102010507070707" pitchFamily="18" charset="2"/>
              <a:buChar char=""/>
              <a:defRPr kern="1200">
                <a:solidFill>
                  <a:schemeClr val="tx1"/>
                </a:solidFill>
                <a:latin typeface="Calibri" panose="020F0502020204030204" pitchFamily="34" charset="0"/>
                <a:ea typeface="ＭＳ Ｐゴシック" pitchFamily="34" charset="-128"/>
                <a:cs typeface="Calibri" panose="020F0502020204030204" pitchFamily="34" charset="0"/>
              </a:defRPr>
            </a:lvl5pPr>
            <a:lvl6pPr marL="3193039" indent="-290276" algn="l" defTabSz="1161105" rtl="0" eaLnBrk="1" latinLnBrk="0" hangingPunct="1">
              <a:spcBef>
                <a:spcPct val="20000"/>
              </a:spcBef>
              <a:buFont typeface="Arial" pitchFamily="34" charset="0"/>
              <a:buChar char="•"/>
              <a:defRPr sz="2540" kern="1200">
                <a:solidFill>
                  <a:schemeClr val="tx1"/>
                </a:solidFill>
                <a:latin typeface="+mn-lt"/>
                <a:ea typeface="+mn-ea"/>
                <a:cs typeface="+mn-cs"/>
              </a:defRPr>
            </a:lvl6pPr>
            <a:lvl7pPr marL="3773592" indent="-290276" algn="l" defTabSz="1161105" rtl="0" eaLnBrk="1" latinLnBrk="0" hangingPunct="1">
              <a:spcBef>
                <a:spcPct val="20000"/>
              </a:spcBef>
              <a:buFont typeface="Arial" pitchFamily="34" charset="0"/>
              <a:buChar char="•"/>
              <a:defRPr sz="2540" kern="1200">
                <a:solidFill>
                  <a:schemeClr val="tx1"/>
                </a:solidFill>
                <a:latin typeface="+mn-lt"/>
                <a:ea typeface="+mn-ea"/>
                <a:cs typeface="+mn-cs"/>
              </a:defRPr>
            </a:lvl7pPr>
            <a:lvl8pPr marL="4354144" indent="-290276" algn="l" defTabSz="1161105" rtl="0" eaLnBrk="1" latinLnBrk="0" hangingPunct="1">
              <a:spcBef>
                <a:spcPct val="20000"/>
              </a:spcBef>
              <a:buFont typeface="Arial" pitchFamily="34" charset="0"/>
              <a:buChar char="•"/>
              <a:defRPr sz="2540" kern="1200">
                <a:solidFill>
                  <a:schemeClr val="tx1"/>
                </a:solidFill>
                <a:latin typeface="+mn-lt"/>
                <a:ea typeface="+mn-ea"/>
                <a:cs typeface="+mn-cs"/>
              </a:defRPr>
            </a:lvl8pPr>
            <a:lvl9pPr marL="4934697" indent="-290276" algn="l" defTabSz="1161105" rtl="0" eaLnBrk="1" latinLnBrk="0" hangingPunct="1">
              <a:spcBef>
                <a:spcPct val="20000"/>
              </a:spcBef>
              <a:buFont typeface="Arial" pitchFamily="34" charset="0"/>
              <a:buChar char="•"/>
              <a:defRPr sz="2540" kern="1200">
                <a:solidFill>
                  <a:schemeClr val="tx1"/>
                </a:solidFill>
                <a:latin typeface="+mn-lt"/>
                <a:ea typeface="+mn-ea"/>
                <a:cs typeface="+mn-cs"/>
              </a:defRPr>
            </a:lvl9pPr>
          </a:lstStyle>
          <a:p>
            <a:pPr marL="100013" indent="0">
              <a:spcBef>
                <a:spcPts val="0"/>
              </a:spcBef>
              <a:buNone/>
            </a:pPr>
            <a:endParaRPr lang="en-US" sz="788" dirty="0">
              <a:latin typeface="+mj-lt"/>
            </a:endParaRPr>
          </a:p>
          <a:p>
            <a:pPr marL="100013" indent="0">
              <a:spcBef>
                <a:spcPts val="0"/>
              </a:spcBef>
              <a:buNone/>
            </a:pPr>
            <a:r>
              <a:rPr lang="en-US" sz="1800" i="1" dirty="0">
                <a:latin typeface="Book Antiqua" panose="02040602050305030304" pitchFamily="18" charset="0"/>
                <a:ea typeface="+mn-ea"/>
                <a:cs typeface="+mn-cs"/>
              </a:rPr>
              <a:t>People</a:t>
            </a:r>
            <a:r>
              <a:rPr lang="en-US" sz="1800" dirty="0">
                <a:latin typeface="Book Antiqua" panose="02040602050305030304" pitchFamily="18" charset="0"/>
                <a:ea typeface="+mn-ea"/>
                <a:cs typeface="+mn-cs"/>
              </a:rPr>
              <a:t> (politicians) interact with this system:</a:t>
            </a:r>
          </a:p>
          <a:p>
            <a:pPr marL="314325" indent="-214313">
              <a:spcBef>
                <a:spcPts val="0"/>
              </a:spcBef>
            </a:pPr>
            <a:r>
              <a:rPr lang="en-US" sz="1800" dirty="0">
                <a:latin typeface="Book Antiqua" panose="02040602050305030304" pitchFamily="18" charset="0"/>
                <a:ea typeface="Arial"/>
                <a:cs typeface="Arial"/>
              </a:rPr>
              <a:t>Will they support 50+% contribution increases?</a:t>
            </a:r>
          </a:p>
          <a:p>
            <a:pPr marL="314325" indent="-214313">
              <a:spcBef>
                <a:spcPts val="0"/>
              </a:spcBef>
            </a:pPr>
            <a:r>
              <a:rPr lang="en-US" sz="1800" dirty="0">
                <a:latin typeface="Book Antiqua" panose="02040602050305030304" pitchFamily="18" charset="0"/>
                <a:ea typeface="Arial"/>
                <a:cs typeface="Arial"/>
              </a:rPr>
              <a:t>Will they refrain from benefit increases and gimmicks if plan funding shoots above 100%?</a:t>
            </a:r>
          </a:p>
          <a:p>
            <a:pPr marL="100013" indent="0">
              <a:spcBef>
                <a:spcPts val="0"/>
              </a:spcBef>
              <a:buNone/>
            </a:pPr>
            <a:r>
              <a:rPr lang="en-US" sz="1800" dirty="0">
                <a:latin typeface="Book Antiqua" panose="02040602050305030304" pitchFamily="18" charset="0"/>
                <a:ea typeface="Arial"/>
                <a:cs typeface="Arial"/>
              </a:rPr>
              <a:t>And this is when return assumptions are met at 30 years. Most times, things will be better or worse than assumed.</a:t>
            </a:r>
          </a:p>
          <a:p>
            <a:pPr marL="0" indent="0">
              <a:spcBef>
                <a:spcPts val="450"/>
              </a:spcBef>
              <a:buNone/>
            </a:pPr>
            <a:endParaRPr lang="en-US" sz="1200" b="1" dirty="0">
              <a:latin typeface="Arial"/>
              <a:ea typeface="Arial"/>
              <a:cs typeface="Arial"/>
            </a:endParaRPr>
          </a:p>
          <a:p>
            <a:pPr marL="0" indent="0">
              <a:spcBef>
                <a:spcPts val="450"/>
              </a:spcBef>
              <a:buNone/>
            </a:pPr>
            <a:endParaRPr lang="en-US" sz="1200" b="1" dirty="0">
              <a:latin typeface="Arial"/>
              <a:ea typeface="Arial"/>
              <a:cs typeface="Arial"/>
            </a:endParaRPr>
          </a:p>
          <a:p>
            <a:pPr marL="0" indent="0">
              <a:spcBef>
                <a:spcPts val="450"/>
              </a:spcBef>
              <a:buNone/>
            </a:pPr>
            <a:endParaRPr lang="en-US" sz="1200" b="1" dirty="0">
              <a:latin typeface="Arial"/>
              <a:ea typeface="Arial"/>
              <a:cs typeface="Arial"/>
            </a:endParaRPr>
          </a:p>
          <a:p>
            <a:pPr marL="0" indent="0">
              <a:spcBef>
                <a:spcPts val="450"/>
              </a:spcBef>
              <a:buNone/>
            </a:pPr>
            <a:endParaRPr lang="en-US" sz="1200" b="1" dirty="0">
              <a:latin typeface="Arial"/>
              <a:ea typeface="Arial"/>
              <a:cs typeface="Arial"/>
            </a:endParaRPr>
          </a:p>
          <a:p>
            <a:pPr marL="0" indent="0">
              <a:spcBef>
                <a:spcPts val="450"/>
              </a:spcBef>
              <a:buNone/>
            </a:pPr>
            <a:endParaRPr lang="en-US" sz="1275" b="1" dirty="0">
              <a:latin typeface="Arial"/>
              <a:ea typeface="Arial"/>
              <a:cs typeface="Arial"/>
            </a:endParaRPr>
          </a:p>
          <a:p>
            <a:pPr marL="0" indent="0">
              <a:spcBef>
                <a:spcPts val="450"/>
              </a:spcBef>
              <a:buNone/>
            </a:pPr>
            <a:endParaRPr lang="en-US" sz="1275" b="1" dirty="0">
              <a:latin typeface="Arial"/>
              <a:ea typeface="Arial"/>
              <a:cs typeface="Arial"/>
            </a:endParaRPr>
          </a:p>
          <a:p>
            <a:pPr marL="0" indent="0">
              <a:spcBef>
                <a:spcPts val="450"/>
              </a:spcBef>
              <a:buNone/>
            </a:pPr>
            <a:endParaRPr lang="en-US" sz="1275" b="1" dirty="0">
              <a:latin typeface="Arial"/>
              <a:ea typeface="Arial"/>
              <a:cs typeface="Arial"/>
            </a:endParaRPr>
          </a:p>
          <a:p>
            <a:pPr marL="0" indent="0">
              <a:spcBef>
                <a:spcPts val="450"/>
              </a:spcBef>
              <a:buNone/>
            </a:pPr>
            <a:endParaRPr lang="en-US" sz="1275" b="1" dirty="0">
              <a:latin typeface="Arial"/>
              <a:ea typeface="Arial"/>
              <a:cs typeface="Arial"/>
            </a:endParaRPr>
          </a:p>
          <a:p>
            <a:pPr marL="0" indent="0">
              <a:spcBef>
                <a:spcPts val="450"/>
              </a:spcBef>
              <a:buNone/>
            </a:pPr>
            <a:endParaRPr lang="en-US" sz="1275" dirty="0">
              <a:latin typeface="Arial"/>
              <a:ea typeface="Arial"/>
              <a:cs typeface="Arial"/>
            </a:endParaRPr>
          </a:p>
          <a:p>
            <a:pPr marL="0" indent="0">
              <a:spcBef>
                <a:spcPts val="450"/>
              </a:spcBef>
              <a:buNone/>
            </a:pPr>
            <a:endParaRPr lang="en-US" sz="1275" dirty="0">
              <a:latin typeface="Arial"/>
              <a:ea typeface="Arial"/>
              <a:cs typeface="Arial"/>
            </a:endParaRPr>
          </a:p>
          <a:p>
            <a:pPr marL="0" indent="0">
              <a:spcBef>
                <a:spcPts val="450"/>
              </a:spcBef>
              <a:buNone/>
            </a:pPr>
            <a:r>
              <a:rPr lang="en-US" sz="1275" dirty="0">
                <a:latin typeface="Arial"/>
                <a:ea typeface="Arial"/>
                <a:cs typeface="Arial"/>
              </a:rPr>
              <a:t> </a:t>
            </a:r>
          </a:p>
        </p:txBody>
      </p:sp>
      <p:sp>
        <p:nvSpPr>
          <p:cNvPr id="6" name="Shape 329">
            <a:extLst>
              <a:ext uri="{FF2B5EF4-FFF2-40B4-BE49-F238E27FC236}">
                <a16:creationId xmlns:a16="http://schemas.microsoft.com/office/drawing/2014/main" id="{17AAD8F1-DF63-46CD-AC47-192F8FEE292F}"/>
              </a:ext>
            </a:extLst>
          </p:cNvPr>
          <p:cNvSpPr txBox="1">
            <a:spLocks/>
          </p:cNvSpPr>
          <p:nvPr/>
        </p:nvSpPr>
        <p:spPr>
          <a:xfrm>
            <a:off x="362554" y="1227456"/>
            <a:ext cx="5749492" cy="2064396"/>
          </a:xfrm>
          <a:prstGeom prst="rect">
            <a:avLst/>
          </a:prstGeom>
        </p:spPr>
        <p:txBody>
          <a:bodyPr vert="horz" wrap="square" lIns="68569" tIns="68569" rIns="68569" bIns="68569" numCol="1" rtlCol="0" anchor="t" anchorCtr="0" compatLnSpc="1">
            <a:prstTxWarp prst="textNoShape">
              <a:avLst/>
            </a:prstTxWarp>
            <a:noAutofit/>
          </a:bodyPr>
          <a:lstStyle>
            <a:lvl1pPr marL="171450" indent="-171450" algn="l" defTabSz="685800" rtl="0" fontAlgn="base">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00013" indent="0">
              <a:spcBef>
                <a:spcPts val="0"/>
              </a:spcBef>
              <a:buFont typeface="Arial" panose="020B0604020202020204" pitchFamily="34" charset="0"/>
              <a:buNone/>
            </a:pPr>
            <a:endParaRPr lang="en-US" sz="800" dirty="0">
              <a:latin typeface="Book Antiqua" panose="02040602050305030304" pitchFamily="18" charset="0"/>
            </a:endParaRPr>
          </a:p>
          <a:p>
            <a:pPr marL="100013" indent="0">
              <a:spcBef>
                <a:spcPts val="0"/>
              </a:spcBef>
              <a:buFont typeface="Arial" panose="020B0604020202020204" pitchFamily="34" charset="0"/>
              <a:buNone/>
            </a:pPr>
            <a:r>
              <a:rPr lang="en-US" sz="1800" dirty="0">
                <a:latin typeface="Book Antiqua" panose="02040602050305030304" pitchFamily="18" charset="0"/>
              </a:rPr>
              <a:t>Three individual simulations, all with 7.5% discount rate &amp; 30-year 7.5% compound annual returns.</a:t>
            </a:r>
          </a:p>
          <a:p>
            <a:pPr marL="638393" lvl="1" indent="-257175">
              <a:spcBef>
                <a:spcPts val="0"/>
              </a:spcBef>
            </a:pPr>
            <a:r>
              <a:rPr lang="en-US" dirty="0">
                <a:solidFill>
                  <a:srgbClr val="FF5050"/>
                </a:solidFill>
                <a:latin typeface="Book Antiqua" panose="02040602050305030304" pitchFamily="18" charset="0"/>
              </a:rPr>
              <a:t>Deterministic run: constant returns</a:t>
            </a:r>
          </a:p>
          <a:p>
            <a:pPr marL="638393" lvl="1" indent="-257175">
              <a:spcBef>
                <a:spcPts val="0"/>
              </a:spcBef>
            </a:pPr>
            <a:r>
              <a:rPr lang="en-US" dirty="0">
                <a:solidFill>
                  <a:srgbClr val="00B050"/>
                </a:solidFill>
                <a:latin typeface="Book Antiqua" panose="02040602050305030304" pitchFamily="18" charset="0"/>
              </a:rPr>
              <a:t>Stochastic run: high returns in early years</a:t>
            </a:r>
          </a:p>
          <a:p>
            <a:pPr marL="638393" lvl="1" indent="-257175">
              <a:spcBef>
                <a:spcPts val="0"/>
              </a:spcBef>
            </a:pPr>
            <a:r>
              <a:rPr lang="en-US" dirty="0">
                <a:solidFill>
                  <a:srgbClr val="0066FF"/>
                </a:solidFill>
                <a:latin typeface="Book Antiqua" panose="02040602050305030304" pitchFamily="18" charset="0"/>
              </a:rPr>
              <a:t>Stochastic run: low returns in early years</a:t>
            </a:r>
          </a:p>
          <a:p>
            <a:pPr marL="100013" indent="0">
              <a:spcBef>
                <a:spcPts val="0"/>
              </a:spcBef>
              <a:buFont typeface="Arial" panose="020B0604020202020204" pitchFamily="34" charset="0"/>
              <a:buNone/>
            </a:pPr>
            <a:endParaRPr lang="en-US" sz="1500" dirty="0">
              <a:latin typeface="Book Antiqua" panose="02040602050305030304" pitchFamily="18" charset="0"/>
            </a:endParaRPr>
          </a:p>
          <a:p>
            <a:pPr marL="0" indent="0">
              <a:spcBef>
                <a:spcPts val="450"/>
              </a:spcBef>
              <a:buFont typeface="Arial" panose="020B0604020202020204" pitchFamily="34" charset="0"/>
              <a:buNone/>
            </a:pPr>
            <a:endParaRPr lang="en-US" sz="1200" b="1" dirty="0">
              <a:latin typeface="Arial"/>
              <a:ea typeface="Arial"/>
              <a:cs typeface="Arial"/>
              <a:sym typeface="Arial"/>
            </a:endParaRPr>
          </a:p>
          <a:p>
            <a:pPr marL="0" indent="0">
              <a:spcBef>
                <a:spcPts val="450"/>
              </a:spcBef>
              <a:buFont typeface="Arial" panose="020B0604020202020204" pitchFamily="34" charset="0"/>
              <a:buNone/>
            </a:pPr>
            <a:endParaRPr lang="en-US" sz="1200" b="1" dirty="0">
              <a:latin typeface="Arial"/>
              <a:ea typeface="Arial"/>
              <a:cs typeface="Arial"/>
              <a:sym typeface="Arial"/>
            </a:endParaRPr>
          </a:p>
          <a:p>
            <a:pPr marL="0" indent="0">
              <a:spcBef>
                <a:spcPts val="450"/>
              </a:spcBef>
              <a:buFont typeface="Arial" panose="020B0604020202020204" pitchFamily="34" charset="0"/>
              <a:buNone/>
            </a:pPr>
            <a:endParaRPr lang="en-US" sz="1200" b="1" dirty="0">
              <a:latin typeface="Arial"/>
              <a:ea typeface="Arial"/>
              <a:cs typeface="Arial"/>
              <a:sym typeface="Arial"/>
            </a:endParaRPr>
          </a:p>
          <a:p>
            <a:pPr marL="0" indent="0">
              <a:spcBef>
                <a:spcPts val="450"/>
              </a:spcBef>
              <a:buFont typeface="Arial" panose="020B0604020202020204" pitchFamily="34" charset="0"/>
              <a:buNone/>
            </a:pPr>
            <a:endParaRPr lang="en-US" sz="1200" b="1" dirty="0">
              <a:latin typeface="Arial"/>
              <a:ea typeface="Arial"/>
              <a:cs typeface="Arial"/>
              <a:sym typeface="Arial"/>
            </a:endParaRPr>
          </a:p>
          <a:p>
            <a:pPr marL="0" indent="0">
              <a:spcBef>
                <a:spcPts val="450"/>
              </a:spcBef>
              <a:buFont typeface="Arial" panose="020B0604020202020204" pitchFamily="34" charset="0"/>
              <a:buNone/>
            </a:pPr>
            <a:endParaRPr lang="en-US" sz="1200" b="1" dirty="0">
              <a:latin typeface="Arial"/>
              <a:ea typeface="Arial"/>
              <a:cs typeface="Arial"/>
              <a:sym typeface="Arial"/>
            </a:endParaRPr>
          </a:p>
          <a:p>
            <a:pPr marL="0" indent="0">
              <a:spcBef>
                <a:spcPts val="450"/>
              </a:spcBef>
              <a:buFont typeface="Arial" panose="020B0604020202020204" pitchFamily="34" charset="0"/>
              <a:buNone/>
            </a:pPr>
            <a:endParaRPr lang="en-US" sz="1275" b="1" dirty="0">
              <a:latin typeface="Arial"/>
              <a:ea typeface="Arial"/>
              <a:cs typeface="Arial"/>
              <a:sym typeface="Arial"/>
            </a:endParaRPr>
          </a:p>
          <a:p>
            <a:pPr marL="0" indent="0">
              <a:spcBef>
                <a:spcPts val="450"/>
              </a:spcBef>
              <a:buFont typeface="Arial" panose="020B0604020202020204" pitchFamily="34" charset="0"/>
              <a:buNone/>
            </a:pPr>
            <a:endParaRPr lang="en-US" sz="1275" b="1" dirty="0">
              <a:latin typeface="Arial"/>
              <a:ea typeface="Arial"/>
              <a:cs typeface="Arial"/>
              <a:sym typeface="Arial"/>
            </a:endParaRPr>
          </a:p>
          <a:p>
            <a:pPr marL="0" indent="0">
              <a:spcBef>
                <a:spcPts val="450"/>
              </a:spcBef>
              <a:buFont typeface="Arial" panose="020B0604020202020204" pitchFamily="34" charset="0"/>
              <a:buNone/>
            </a:pPr>
            <a:endParaRPr lang="en-US" sz="1275" b="1" dirty="0">
              <a:latin typeface="Arial"/>
              <a:ea typeface="Arial"/>
              <a:cs typeface="Arial"/>
              <a:sym typeface="Arial"/>
            </a:endParaRPr>
          </a:p>
          <a:p>
            <a:pPr marL="0" indent="0">
              <a:spcBef>
                <a:spcPts val="450"/>
              </a:spcBef>
              <a:buFont typeface="Arial" panose="020B0604020202020204" pitchFamily="34" charset="0"/>
              <a:buNone/>
            </a:pPr>
            <a:endParaRPr lang="en-US" sz="1275" b="1" dirty="0">
              <a:latin typeface="Arial"/>
              <a:ea typeface="Arial"/>
              <a:cs typeface="Arial"/>
              <a:sym typeface="Arial"/>
            </a:endParaRPr>
          </a:p>
          <a:p>
            <a:pPr marL="0" indent="0">
              <a:spcBef>
                <a:spcPts val="450"/>
              </a:spcBef>
              <a:buFont typeface="Arial" panose="020B0604020202020204" pitchFamily="34" charset="0"/>
              <a:buNone/>
            </a:pPr>
            <a:endParaRPr lang="en-US" sz="1275" dirty="0">
              <a:latin typeface="Arial"/>
              <a:ea typeface="Arial"/>
              <a:cs typeface="Arial"/>
              <a:sym typeface="Arial"/>
            </a:endParaRPr>
          </a:p>
          <a:p>
            <a:pPr marL="0" indent="0">
              <a:spcBef>
                <a:spcPts val="450"/>
              </a:spcBef>
              <a:buFont typeface="Arial" panose="020B0604020202020204" pitchFamily="34" charset="0"/>
              <a:buNone/>
            </a:pPr>
            <a:endParaRPr lang="en-US" sz="1275" dirty="0">
              <a:latin typeface="Arial"/>
              <a:ea typeface="Arial"/>
              <a:cs typeface="Arial"/>
              <a:sym typeface="Arial"/>
            </a:endParaRPr>
          </a:p>
          <a:p>
            <a:pPr marL="0" indent="0">
              <a:spcBef>
                <a:spcPts val="450"/>
              </a:spcBef>
              <a:buFont typeface="Arial" panose="020B0604020202020204" pitchFamily="34" charset="0"/>
              <a:buNone/>
            </a:pPr>
            <a:r>
              <a:rPr lang="en-US" sz="1275" dirty="0">
                <a:latin typeface="Arial"/>
                <a:ea typeface="Arial"/>
                <a:cs typeface="Arial"/>
                <a:sym typeface="Arial"/>
              </a:rPr>
              <a:t> </a:t>
            </a:r>
          </a:p>
        </p:txBody>
      </p:sp>
    </p:spTree>
    <p:extLst>
      <p:ext uri="{BB962C8B-B14F-4D97-AF65-F5344CB8AC3E}">
        <p14:creationId xmlns:p14="http://schemas.microsoft.com/office/powerpoint/2010/main" val="574047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0B637B-F5F6-4DFD-9CB4-A585018FB0EF}"/>
              </a:ext>
            </a:extLst>
          </p:cNvPr>
          <p:cNvSpPr>
            <a:spLocks noGrp="1"/>
          </p:cNvSpPr>
          <p:nvPr>
            <p:ph type="ctrTitle"/>
          </p:nvPr>
        </p:nvSpPr>
        <p:spPr>
          <a:xfrm>
            <a:off x="1524000" y="1719770"/>
            <a:ext cx="9144000" cy="3430587"/>
          </a:xfrm>
        </p:spPr>
        <p:txBody>
          <a:bodyPr anchor="ctr" anchorCtr="0"/>
          <a:lstStyle/>
          <a:p>
            <a:r>
              <a:rPr lang="en-US" b="1" dirty="0">
                <a:solidFill>
                  <a:schemeClr val="accent5">
                    <a:lumMod val="50000"/>
                  </a:schemeClr>
                </a:solidFill>
              </a:rPr>
              <a:t>How big is the problem?</a:t>
            </a:r>
            <a:endParaRPr lang="en-US" dirty="0"/>
          </a:p>
        </p:txBody>
      </p:sp>
      <p:sp>
        <p:nvSpPr>
          <p:cNvPr id="4" name="Slide Number Placeholder 3">
            <a:extLst>
              <a:ext uri="{FF2B5EF4-FFF2-40B4-BE49-F238E27FC236}">
                <a16:creationId xmlns:a16="http://schemas.microsoft.com/office/drawing/2014/main" id="{38939C26-40C3-49D4-AA62-0C6910C609A5}"/>
              </a:ext>
            </a:extLst>
          </p:cNvPr>
          <p:cNvSpPr>
            <a:spLocks noGrp="1"/>
          </p:cNvSpPr>
          <p:nvPr>
            <p:ph type="sldNum" sz="quarter" idx="12"/>
          </p:nvPr>
        </p:nvSpPr>
        <p:spPr/>
        <p:txBody>
          <a:bodyPr/>
          <a:lstStyle/>
          <a:p>
            <a:fld id="{BDFAB5F4-1FD8-4CAF-B57B-848A7DC6D772}" type="slidenum">
              <a:rPr lang="en-US" smtClean="0"/>
              <a:t>23</a:t>
            </a:fld>
            <a:endParaRPr lang="en-US" dirty="0"/>
          </a:p>
        </p:txBody>
      </p:sp>
    </p:spTree>
    <p:extLst>
      <p:ext uri="{BB962C8B-B14F-4D97-AF65-F5344CB8AC3E}">
        <p14:creationId xmlns:p14="http://schemas.microsoft.com/office/powerpoint/2010/main" val="1918638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413886" y="8994"/>
            <a:ext cx="11415561" cy="1325563"/>
          </a:xfrm>
        </p:spPr>
        <p:txBody>
          <a:bodyPr anchor="ctr" anchorCtr="1">
            <a:normAutofit/>
          </a:bodyPr>
          <a:lstStyle/>
          <a:p>
            <a:r>
              <a:rPr lang="en-US" sz="5400" b="1" dirty="0">
                <a:solidFill>
                  <a:schemeClr val="accent5">
                    <a:lumMod val="50000"/>
                  </a:schemeClr>
                </a:solidFill>
              </a:rPr>
              <a:t>Basic facts – underfunding</a:t>
            </a:r>
          </a:p>
        </p:txBody>
      </p:sp>
      <p:sp>
        <p:nvSpPr>
          <p:cNvPr id="4" name="Content Placeholder 3">
            <a:extLst>
              <a:ext uri="{FF2B5EF4-FFF2-40B4-BE49-F238E27FC236}">
                <a16:creationId xmlns:a16="http://schemas.microsoft.com/office/drawing/2014/main" id="{EF967C0F-D269-4D30-8E14-52648555207D}"/>
              </a:ext>
            </a:extLst>
          </p:cNvPr>
          <p:cNvSpPr>
            <a:spLocks noGrp="1"/>
          </p:cNvSpPr>
          <p:nvPr>
            <p:ph idx="1"/>
          </p:nvPr>
        </p:nvSpPr>
        <p:spPr>
          <a:xfrm>
            <a:off x="616017" y="1135779"/>
            <a:ext cx="10972800" cy="5396825"/>
          </a:xfrm>
        </p:spPr>
        <p:txBody>
          <a:bodyPr>
            <a:normAutofit/>
          </a:bodyPr>
          <a:lstStyle/>
          <a:p>
            <a:r>
              <a:rPr lang="en-US" sz="3600" dirty="0"/>
              <a:t>Controversy about how to measure liabilities</a:t>
            </a:r>
          </a:p>
          <a:p>
            <a:r>
              <a:rPr lang="en-US" sz="3600" dirty="0"/>
              <a:t>Per Federal Reserve Board 2019q3 unfunded liabilities were $4.3 trillion. By contrast public plan estimates are ~$1.5-2 trillion.</a:t>
            </a:r>
            <a:endParaRPr lang="en-US" sz="3200" i="1" dirty="0"/>
          </a:p>
          <a:p>
            <a:r>
              <a:rPr lang="en-US" sz="3600" dirty="0"/>
              <a:t>Great variation around country in extent of underfunding</a:t>
            </a:r>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24</a:t>
            </a:fld>
            <a:endParaRPr lang="en-US" dirty="0"/>
          </a:p>
        </p:txBody>
      </p:sp>
    </p:spTree>
    <p:extLst>
      <p:ext uri="{BB962C8B-B14F-4D97-AF65-F5344CB8AC3E}">
        <p14:creationId xmlns:p14="http://schemas.microsoft.com/office/powerpoint/2010/main" val="2041789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4D8D2C7C-35F8-427C-A564-4A1436ACA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89" y="1287042"/>
            <a:ext cx="10972822" cy="5486411"/>
          </a:xfrm>
          <a:prstGeom prst="rect">
            <a:avLst/>
          </a:prstGeom>
        </p:spPr>
      </p:pic>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413886" y="8994"/>
            <a:ext cx="11415561" cy="1325563"/>
          </a:xfrm>
        </p:spPr>
        <p:txBody>
          <a:bodyPr anchor="ctr" anchorCtr="1">
            <a:noAutofit/>
          </a:bodyPr>
          <a:lstStyle/>
          <a:p>
            <a:r>
              <a:rPr lang="en-US" sz="4800" b="1" dirty="0">
                <a:solidFill>
                  <a:schemeClr val="accent5">
                    <a:lumMod val="50000"/>
                  </a:schemeClr>
                </a:solidFill>
              </a:rPr>
              <a:t>Despite contribution increases, unfunded liabilities are near record relative to economy</a:t>
            </a:r>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25</a:t>
            </a:fld>
            <a:endParaRPr lang="en-US" dirty="0"/>
          </a:p>
        </p:txBody>
      </p:sp>
    </p:spTree>
    <p:extLst>
      <p:ext uri="{BB962C8B-B14F-4D97-AF65-F5344CB8AC3E}">
        <p14:creationId xmlns:p14="http://schemas.microsoft.com/office/powerpoint/2010/main" val="21666729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413886" y="8994"/>
            <a:ext cx="11415561" cy="1325563"/>
          </a:xfrm>
        </p:spPr>
        <p:txBody>
          <a:bodyPr anchor="ctr" anchorCtr="1">
            <a:normAutofit/>
          </a:bodyPr>
          <a:lstStyle/>
          <a:p>
            <a:r>
              <a:rPr lang="en-US" sz="5400" b="1" dirty="0">
                <a:solidFill>
                  <a:schemeClr val="accent5">
                    <a:lumMod val="50000"/>
                  </a:schemeClr>
                </a:solidFill>
              </a:rPr>
              <a:t>What does it take to tread water?</a:t>
            </a:r>
          </a:p>
        </p:txBody>
      </p:sp>
      <p:sp>
        <p:nvSpPr>
          <p:cNvPr id="4" name="Content Placeholder 3">
            <a:extLst>
              <a:ext uri="{FF2B5EF4-FFF2-40B4-BE49-F238E27FC236}">
                <a16:creationId xmlns:a16="http://schemas.microsoft.com/office/drawing/2014/main" id="{EF967C0F-D269-4D30-8E14-52648555207D}"/>
              </a:ext>
            </a:extLst>
          </p:cNvPr>
          <p:cNvSpPr>
            <a:spLocks noGrp="1"/>
          </p:cNvSpPr>
          <p:nvPr>
            <p:ph idx="1"/>
          </p:nvPr>
        </p:nvSpPr>
        <p:spPr>
          <a:xfrm>
            <a:off x="616017" y="1135779"/>
            <a:ext cx="10972800" cy="5396825"/>
          </a:xfrm>
        </p:spPr>
        <p:txBody>
          <a:bodyPr>
            <a:normAutofit/>
          </a:bodyPr>
          <a:lstStyle/>
          <a:p>
            <a:r>
              <a:rPr lang="en-US" sz="3600" dirty="0"/>
              <a:t>Tread water: Keep things from getting worse, i.e., keep unfunded liabilities from growing. </a:t>
            </a:r>
          </a:p>
          <a:p>
            <a:r>
              <a:rPr lang="en-US" sz="3600" dirty="0"/>
              <a:t>Requires contributions to cover costs of:</a:t>
            </a:r>
          </a:p>
          <a:p>
            <a:pPr lvl="1"/>
            <a:r>
              <a:rPr lang="en-US" sz="3200" dirty="0"/>
              <a:t>New benefits earned with a new year of service (the “normal cost”), plus</a:t>
            </a:r>
          </a:p>
          <a:p>
            <a:pPr lvl="1"/>
            <a:r>
              <a:rPr lang="en-US" sz="3200" dirty="0"/>
              <a:t>Interest on unfunded liability.</a:t>
            </a:r>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26</a:t>
            </a:fld>
            <a:endParaRPr lang="en-US" dirty="0"/>
          </a:p>
        </p:txBody>
      </p:sp>
    </p:spTree>
    <p:extLst>
      <p:ext uri="{BB962C8B-B14F-4D97-AF65-F5344CB8AC3E}">
        <p14:creationId xmlns:p14="http://schemas.microsoft.com/office/powerpoint/2010/main" val="38534780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3" name="Google Shape;103;p20"/>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27</a:t>
            </a:fld>
            <a:endParaRPr dirty="0"/>
          </a:p>
        </p:txBody>
      </p:sp>
      <p:sp>
        <p:nvSpPr>
          <p:cNvPr id="104" name="Google Shape;104;p20"/>
          <p:cNvSpPr txBox="1">
            <a:spLocks noGrp="1"/>
          </p:cNvSpPr>
          <p:nvPr>
            <p:ph type="title"/>
          </p:nvPr>
        </p:nvSpPr>
        <p:spPr>
          <a:xfrm>
            <a:off x="415600" y="186967"/>
            <a:ext cx="11360800" cy="1174800"/>
          </a:xfrm>
          <a:prstGeom prst="rect">
            <a:avLst/>
          </a:prstGeom>
        </p:spPr>
        <p:txBody>
          <a:bodyPr spcFirstLastPara="1" vert="horz" wrap="square" lIns="121900" tIns="121900" rIns="121900" bIns="121900" rtlCol="0" anchor="t" anchorCtr="0">
            <a:noAutofit/>
          </a:bodyPr>
          <a:lstStyle/>
          <a:p>
            <a:pPr>
              <a:spcBef>
                <a:spcPts val="0"/>
              </a:spcBef>
            </a:pPr>
            <a:r>
              <a:rPr lang="en-US" b="1" dirty="0">
                <a:solidFill>
                  <a:schemeClr val="accent5">
                    <a:lumMod val="50000"/>
                  </a:schemeClr>
                </a:solidFill>
              </a:rPr>
              <a:t>Huge gap between employer contributions and “secure funding”</a:t>
            </a:r>
            <a:endParaRPr b="1" dirty="0">
              <a:solidFill>
                <a:schemeClr val="accent5">
                  <a:lumMod val="50000"/>
                </a:schemeClr>
              </a:solidFill>
            </a:endParaRPr>
          </a:p>
        </p:txBody>
      </p:sp>
      <p:pic>
        <p:nvPicPr>
          <p:cNvPr id="5" name="Google Shape;116;p22">
            <a:extLst>
              <a:ext uri="{FF2B5EF4-FFF2-40B4-BE49-F238E27FC236}">
                <a16:creationId xmlns:a16="http://schemas.microsoft.com/office/drawing/2014/main" id="{21194428-835B-4D7F-96AB-EA79ABCD8D5F}"/>
              </a:ext>
            </a:extLst>
          </p:cNvPr>
          <p:cNvPicPr preferRelativeResize="0"/>
          <p:nvPr/>
        </p:nvPicPr>
        <p:blipFill>
          <a:blip r:embed="rId3">
            <a:alphaModFix/>
          </a:blip>
          <a:stretch>
            <a:fillRect/>
          </a:stretch>
        </p:blipFill>
        <p:spPr>
          <a:xfrm>
            <a:off x="560833" y="1806688"/>
            <a:ext cx="10363199" cy="4663440"/>
          </a:xfrm>
          <a:prstGeom prst="rect">
            <a:avLst/>
          </a:prstGeom>
          <a:noFill/>
          <a:ln>
            <a:noFill/>
          </a:ln>
        </p:spPr>
      </p:pic>
      <p:sp>
        <p:nvSpPr>
          <p:cNvPr id="6" name="Google Shape;117;p22">
            <a:extLst>
              <a:ext uri="{FF2B5EF4-FFF2-40B4-BE49-F238E27FC236}">
                <a16:creationId xmlns:a16="http://schemas.microsoft.com/office/drawing/2014/main" id="{2F382724-7679-49DA-A248-65586113F0A9}"/>
              </a:ext>
            </a:extLst>
          </p:cNvPr>
          <p:cNvSpPr/>
          <p:nvPr/>
        </p:nvSpPr>
        <p:spPr>
          <a:xfrm>
            <a:off x="10424160" y="3700335"/>
            <a:ext cx="517200" cy="1048800"/>
          </a:xfrm>
          <a:prstGeom prst="rightBrace">
            <a:avLst>
              <a:gd name="adj1" fmla="val 8333"/>
              <a:gd name="adj2" fmla="val 50000"/>
            </a:avLst>
          </a:prstGeom>
          <a:no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sp>
        <p:nvSpPr>
          <p:cNvPr id="7" name="Google Shape;118;p22">
            <a:extLst>
              <a:ext uri="{FF2B5EF4-FFF2-40B4-BE49-F238E27FC236}">
                <a16:creationId xmlns:a16="http://schemas.microsoft.com/office/drawing/2014/main" id="{51804FD5-12D3-4CED-8F93-976EEE525AB3}"/>
              </a:ext>
            </a:extLst>
          </p:cNvPr>
          <p:cNvSpPr txBox="1"/>
          <p:nvPr/>
        </p:nvSpPr>
        <p:spPr>
          <a:xfrm>
            <a:off x="10867166" y="3795328"/>
            <a:ext cx="1324833" cy="953808"/>
          </a:xfrm>
          <a:prstGeom prst="rect">
            <a:avLst/>
          </a:prstGeom>
          <a:noFill/>
          <a:ln>
            <a:noFill/>
          </a:ln>
        </p:spPr>
        <p:txBody>
          <a:bodyPr spcFirstLastPara="1" wrap="square" lIns="121900" tIns="121900" rIns="121900" bIns="121900" anchor="t" anchorCtr="0">
            <a:noAutofit/>
          </a:bodyPr>
          <a:lstStyle/>
          <a:p>
            <a:pPr defTabSz="1219170">
              <a:buClr>
                <a:srgbClr val="000000"/>
              </a:buClr>
            </a:pPr>
            <a:r>
              <a:rPr lang="en" sz="1333" kern="0" dirty="0">
                <a:solidFill>
                  <a:srgbClr val="000000"/>
                </a:solidFill>
                <a:latin typeface="Arial"/>
                <a:cs typeface="Arial"/>
                <a:sym typeface="Arial"/>
              </a:rPr>
              <a:t>Treadwater</a:t>
            </a:r>
            <a:endParaRPr sz="1333" kern="0" dirty="0">
              <a:solidFill>
                <a:srgbClr val="000000"/>
              </a:solidFill>
              <a:latin typeface="Arial"/>
              <a:cs typeface="Arial"/>
              <a:sym typeface="Arial"/>
            </a:endParaRPr>
          </a:p>
          <a:p>
            <a:pPr defTabSz="1219170">
              <a:buClr>
                <a:srgbClr val="000000"/>
              </a:buClr>
            </a:pPr>
            <a:r>
              <a:rPr lang="en-US" sz="1333" kern="0" dirty="0">
                <a:solidFill>
                  <a:srgbClr val="000000"/>
                </a:solidFill>
                <a:latin typeface="Arial"/>
                <a:cs typeface="Arial"/>
                <a:sym typeface="Arial"/>
              </a:rPr>
              <a:t>g</a:t>
            </a:r>
            <a:r>
              <a:rPr lang="en" sz="1333" kern="0" dirty="0">
                <a:solidFill>
                  <a:srgbClr val="000000"/>
                </a:solidFill>
                <a:latin typeface="Arial"/>
                <a:cs typeface="Arial"/>
                <a:sym typeface="Arial"/>
              </a:rPr>
              <a:t>ap – </a:t>
            </a:r>
            <a:r>
              <a:rPr lang="en-US" sz="1333" kern="0" dirty="0">
                <a:solidFill>
                  <a:srgbClr val="000000"/>
                </a:solidFill>
                <a:latin typeface="Arial"/>
                <a:cs typeface="Arial"/>
                <a:sym typeface="Arial"/>
              </a:rPr>
              <a:t>almost 1% of GDP</a:t>
            </a:r>
            <a:endParaRPr sz="1333" kern="0" dirty="0">
              <a:solidFill>
                <a:srgbClr val="000000"/>
              </a:solidFill>
              <a:latin typeface="Arial"/>
              <a:cs typeface="Arial"/>
              <a:sym typeface="Arial"/>
            </a:endParaRPr>
          </a:p>
        </p:txBody>
      </p:sp>
    </p:spTree>
    <p:extLst>
      <p:ext uri="{BB962C8B-B14F-4D97-AF65-F5344CB8AC3E}">
        <p14:creationId xmlns:p14="http://schemas.microsoft.com/office/powerpoint/2010/main" val="9547956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0B637B-F5F6-4DFD-9CB4-A585018FB0EF}"/>
              </a:ext>
            </a:extLst>
          </p:cNvPr>
          <p:cNvSpPr>
            <a:spLocks noGrp="1"/>
          </p:cNvSpPr>
          <p:nvPr>
            <p:ph type="ctrTitle"/>
          </p:nvPr>
        </p:nvSpPr>
        <p:spPr>
          <a:xfrm>
            <a:off x="1524000" y="1719770"/>
            <a:ext cx="9144000" cy="3430587"/>
          </a:xfrm>
        </p:spPr>
        <p:txBody>
          <a:bodyPr anchor="ctr" anchorCtr="0"/>
          <a:lstStyle/>
          <a:p>
            <a:r>
              <a:rPr lang="en-US" b="1" dirty="0">
                <a:solidFill>
                  <a:schemeClr val="accent5">
                    <a:lumMod val="50000"/>
                  </a:schemeClr>
                </a:solidFill>
              </a:rPr>
              <a:t>Where are problems the biggest?</a:t>
            </a:r>
            <a:endParaRPr lang="en-US" dirty="0"/>
          </a:p>
        </p:txBody>
      </p:sp>
      <p:sp>
        <p:nvSpPr>
          <p:cNvPr id="4" name="Slide Number Placeholder 3">
            <a:extLst>
              <a:ext uri="{FF2B5EF4-FFF2-40B4-BE49-F238E27FC236}">
                <a16:creationId xmlns:a16="http://schemas.microsoft.com/office/drawing/2014/main" id="{38939C26-40C3-49D4-AA62-0C6910C609A5}"/>
              </a:ext>
            </a:extLst>
          </p:cNvPr>
          <p:cNvSpPr>
            <a:spLocks noGrp="1"/>
          </p:cNvSpPr>
          <p:nvPr>
            <p:ph type="sldNum" sz="quarter" idx="12"/>
          </p:nvPr>
        </p:nvSpPr>
        <p:spPr/>
        <p:txBody>
          <a:bodyPr/>
          <a:lstStyle/>
          <a:p>
            <a:fld id="{BDFAB5F4-1FD8-4CAF-B57B-848A7DC6D772}" type="slidenum">
              <a:rPr lang="en-US" smtClean="0"/>
              <a:t>28</a:t>
            </a:fld>
            <a:endParaRPr lang="en-US" dirty="0"/>
          </a:p>
        </p:txBody>
      </p:sp>
    </p:spTree>
    <p:extLst>
      <p:ext uri="{BB962C8B-B14F-4D97-AF65-F5344CB8AC3E}">
        <p14:creationId xmlns:p14="http://schemas.microsoft.com/office/powerpoint/2010/main" val="834083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29100" y="186967"/>
            <a:ext cx="11699200" cy="1293200"/>
          </a:xfrm>
          <a:prstGeom prst="rect">
            <a:avLst/>
          </a:prstGeom>
        </p:spPr>
        <p:txBody>
          <a:bodyPr spcFirstLastPara="1" vert="horz" wrap="square" lIns="121900" tIns="121900" rIns="121900" bIns="121900" rtlCol="0" anchor="t" anchorCtr="0">
            <a:noAutofit/>
          </a:bodyPr>
          <a:lstStyle/>
          <a:p>
            <a:r>
              <a:rPr lang="en-US" b="1" dirty="0">
                <a:solidFill>
                  <a:schemeClr val="accent5">
                    <a:lumMod val="50000"/>
                  </a:schemeClr>
                </a:solidFill>
              </a:rPr>
              <a:t>Multiple overlapping underfunded plans must be funded by the same </a:t>
            </a:r>
            <a:r>
              <a:rPr lang="en" b="1" dirty="0">
                <a:solidFill>
                  <a:schemeClr val="accent5">
                    <a:lumMod val="50000"/>
                  </a:schemeClr>
                </a:solidFill>
              </a:rPr>
              <a:t>economic and tax base</a:t>
            </a:r>
            <a:endParaRPr b="1" dirty="0">
              <a:solidFill>
                <a:schemeClr val="accent5">
                  <a:lumMod val="50000"/>
                </a:schemeClr>
              </a:solidFill>
            </a:endParaRPr>
          </a:p>
        </p:txBody>
      </p:sp>
      <p:sp>
        <p:nvSpPr>
          <p:cNvPr id="89" name="Google Shape;89;p18"/>
          <p:cNvSpPr txBox="1">
            <a:spLocks noGrp="1"/>
          </p:cNvSpPr>
          <p:nvPr>
            <p:ph type="body" idx="1"/>
          </p:nvPr>
        </p:nvSpPr>
        <p:spPr>
          <a:xfrm>
            <a:off x="415600" y="1581767"/>
            <a:ext cx="11442400" cy="5096000"/>
          </a:xfrm>
          <a:prstGeom prst="rect">
            <a:avLst/>
          </a:prstGeom>
        </p:spPr>
        <p:txBody>
          <a:bodyPr spcFirstLastPara="1" vert="horz" wrap="square" lIns="121900" tIns="121900" rIns="121900" bIns="121900" rtlCol="0" anchor="t" anchorCtr="0">
            <a:noAutofit/>
          </a:bodyPr>
          <a:lstStyle/>
          <a:p>
            <a:pPr marL="0" indent="0">
              <a:lnSpc>
                <a:spcPct val="125000"/>
              </a:lnSpc>
              <a:buNone/>
            </a:pPr>
            <a:r>
              <a:rPr lang="en" sz="2400" dirty="0"/>
              <a:t>For example, Illinois taxpayers (largely) must pay for multiple underfunded plans:</a:t>
            </a:r>
            <a:endParaRPr sz="2400" dirty="0"/>
          </a:p>
          <a:p>
            <a:pPr indent="-448722">
              <a:lnSpc>
                <a:spcPct val="125000"/>
              </a:lnSpc>
              <a:buSzPts val="1700"/>
            </a:pPr>
            <a:r>
              <a:rPr lang="en" sz="2400" dirty="0"/>
              <a:t>Illinois Teachers’ Retirement System</a:t>
            </a:r>
            <a:endParaRPr sz="2400" dirty="0"/>
          </a:p>
          <a:p>
            <a:pPr indent="-448722">
              <a:lnSpc>
                <a:spcPct val="125000"/>
              </a:lnSpc>
              <a:buSzPts val="1700"/>
            </a:pPr>
            <a:r>
              <a:rPr lang="en" sz="2400" dirty="0"/>
              <a:t>State Employees’ Retirement System</a:t>
            </a:r>
            <a:endParaRPr sz="2400" dirty="0"/>
          </a:p>
          <a:p>
            <a:pPr indent="-448722">
              <a:lnSpc>
                <a:spcPct val="125000"/>
              </a:lnSpc>
              <a:buSzPts val="1700"/>
            </a:pPr>
            <a:r>
              <a:rPr lang="en" sz="2400" dirty="0"/>
              <a:t>State Universities Retirement System</a:t>
            </a:r>
            <a:endParaRPr sz="2400" dirty="0"/>
          </a:p>
          <a:p>
            <a:pPr indent="-448722">
              <a:lnSpc>
                <a:spcPct val="125000"/>
              </a:lnSpc>
              <a:buSzPts val="1700"/>
            </a:pPr>
            <a:r>
              <a:rPr lang="en" sz="2400" dirty="0"/>
              <a:t>Chicago-area funds: Municipal Employees, Laborers’, Police, Firemen’s; Chicago Public Schools; Cook County Employees’; Chicago Transit Authority</a:t>
            </a:r>
            <a:endParaRPr sz="2400" dirty="0"/>
          </a:p>
          <a:p>
            <a:pPr indent="-448722">
              <a:lnSpc>
                <a:spcPct val="125000"/>
              </a:lnSpc>
              <a:buSzPts val="1700"/>
            </a:pPr>
            <a:r>
              <a:rPr lang="en" sz="2400" dirty="0"/>
              <a:t>Many lesser funds in the Chicago area and throughout the state, most of which are deeply underfunded</a:t>
            </a:r>
            <a:endParaRPr sz="2267" dirty="0"/>
          </a:p>
          <a:p>
            <a:pPr marL="0" indent="0">
              <a:lnSpc>
                <a:spcPct val="125000"/>
              </a:lnSpc>
              <a:buNone/>
            </a:pPr>
            <a:endParaRPr sz="1600" dirty="0"/>
          </a:p>
          <a:p>
            <a:pPr marL="0" indent="0">
              <a:lnSpc>
                <a:spcPct val="125000"/>
              </a:lnSpc>
              <a:buNone/>
            </a:pPr>
            <a:r>
              <a:rPr lang="en" sz="2267" b="1" dirty="0"/>
              <a:t>BEA data allow this.</a:t>
            </a:r>
            <a:r>
              <a:rPr lang="en" sz="2267" dirty="0"/>
              <a:t> It is a valuable way to compare across states.</a:t>
            </a:r>
            <a:endParaRPr sz="2267" dirty="0"/>
          </a:p>
          <a:p>
            <a:pPr marL="0" indent="0">
              <a:lnSpc>
                <a:spcPct val="125000"/>
              </a:lnSpc>
              <a:buNone/>
            </a:pPr>
            <a:endParaRPr sz="1600" dirty="0"/>
          </a:p>
          <a:p>
            <a:pPr marL="0" indent="0">
              <a:lnSpc>
                <a:spcPct val="125000"/>
              </a:lnSpc>
              <a:buNone/>
            </a:pPr>
            <a:r>
              <a:rPr lang="en" sz="2267" dirty="0"/>
              <a:t>(It would be nice - but much harder still - to do this for smaller geographic areas.)</a:t>
            </a:r>
            <a:endParaRPr sz="2267" dirty="0"/>
          </a:p>
        </p:txBody>
      </p:sp>
      <p:sp>
        <p:nvSpPr>
          <p:cNvPr id="90" name="Google Shape;90;p18"/>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29</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0B637B-F5F6-4DFD-9CB4-A585018FB0EF}"/>
              </a:ext>
            </a:extLst>
          </p:cNvPr>
          <p:cNvSpPr>
            <a:spLocks noGrp="1"/>
          </p:cNvSpPr>
          <p:nvPr>
            <p:ph type="ctrTitle"/>
          </p:nvPr>
        </p:nvSpPr>
        <p:spPr>
          <a:xfrm>
            <a:off x="1524000" y="1719770"/>
            <a:ext cx="9144000" cy="3430587"/>
          </a:xfrm>
        </p:spPr>
        <p:txBody>
          <a:bodyPr anchor="ctr" anchorCtr="0"/>
          <a:lstStyle/>
          <a:p>
            <a:r>
              <a:rPr lang="en-US" b="1" dirty="0">
                <a:solidFill>
                  <a:schemeClr val="accent5">
                    <a:lumMod val="50000"/>
                  </a:schemeClr>
                </a:solidFill>
              </a:rPr>
              <a:t>What are defined benefit pension plans?</a:t>
            </a:r>
            <a:endParaRPr lang="en-US" dirty="0"/>
          </a:p>
        </p:txBody>
      </p:sp>
      <p:sp>
        <p:nvSpPr>
          <p:cNvPr id="4" name="Slide Number Placeholder 3">
            <a:extLst>
              <a:ext uri="{FF2B5EF4-FFF2-40B4-BE49-F238E27FC236}">
                <a16:creationId xmlns:a16="http://schemas.microsoft.com/office/drawing/2014/main" id="{38939C26-40C3-49D4-AA62-0C6910C609A5}"/>
              </a:ext>
            </a:extLst>
          </p:cNvPr>
          <p:cNvSpPr>
            <a:spLocks noGrp="1"/>
          </p:cNvSpPr>
          <p:nvPr>
            <p:ph type="sldNum" sz="quarter" idx="12"/>
          </p:nvPr>
        </p:nvSpPr>
        <p:spPr/>
        <p:txBody>
          <a:bodyPr/>
          <a:lstStyle/>
          <a:p>
            <a:fld id="{BDFAB5F4-1FD8-4CAF-B57B-848A7DC6D772}" type="slidenum">
              <a:rPr lang="en-US" smtClean="0"/>
              <a:t>3</a:t>
            </a:fld>
            <a:endParaRPr lang="en-US" dirty="0"/>
          </a:p>
        </p:txBody>
      </p:sp>
    </p:spTree>
    <p:extLst>
      <p:ext uri="{BB962C8B-B14F-4D97-AF65-F5344CB8AC3E}">
        <p14:creationId xmlns:p14="http://schemas.microsoft.com/office/powerpoint/2010/main" val="3381332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20"/>
          <p:cNvPicPr preferRelativeResize="0"/>
          <p:nvPr/>
        </p:nvPicPr>
        <p:blipFill>
          <a:blip r:embed="rId3">
            <a:alphaModFix/>
          </a:blip>
          <a:stretch>
            <a:fillRect/>
          </a:stretch>
        </p:blipFill>
        <p:spPr>
          <a:xfrm>
            <a:off x="304803" y="1543751"/>
            <a:ext cx="11582395" cy="5006172"/>
          </a:xfrm>
          <a:prstGeom prst="rect">
            <a:avLst/>
          </a:prstGeom>
          <a:noFill/>
          <a:ln>
            <a:noFill/>
          </a:ln>
        </p:spPr>
      </p:pic>
      <p:sp>
        <p:nvSpPr>
          <p:cNvPr id="103" name="Google Shape;103;p20"/>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30</a:t>
            </a:fld>
            <a:endParaRPr dirty="0"/>
          </a:p>
        </p:txBody>
      </p:sp>
      <p:sp>
        <p:nvSpPr>
          <p:cNvPr id="104" name="Google Shape;104;p20"/>
          <p:cNvSpPr txBox="1">
            <a:spLocks noGrp="1"/>
          </p:cNvSpPr>
          <p:nvPr>
            <p:ph type="title"/>
          </p:nvPr>
        </p:nvSpPr>
        <p:spPr>
          <a:xfrm>
            <a:off x="415600" y="186967"/>
            <a:ext cx="11360800" cy="1174800"/>
          </a:xfrm>
          <a:prstGeom prst="rect">
            <a:avLst/>
          </a:prstGeom>
        </p:spPr>
        <p:txBody>
          <a:bodyPr spcFirstLastPara="1" vert="horz" wrap="square" lIns="121900" tIns="121900" rIns="121900" bIns="121900" rtlCol="0" anchor="t" anchorCtr="0">
            <a:noAutofit/>
          </a:bodyPr>
          <a:lstStyle/>
          <a:p>
            <a:pPr>
              <a:spcBef>
                <a:spcPts val="0"/>
              </a:spcBef>
            </a:pPr>
            <a:r>
              <a:rPr lang="en-US" b="1" dirty="0">
                <a:solidFill>
                  <a:schemeClr val="accent5">
                    <a:lumMod val="50000"/>
                  </a:schemeClr>
                </a:solidFill>
              </a:rPr>
              <a:t>Comparing to the economy can be more revealing than simply looking at the </a:t>
            </a:r>
            <a:r>
              <a:rPr lang="en" b="1" dirty="0">
                <a:solidFill>
                  <a:schemeClr val="accent5">
                    <a:lumMod val="50000"/>
                  </a:schemeClr>
                </a:solidFill>
              </a:rPr>
              <a:t>funded ratio</a:t>
            </a:r>
            <a:endParaRPr b="1" dirty="0">
              <a:solidFill>
                <a:schemeClr val="accent5">
                  <a:lumMod val="50000"/>
                </a:schemeClr>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31</a:t>
            </a:fld>
            <a:endParaRPr dirty="0"/>
          </a:p>
        </p:txBody>
      </p:sp>
      <p:sp>
        <p:nvSpPr>
          <p:cNvPr id="134" name="Google Shape;134;p24"/>
          <p:cNvSpPr txBox="1">
            <a:spLocks noGrp="1"/>
          </p:cNvSpPr>
          <p:nvPr>
            <p:ph type="title"/>
          </p:nvPr>
        </p:nvSpPr>
        <p:spPr>
          <a:xfrm>
            <a:off x="415600" y="186967"/>
            <a:ext cx="11360800" cy="1174800"/>
          </a:xfrm>
          <a:prstGeom prst="rect">
            <a:avLst/>
          </a:prstGeom>
        </p:spPr>
        <p:txBody>
          <a:bodyPr spcFirstLastPara="1" vert="horz" wrap="square" lIns="121900" tIns="121900" rIns="121900" bIns="121900" rtlCol="0" anchor="t" anchorCtr="0">
            <a:noAutofit/>
          </a:bodyPr>
          <a:lstStyle/>
          <a:p>
            <a:pPr>
              <a:spcBef>
                <a:spcPts val="0"/>
              </a:spcBef>
            </a:pPr>
            <a:r>
              <a:rPr lang="en" b="1" dirty="0">
                <a:solidFill>
                  <a:schemeClr val="accent5">
                    <a:lumMod val="50000"/>
                  </a:schemeClr>
                </a:solidFill>
              </a:rPr>
              <a:t>Unfunded liabilities have grown in most states</a:t>
            </a:r>
            <a:endParaRPr b="1" dirty="0">
              <a:solidFill>
                <a:schemeClr val="accent5">
                  <a:lumMod val="50000"/>
                </a:schemeClr>
              </a:solidFill>
            </a:endParaRPr>
          </a:p>
        </p:txBody>
      </p:sp>
      <p:pic>
        <p:nvPicPr>
          <p:cNvPr id="135" name="Google Shape;135;p24"/>
          <p:cNvPicPr preferRelativeResize="0"/>
          <p:nvPr/>
        </p:nvPicPr>
        <p:blipFill>
          <a:blip r:embed="rId3">
            <a:alphaModFix/>
          </a:blip>
          <a:stretch>
            <a:fillRect/>
          </a:stretch>
        </p:blipFill>
        <p:spPr>
          <a:xfrm>
            <a:off x="457200" y="1158583"/>
            <a:ext cx="11277600" cy="562654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32</a:t>
            </a:fld>
            <a:endParaRPr dirty="0"/>
          </a:p>
        </p:txBody>
      </p:sp>
      <p:sp>
        <p:nvSpPr>
          <p:cNvPr id="141" name="Google Shape;141;p25"/>
          <p:cNvSpPr txBox="1">
            <a:spLocks noGrp="1"/>
          </p:cNvSpPr>
          <p:nvPr>
            <p:ph type="title"/>
          </p:nvPr>
        </p:nvSpPr>
        <p:spPr>
          <a:xfrm>
            <a:off x="0" y="6103"/>
            <a:ext cx="12192000" cy="1174800"/>
          </a:xfrm>
          <a:prstGeom prst="rect">
            <a:avLst/>
          </a:prstGeom>
        </p:spPr>
        <p:txBody>
          <a:bodyPr spcFirstLastPara="1" vert="horz" wrap="square" lIns="121900" tIns="121900" rIns="121900" bIns="121900" rtlCol="0" anchor="t" anchorCtr="0">
            <a:noAutofit/>
          </a:bodyPr>
          <a:lstStyle/>
          <a:p>
            <a:pPr>
              <a:spcBef>
                <a:spcPts val="0"/>
              </a:spcBef>
            </a:pPr>
            <a:r>
              <a:rPr lang="en" sz="4000" b="1" dirty="0">
                <a:solidFill>
                  <a:schemeClr val="accent5">
                    <a:lumMod val="50000"/>
                  </a:schemeClr>
                </a:solidFill>
              </a:rPr>
              <a:t>Contribution increase needed to “tread water” has fallen recently (due to contribution increases and benefit cuts)</a:t>
            </a:r>
            <a:endParaRPr sz="4000" b="1" dirty="0">
              <a:solidFill>
                <a:schemeClr val="accent5">
                  <a:lumMod val="50000"/>
                </a:schemeClr>
              </a:solidFill>
            </a:endParaRPr>
          </a:p>
        </p:txBody>
      </p:sp>
      <p:pic>
        <p:nvPicPr>
          <p:cNvPr id="142" name="Google Shape;142;p25"/>
          <p:cNvPicPr preferRelativeResize="0"/>
          <p:nvPr/>
        </p:nvPicPr>
        <p:blipFill>
          <a:blip r:embed="rId3">
            <a:alphaModFix/>
          </a:blip>
          <a:stretch>
            <a:fillRect/>
          </a:stretch>
        </p:blipFill>
        <p:spPr>
          <a:xfrm>
            <a:off x="457200" y="1178663"/>
            <a:ext cx="11277600" cy="562654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33</a:t>
            </a:fld>
            <a:endParaRPr dirty="0"/>
          </a:p>
        </p:txBody>
      </p:sp>
      <p:sp>
        <p:nvSpPr>
          <p:cNvPr id="126" name="Google Shape;126;p23"/>
          <p:cNvSpPr txBox="1">
            <a:spLocks noGrp="1"/>
          </p:cNvSpPr>
          <p:nvPr>
            <p:ph type="title"/>
          </p:nvPr>
        </p:nvSpPr>
        <p:spPr>
          <a:xfrm>
            <a:off x="415600" y="186967"/>
            <a:ext cx="11360800" cy="1174800"/>
          </a:xfrm>
          <a:prstGeom prst="rect">
            <a:avLst/>
          </a:prstGeom>
        </p:spPr>
        <p:txBody>
          <a:bodyPr spcFirstLastPara="1" vert="horz" wrap="square" lIns="121900" tIns="121900" rIns="121900" bIns="121900" rtlCol="0" anchor="t" anchorCtr="0">
            <a:noAutofit/>
          </a:bodyPr>
          <a:lstStyle/>
          <a:p>
            <a:pPr>
              <a:spcBef>
                <a:spcPts val="0"/>
              </a:spcBef>
            </a:pPr>
            <a:r>
              <a:rPr lang="en-US" b="1" dirty="0">
                <a:solidFill>
                  <a:schemeClr val="accent5">
                    <a:lumMod val="50000"/>
                  </a:schemeClr>
                </a:solidFill>
              </a:rPr>
              <a:t>How hard would it be to tread water?</a:t>
            </a:r>
            <a:endParaRPr b="1" dirty="0">
              <a:solidFill>
                <a:schemeClr val="accent5">
                  <a:lumMod val="50000"/>
                </a:schemeClr>
              </a:solidFill>
            </a:endParaRPr>
          </a:p>
        </p:txBody>
      </p:sp>
      <p:sp>
        <p:nvSpPr>
          <p:cNvPr id="127" name="Google Shape;127;p23"/>
          <p:cNvSpPr txBox="1"/>
          <p:nvPr/>
        </p:nvSpPr>
        <p:spPr>
          <a:xfrm>
            <a:off x="9475600" y="1370967"/>
            <a:ext cx="2505200" cy="5095600"/>
          </a:xfrm>
          <a:prstGeom prst="rect">
            <a:avLst/>
          </a:prstGeom>
          <a:noFill/>
          <a:ln>
            <a:noFill/>
          </a:ln>
        </p:spPr>
        <p:txBody>
          <a:bodyPr spcFirstLastPara="1" wrap="square" lIns="121900" tIns="121900" rIns="121900" bIns="121900" anchor="t" anchorCtr="0">
            <a:noAutofit/>
          </a:bodyPr>
          <a:lstStyle/>
          <a:p>
            <a:r>
              <a:rPr lang="en" sz="2400"/>
              <a:t>1</a:t>
            </a:r>
            <a:r>
              <a:rPr lang="en" sz="1733"/>
              <a:t>% of GDP for US is roughly equivalent to:</a:t>
            </a:r>
            <a:endParaRPr sz="1733" dirty="0"/>
          </a:p>
          <a:p>
            <a:endParaRPr sz="1733" dirty="0"/>
          </a:p>
          <a:p>
            <a:pPr marL="609585" indent="-414856">
              <a:buSzPts val="1300"/>
              <a:buChar char="●"/>
            </a:pPr>
            <a:r>
              <a:rPr lang="en" sz="1733"/>
              <a:t>49% of all state-local income or sales taxes, or</a:t>
            </a:r>
            <a:endParaRPr sz="1733" dirty="0"/>
          </a:p>
          <a:p>
            <a:endParaRPr sz="1733" dirty="0"/>
          </a:p>
          <a:p>
            <a:pPr marL="609585" indent="-414856">
              <a:buSzPts val="1300"/>
              <a:buChar char="●"/>
            </a:pPr>
            <a:r>
              <a:rPr lang="en" sz="1733"/>
              <a:t>29% of all K12 spending, or</a:t>
            </a:r>
            <a:endParaRPr sz="1733" dirty="0"/>
          </a:p>
          <a:p>
            <a:endParaRPr sz="1733" dirty="0"/>
          </a:p>
          <a:p>
            <a:pPr marL="609585" indent="-414856">
              <a:buSzPts val="1300"/>
              <a:buChar char="●"/>
            </a:pPr>
            <a:r>
              <a:rPr lang="en" sz="1733"/>
              <a:t>190% of all  highway capital spending</a:t>
            </a:r>
            <a:endParaRPr sz="1733" dirty="0"/>
          </a:p>
        </p:txBody>
      </p:sp>
      <p:pic>
        <p:nvPicPr>
          <p:cNvPr id="128" name="Google Shape;128;p23"/>
          <p:cNvPicPr preferRelativeResize="0"/>
          <p:nvPr/>
        </p:nvPicPr>
        <p:blipFill>
          <a:blip r:embed="rId3">
            <a:alphaModFix/>
          </a:blip>
          <a:stretch>
            <a:fillRect/>
          </a:stretch>
        </p:blipFill>
        <p:spPr>
          <a:xfrm>
            <a:off x="203201" y="995559"/>
            <a:ext cx="9144004" cy="553865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0B637B-F5F6-4DFD-9CB4-A585018FB0EF}"/>
              </a:ext>
            </a:extLst>
          </p:cNvPr>
          <p:cNvSpPr>
            <a:spLocks noGrp="1"/>
          </p:cNvSpPr>
          <p:nvPr>
            <p:ph type="ctrTitle"/>
          </p:nvPr>
        </p:nvSpPr>
        <p:spPr>
          <a:xfrm>
            <a:off x="1524000" y="1719770"/>
            <a:ext cx="9144000" cy="3430587"/>
          </a:xfrm>
        </p:spPr>
        <p:txBody>
          <a:bodyPr anchor="ctr" anchorCtr="0"/>
          <a:lstStyle/>
          <a:p>
            <a:r>
              <a:rPr lang="en-US" b="1" dirty="0">
                <a:solidFill>
                  <a:schemeClr val="accent5">
                    <a:lumMod val="50000"/>
                  </a:schemeClr>
                </a:solidFill>
              </a:rPr>
              <a:t>What can state and local governments do?</a:t>
            </a:r>
            <a:endParaRPr lang="en-US" dirty="0"/>
          </a:p>
        </p:txBody>
      </p:sp>
      <p:sp>
        <p:nvSpPr>
          <p:cNvPr id="4" name="Slide Number Placeholder 3">
            <a:extLst>
              <a:ext uri="{FF2B5EF4-FFF2-40B4-BE49-F238E27FC236}">
                <a16:creationId xmlns:a16="http://schemas.microsoft.com/office/drawing/2014/main" id="{38939C26-40C3-49D4-AA62-0C6910C609A5}"/>
              </a:ext>
            </a:extLst>
          </p:cNvPr>
          <p:cNvSpPr>
            <a:spLocks noGrp="1"/>
          </p:cNvSpPr>
          <p:nvPr>
            <p:ph type="sldNum" sz="quarter" idx="12"/>
          </p:nvPr>
        </p:nvSpPr>
        <p:spPr/>
        <p:txBody>
          <a:bodyPr/>
          <a:lstStyle/>
          <a:p>
            <a:fld id="{BDFAB5F4-1FD8-4CAF-B57B-848A7DC6D772}" type="slidenum">
              <a:rPr lang="en-US" smtClean="0"/>
              <a:t>34</a:t>
            </a:fld>
            <a:endParaRPr lang="en-US" dirty="0"/>
          </a:p>
        </p:txBody>
      </p:sp>
    </p:spTree>
    <p:extLst>
      <p:ext uri="{BB962C8B-B14F-4D97-AF65-F5344CB8AC3E}">
        <p14:creationId xmlns:p14="http://schemas.microsoft.com/office/powerpoint/2010/main" val="37146816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0" y="8994"/>
            <a:ext cx="12192000" cy="1325563"/>
          </a:xfrm>
        </p:spPr>
        <p:txBody>
          <a:bodyPr anchor="ctr" anchorCtr="1">
            <a:normAutofit/>
          </a:bodyPr>
          <a:lstStyle/>
          <a:p>
            <a:r>
              <a:rPr lang="en-US" sz="5400" b="1" dirty="0">
                <a:solidFill>
                  <a:schemeClr val="accent5">
                    <a:lumMod val="50000"/>
                  </a:schemeClr>
                </a:solidFill>
              </a:rPr>
              <a:t>Policy options highly constrained</a:t>
            </a:r>
          </a:p>
        </p:txBody>
      </p:sp>
      <p:sp>
        <p:nvSpPr>
          <p:cNvPr id="4" name="Content Placeholder 3">
            <a:extLst>
              <a:ext uri="{FF2B5EF4-FFF2-40B4-BE49-F238E27FC236}">
                <a16:creationId xmlns:a16="http://schemas.microsoft.com/office/drawing/2014/main" id="{EF967C0F-D269-4D30-8E14-52648555207D}"/>
              </a:ext>
            </a:extLst>
          </p:cNvPr>
          <p:cNvSpPr>
            <a:spLocks noGrp="1"/>
          </p:cNvSpPr>
          <p:nvPr>
            <p:ph idx="1"/>
          </p:nvPr>
        </p:nvSpPr>
        <p:spPr>
          <a:xfrm>
            <a:off x="616017" y="1334558"/>
            <a:ext cx="10972800" cy="5152870"/>
          </a:xfrm>
        </p:spPr>
        <p:txBody>
          <a:bodyPr>
            <a:normAutofit fontScale="85000" lnSpcReduction="10000"/>
          </a:bodyPr>
          <a:lstStyle/>
          <a:p>
            <a:r>
              <a:rPr lang="en-US" sz="4000" dirty="0"/>
              <a:t>Politicians understandably concerned about going back on commitments, especially to people who no longer work or are near retirement</a:t>
            </a:r>
          </a:p>
          <a:p>
            <a:r>
              <a:rPr lang="en-US" sz="4000" dirty="0"/>
              <a:t>Laws in some states are particularly constraining</a:t>
            </a:r>
          </a:p>
          <a:p>
            <a:pPr lvl="1"/>
            <a:r>
              <a:rPr lang="en-US" sz="3200" dirty="0"/>
              <a:t>Employee contribution increases often easier to do, legally than benefit cuts. Different impacts on plan members.</a:t>
            </a:r>
          </a:p>
          <a:p>
            <a:pPr lvl="1"/>
            <a:r>
              <a:rPr lang="en-US" sz="3200" dirty="0"/>
              <a:t>COLAs sometimes legally easier to do than other benefit changes.</a:t>
            </a:r>
          </a:p>
          <a:p>
            <a:pPr lvl="1"/>
            <a:r>
              <a:rPr lang="en-US" sz="3200" dirty="0"/>
              <a:t>“California rule” – an evolving issue – is especially constraining</a:t>
            </a:r>
          </a:p>
          <a:p>
            <a:r>
              <a:rPr lang="en-US" sz="3600" dirty="0"/>
              <a:t>Benefit cuts also can reduce a government’s attractiveness as an employer. Changes should be considered in this context.</a:t>
            </a:r>
          </a:p>
          <a:p>
            <a:r>
              <a:rPr lang="en-US" sz="3600" dirty="0"/>
              <a:t>Risk-sharing an option in some places: SD, WI; PA. Under consideration in some places.</a:t>
            </a:r>
          </a:p>
          <a:p>
            <a:endParaRPr lang="en-US" sz="3600" dirty="0"/>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35</a:t>
            </a:fld>
            <a:endParaRPr lang="en-US" dirty="0"/>
          </a:p>
        </p:txBody>
      </p:sp>
    </p:spTree>
    <p:extLst>
      <p:ext uri="{BB962C8B-B14F-4D97-AF65-F5344CB8AC3E}">
        <p14:creationId xmlns:p14="http://schemas.microsoft.com/office/powerpoint/2010/main" val="6531883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7A31023E-27B8-4369-ADFE-3FEEA5857CAF}" type="slidenum">
              <a:rPr lang="en-US" smtClean="0"/>
              <a:pPr>
                <a:defRPr/>
              </a:pPr>
              <a:t>36</a:t>
            </a:fld>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193672677"/>
              </p:ext>
            </p:extLst>
          </p:nvPr>
        </p:nvGraphicFramePr>
        <p:xfrm>
          <a:off x="462014" y="674115"/>
          <a:ext cx="11251933" cy="5666537"/>
        </p:xfrm>
        <a:graphic>
          <a:graphicData uri="http://schemas.openxmlformats.org/drawingml/2006/table">
            <a:tbl>
              <a:tblPr firstRow="1" bandRow="1">
                <a:tableStyleId>{5C22544A-7EE6-4342-B048-85BDC9FD1C3A}</a:tableStyleId>
              </a:tblPr>
              <a:tblGrid>
                <a:gridCol w="1938080">
                  <a:extLst>
                    <a:ext uri="{9D8B030D-6E8A-4147-A177-3AD203B41FA5}">
                      <a16:colId xmlns:a16="http://schemas.microsoft.com/office/drawing/2014/main" val="1226920052"/>
                    </a:ext>
                  </a:extLst>
                </a:gridCol>
                <a:gridCol w="2456949">
                  <a:extLst>
                    <a:ext uri="{9D8B030D-6E8A-4147-A177-3AD203B41FA5}">
                      <a16:colId xmlns:a16="http://schemas.microsoft.com/office/drawing/2014/main" val="1334264847"/>
                    </a:ext>
                  </a:extLst>
                </a:gridCol>
                <a:gridCol w="3115225">
                  <a:extLst>
                    <a:ext uri="{9D8B030D-6E8A-4147-A177-3AD203B41FA5}">
                      <a16:colId xmlns:a16="http://schemas.microsoft.com/office/drawing/2014/main" val="20290155"/>
                    </a:ext>
                  </a:extLst>
                </a:gridCol>
                <a:gridCol w="3741679">
                  <a:extLst>
                    <a:ext uri="{9D8B030D-6E8A-4147-A177-3AD203B41FA5}">
                      <a16:colId xmlns:a16="http://schemas.microsoft.com/office/drawing/2014/main" val="231586901"/>
                    </a:ext>
                  </a:extLst>
                </a:gridCol>
              </a:tblGrid>
              <a:tr h="546263">
                <a:tc>
                  <a:txBody>
                    <a:bodyPr/>
                    <a:lstStyle/>
                    <a:p>
                      <a:endParaRPr lang="en-US" sz="1500" dirty="0"/>
                    </a:p>
                    <a:p>
                      <a:r>
                        <a:rPr lang="en-US" sz="1500" dirty="0"/>
                        <a:t>People affected</a:t>
                      </a:r>
                    </a:p>
                  </a:txBody>
                  <a:tcPr/>
                </a:tc>
                <a:tc>
                  <a:txBody>
                    <a:bodyPr/>
                    <a:lstStyle/>
                    <a:p>
                      <a:r>
                        <a:rPr lang="en-US" sz="1500" dirty="0"/>
                        <a:t>What a government</a:t>
                      </a:r>
                      <a:r>
                        <a:rPr lang="en-US" sz="1500" baseline="0" dirty="0"/>
                        <a:t> </a:t>
                      </a:r>
                      <a:br>
                        <a:rPr lang="en-US" sz="1500" baseline="0" dirty="0"/>
                      </a:br>
                      <a:r>
                        <a:rPr lang="en-US" sz="1500" baseline="0" dirty="0"/>
                        <a:t>may be able to do*</a:t>
                      </a:r>
                      <a:endParaRPr lang="en-US" sz="1500" dirty="0"/>
                    </a:p>
                  </a:txBody>
                  <a:tcPr/>
                </a:tc>
                <a:tc>
                  <a:txBody>
                    <a:bodyPr/>
                    <a:lstStyle/>
                    <a:p>
                      <a:endParaRPr lang="en-US" sz="1500" dirty="0"/>
                    </a:p>
                    <a:p>
                      <a:r>
                        <a:rPr lang="en-US" sz="1500" dirty="0"/>
                        <a:t>Examples</a:t>
                      </a:r>
                    </a:p>
                  </a:txBody>
                  <a:tcPr/>
                </a:tc>
                <a:tc>
                  <a:txBody>
                    <a:bodyPr/>
                    <a:lstStyle/>
                    <a:p>
                      <a:endParaRPr lang="en-US" sz="1500" dirty="0"/>
                    </a:p>
                    <a:p>
                      <a:r>
                        <a:rPr lang="en-US" sz="1500" dirty="0"/>
                        <a:t>Comments</a:t>
                      </a:r>
                    </a:p>
                  </a:txBody>
                  <a:tcPr/>
                </a:tc>
                <a:extLst>
                  <a:ext uri="{0D108BD9-81ED-4DB2-BD59-A6C34878D82A}">
                    <a16:rowId xmlns:a16="http://schemas.microsoft.com/office/drawing/2014/main" val="203788995"/>
                  </a:ext>
                </a:extLst>
              </a:tr>
              <a:tr h="1082839">
                <a:tc>
                  <a:txBody>
                    <a:bodyPr/>
                    <a:lstStyle/>
                    <a:p>
                      <a:r>
                        <a:rPr lang="en-US" sz="1500" b="1" dirty="0"/>
                        <a:t>1. People who don’t work</a:t>
                      </a:r>
                      <a:r>
                        <a:rPr lang="en-US" sz="1500" b="1" baseline="0" dirty="0"/>
                        <a:t> for you yet</a:t>
                      </a:r>
                      <a:endParaRPr lang="en-US" sz="1500" b="1" dirty="0"/>
                    </a:p>
                  </a:txBody>
                  <a:tcPr anchor="ctr">
                    <a:solidFill>
                      <a:schemeClr val="accent6">
                        <a:lumMod val="60000"/>
                        <a:lumOff val="40000"/>
                      </a:schemeClr>
                    </a:solidFill>
                  </a:tcPr>
                </a:tc>
                <a:tc>
                  <a:txBody>
                    <a:bodyPr/>
                    <a:lstStyle/>
                    <a:p>
                      <a:r>
                        <a:rPr lang="en-US" sz="1500" dirty="0"/>
                        <a:t>Anything</a:t>
                      </a:r>
                      <a:endParaRPr lang="en-US" sz="1500" b="1" dirty="0"/>
                    </a:p>
                  </a:txBody>
                  <a:tcPr anchor="ctr">
                    <a:solidFill>
                      <a:schemeClr val="accent6">
                        <a:lumMod val="60000"/>
                        <a:lumOff val="40000"/>
                      </a:schemeClr>
                    </a:solidFill>
                  </a:tcPr>
                </a:tc>
                <a:tc>
                  <a:txBody>
                    <a:bodyPr/>
                    <a:lstStyle/>
                    <a:p>
                      <a:pPr marL="285750" marR="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New tiers</a:t>
                      </a:r>
                    </a:p>
                    <a:p>
                      <a:pPr marL="285750" marR="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Hybrid DB-DC plans</a:t>
                      </a:r>
                    </a:p>
                    <a:p>
                      <a:pPr marL="285750" marR="0" indent="-2857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dirty="0"/>
                        <a:t>Risk-sharing</a:t>
                      </a:r>
                      <a:endParaRPr lang="en-US" sz="1500" b="1" dirty="0"/>
                    </a:p>
                  </a:txBody>
                  <a:tcPr anchor="ctr">
                    <a:solidFill>
                      <a:schemeClr val="accent6">
                        <a:lumMod val="60000"/>
                        <a:lumOff val="40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500" b="1" dirty="0">
                          <a:highlight>
                            <a:srgbClr val="FFFF00"/>
                          </a:highlight>
                        </a:rPr>
                        <a:t>NONE OF THE UAAL IS HERE.</a:t>
                      </a:r>
                      <a:r>
                        <a:rPr lang="en-US" sz="1500" dirty="0"/>
                        <a:t> A “stop digging” solution – can ease future costs, </a:t>
                      </a:r>
                      <a:r>
                        <a:rPr lang="en-US" sz="1500" b="1" i="1" dirty="0"/>
                        <a:t>slowly</a:t>
                      </a:r>
                      <a:r>
                        <a:rPr lang="en-US" sz="1500" dirty="0"/>
                        <a:t>. Competitiveness-as-employer issues. </a:t>
                      </a:r>
                      <a:r>
                        <a:rPr lang="en-US" sz="1500" b="1" dirty="0">
                          <a:highlight>
                            <a:srgbClr val="FFFF00"/>
                          </a:highlight>
                        </a:rPr>
                        <a:t>Most reforms have been here.</a:t>
                      </a:r>
                    </a:p>
                  </a:txBody>
                  <a:tcPr anchor="ctr">
                    <a:solidFill>
                      <a:schemeClr val="accent6">
                        <a:lumMod val="60000"/>
                        <a:lumOff val="40000"/>
                      </a:schemeClr>
                    </a:solidFill>
                  </a:tcPr>
                </a:tc>
                <a:extLst>
                  <a:ext uri="{0D108BD9-81ED-4DB2-BD59-A6C34878D82A}">
                    <a16:rowId xmlns:a16="http://schemas.microsoft.com/office/drawing/2014/main" val="1070227134"/>
                  </a:ext>
                </a:extLst>
              </a:tr>
              <a:tr h="408729">
                <a:tc gridSpan="4">
                  <a:txBody>
                    <a:bodyPr/>
                    <a:lstStyle/>
                    <a:p>
                      <a:pPr marL="0" algn="l" defTabSz="685800" rtl="0" eaLnBrk="1" latinLnBrk="0" hangingPunct="1"/>
                      <a:r>
                        <a:rPr lang="en-US" sz="1500" b="1" kern="1200" dirty="0">
                          <a:solidFill>
                            <a:schemeClr val="dk1"/>
                          </a:solidFill>
                          <a:latin typeface="+mn-lt"/>
                          <a:ea typeface="+mn-ea"/>
                          <a:cs typeface="+mn-cs"/>
                        </a:rPr>
                        <a:t>2. People who work for you now:</a:t>
                      </a:r>
                    </a:p>
                  </a:txBody>
                  <a:tcPr anchor="ctr">
                    <a:solidFill>
                      <a:schemeClr val="bg1">
                        <a:lumMod val="9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7179593"/>
                  </a:ext>
                </a:extLst>
              </a:tr>
              <a:tr h="1214559">
                <a:tc>
                  <a:txBody>
                    <a:bodyPr/>
                    <a:lstStyle/>
                    <a:p>
                      <a:r>
                        <a:rPr lang="en-US" sz="1500" dirty="0"/>
                        <a:t>(a) Service they have yet to render</a:t>
                      </a:r>
                    </a:p>
                  </a:txBody>
                  <a:tcPr anchor="ctr">
                    <a:solidFill>
                      <a:srgbClr val="D5F9F6"/>
                    </a:solidFill>
                  </a:tcPr>
                </a:tc>
                <a:tc>
                  <a:txBody>
                    <a:bodyPr/>
                    <a:lstStyle/>
                    <a:p>
                      <a:r>
                        <a:rPr lang="en-US" sz="1500" dirty="0"/>
                        <a:t>Depends. “</a:t>
                      </a:r>
                      <a:r>
                        <a:rPr lang="en-US" sz="1500" dirty="0">
                          <a:highlight>
                            <a:srgbClr val="FFFF00"/>
                          </a:highlight>
                        </a:rPr>
                        <a:t>California rule</a:t>
                      </a:r>
                      <a:r>
                        <a:rPr lang="en-US" sz="1500" dirty="0"/>
                        <a:t>” may prevent cuts. In IL, state Supreme Court said</a:t>
                      </a:r>
                      <a:r>
                        <a:rPr lang="en-US" sz="1500" baseline="0" dirty="0"/>
                        <a:t> cannot change. (Can lay off workers, but not change benefits)</a:t>
                      </a:r>
                      <a:endParaRPr lang="en-US" sz="1500" dirty="0"/>
                    </a:p>
                  </a:txBody>
                  <a:tcPr anchor="ctr">
                    <a:solidFill>
                      <a:srgbClr val="D5F9F6"/>
                    </a:solidFill>
                  </a:tcPr>
                </a:tc>
                <a:tc>
                  <a:txBody>
                    <a:bodyPr/>
                    <a:lstStyle/>
                    <a:p>
                      <a:pPr marL="285750" indent="-285750">
                        <a:buFont typeface="Arial" panose="020B0604020202020204" pitchFamily="34" charset="0"/>
                        <a:buChar char="•"/>
                      </a:pPr>
                      <a:r>
                        <a:rPr lang="en-US" sz="1500" dirty="0"/>
                        <a:t>Reduce benefit factor for future service</a:t>
                      </a:r>
                    </a:p>
                    <a:p>
                      <a:pPr marL="285750" indent="-285750">
                        <a:buFont typeface="Arial" panose="020B0604020202020204" pitchFamily="34" charset="0"/>
                        <a:buChar char="•"/>
                      </a:pPr>
                      <a:r>
                        <a:rPr lang="en-US" sz="1500" dirty="0"/>
                        <a:t>Increase retirement age</a:t>
                      </a:r>
                    </a:p>
                    <a:p>
                      <a:pPr marL="285750" indent="-285750">
                        <a:buFont typeface="Arial" panose="020B0604020202020204" pitchFamily="34" charset="0"/>
                        <a:buChar char="•"/>
                      </a:pPr>
                      <a:r>
                        <a:rPr lang="en-US" sz="1500" dirty="0"/>
                        <a:t>Change COLA</a:t>
                      </a:r>
                    </a:p>
                  </a:txBody>
                  <a:tcPr anchor="ctr">
                    <a:solidFill>
                      <a:srgbClr val="D5F9F6"/>
                    </a:solidFill>
                  </a:tcPr>
                </a:tc>
                <a:tc>
                  <a:txBody>
                    <a:bodyPr/>
                    <a:lstStyle/>
                    <a:p>
                      <a:r>
                        <a:rPr lang="en-US" sz="1500" b="1" dirty="0"/>
                        <a:t>#3) SOME UAAL CAN BE IN HERE UNDER EAN COST METHOD BUT PROBABLY NOT MUCH.</a:t>
                      </a:r>
                      <a:r>
                        <a:rPr lang="en-US" sz="1500" dirty="0"/>
                        <a:t> </a:t>
                      </a:r>
                    </a:p>
                    <a:p>
                      <a:r>
                        <a:rPr lang="en-US" sz="1500" dirty="0"/>
                        <a:t>In some circumstances, can be substantial. Potentially important in distressed situations (e.g., Detroit). ERISA allows for private plans.</a:t>
                      </a:r>
                    </a:p>
                  </a:txBody>
                  <a:tcPr anchor="ctr">
                    <a:solidFill>
                      <a:srgbClr val="D5F9F6"/>
                    </a:solidFill>
                  </a:tcPr>
                </a:tc>
                <a:extLst>
                  <a:ext uri="{0D108BD9-81ED-4DB2-BD59-A6C34878D82A}">
                    <a16:rowId xmlns:a16="http://schemas.microsoft.com/office/drawing/2014/main" val="79272279"/>
                  </a:ext>
                </a:extLst>
              </a:tr>
              <a:tr h="1157449">
                <a:tc>
                  <a:txBody>
                    <a:bodyPr/>
                    <a:lstStyle/>
                    <a:p>
                      <a:r>
                        <a:rPr lang="en-US" sz="1500" baseline="0" dirty="0"/>
                        <a:t>(b) Service they’ve already rendered</a:t>
                      </a:r>
                      <a:endParaRPr lang="en-US" sz="1500" dirty="0"/>
                    </a:p>
                  </a:txBody>
                  <a:tcPr anchor="ctr">
                    <a:solidFill>
                      <a:srgbClr val="F0DEE7"/>
                    </a:solidFill>
                  </a:tcPr>
                </a:tc>
                <a:tc>
                  <a:txBody>
                    <a:bodyPr/>
                    <a:lstStyle/>
                    <a:p>
                      <a:r>
                        <a:rPr lang="en-US" sz="1500" dirty="0"/>
                        <a:t>Hard to cut benefits, legally, politically, morally.</a:t>
                      </a:r>
                    </a:p>
                  </a:txBody>
                  <a:tcPr anchor="ctr">
                    <a:solidFill>
                      <a:srgbClr val="F0DEE7"/>
                    </a:solidFill>
                  </a:tcPr>
                </a:tc>
                <a:tc>
                  <a:txBody>
                    <a:bodyPr/>
                    <a:lstStyle/>
                    <a:p>
                      <a:pPr marL="285750" indent="-285750">
                        <a:buFont typeface="Arial" panose="020B0604020202020204" pitchFamily="34" charset="0"/>
                        <a:buChar char="•"/>
                      </a:pPr>
                      <a:r>
                        <a:rPr lang="en-US" sz="1500" dirty="0"/>
                        <a:t>Haircuts, future benefits</a:t>
                      </a:r>
                    </a:p>
                    <a:p>
                      <a:pPr marL="285750" indent="-285750">
                        <a:buFont typeface="Arial" panose="020B0604020202020204" pitchFamily="34" charset="0"/>
                        <a:buChar char="•"/>
                      </a:pPr>
                      <a:r>
                        <a:rPr lang="en-US" sz="1500" dirty="0"/>
                        <a:t>COLA cuts</a:t>
                      </a:r>
                    </a:p>
                    <a:p>
                      <a:pPr marL="285750" indent="-285750">
                        <a:buFont typeface="Arial" panose="020B0604020202020204" pitchFamily="34" charset="0"/>
                        <a:buChar char="•"/>
                      </a:pPr>
                      <a:r>
                        <a:rPr lang="en-US" sz="1500" dirty="0"/>
                        <a:t>Contingent COLAs</a:t>
                      </a:r>
                      <a:endParaRPr lang="en-US" sz="1500" b="1" dirty="0"/>
                    </a:p>
                  </a:txBody>
                  <a:tcPr anchor="ctr">
                    <a:solidFill>
                      <a:srgbClr val="F0DEE7"/>
                    </a:solidFill>
                  </a:tcPr>
                </a:tc>
                <a:tc>
                  <a:txBody>
                    <a:bodyPr/>
                    <a:lstStyle/>
                    <a:p>
                      <a:r>
                        <a:rPr lang="en-US" sz="1500" b="1" dirty="0"/>
                        <a:t>#2) MOST REMAINING UAAL IS HERE. BIG IMPACT ON PROBLEM.</a:t>
                      </a:r>
                    </a:p>
                    <a:p>
                      <a:r>
                        <a:rPr lang="en-US" sz="1500" dirty="0"/>
                        <a:t>Vested/non-vested distinctions matter, too.</a:t>
                      </a:r>
                    </a:p>
                  </a:txBody>
                  <a:tcPr anchor="ctr">
                    <a:solidFill>
                      <a:srgbClr val="F0DEE7"/>
                    </a:solidFill>
                  </a:tcPr>
                </a:tc>
                <a:extLst>
                  <a:ext uri="{0D108BD9-81ED-4DB2-BD59-A6C34878D82A}">
                    <a16:rowId xmlns:a16="http://schemas.microsoft.com/office/drawing/2014/main" val="2483253558"/>
                  </a:ext>
                </a:extLst>
              </a:tr>
              <a:tr h="1214559">
                <a:tc>
                  <a:txBody>
                    <a:bodyPr/>
                    <a:lstStyle/>
                    <a:p>
                      <a:r>
                        <a:rPr lang="en-US" sz="1500" b="1" dirty="0"/>
                        <a:t>3. People who used to work for you (e.g., retirees)</a:t>
                      </a:r>
                    </a:p>
                  </a:txBody>
                  <a:tcPr anchor="ctr">
                    <a:solidFill>
                      <a:srgbClr val="FF5050"/>
                    </a:solidFill>
                  </a:tcPr>
                </a:tc>
                <a:tc>
                  <a:txBody>
                    <a:bodyPr/>
                    <a:lstStyle/>
                    <a:p>
                      <a:r>
                        <a:rPr lang="en-US" sz="1500" dirty="0"/>
                        <a:t>Hard</a:t>
                      </a:r>
                      <a:r>
                        <a:rPr lang="en-US" sz="1500" baseline="0" dirty="0"/>
                        <a:t> to cut benefits, legally, politically, morally. Great variation. COLAs more susceptible to cuts than other benefits.</a:t>
                      </a:r>
                      <a:endParaRPr lang="en-US" sz="1500" b="1" dirty="0"/>
                    </a:p>
                  </a:txBody>
                  <a:tcPr anchor="ctr">
                    <a:solidFill>
                      <a:srgbClr val="FF5050"/>
                    </a:solidFill>
                  </a:tcPr>
                </a:tc>
                <a:tc>
                  <a:txBody>
                    <a:bodyPr/>
                    <a:lstStyle/>
                    <a:p>
                      <a:pPr marL="285750" indent="-285750">
                        <a:buFont typeface="Arial" panose="020B0604020202020204" pitchFamily="34" charset="0"/>
                        <a:buChar char="•"/>
                      </a:pPr>
                      <a:r>
                        <a:rPr lang="en-US" sz="1500" dirty="0"/>
                        <a:t>Haircuts, current benefits</a:t>
                      </a:r>
                    </a:p>
                    <a:p>
                      <a:pPr marL="285750" indent="-285750">
                        <a:buFont typeface="Arial" panose="020B0604020202020204" pitchFamily="34" charset="0"/>
                        <a:buChar char="•"/>
                      </a:pPr>
                      <a:r>
                        <a:rPr lang="en-US" sz="1500" dirty="0"/>
                        <a:t>COLA cuts or suspension for retirees</a:t>
                      </a:r>
                    </a:p>
                    <a:p>
                      <a:pPr marL="285750" indent="-285750">
                        <a:buFont typeface="Arial" panose="020B0604020202020204" pitchFamily="34" charset="0"/>
                        <a:buChar char="•"/>
                      </a:pPr>
                      <a:r>
                        <a:rPr lang="en-US" sz="1500" dirty="0"/>
                        <a:t>Contingent COLAs for retirees</a:t>
                      </a:r>
                      <a:endParaRPr lang="en-US" sz="1500" b="1" dirty="0"/>
                    </a:p>
                  </a:txBody>
                  <a:tcPr anchor="ctr">
                    <a:solidFill>
                      <a:srgbClr val="FF5050"/>
                    </a:solidFill>
                  </a:tcPr>
                </a:tc>
                <a:tc>
                  <a:txBody>
                    <a:bodyPr/>
                    <a:lstStyle/>
                    <a:p>
                      <a:pPr marL="0" indent="0">
                        <a:buFont typeface="Arial" panose="020B0604020202020204" pitchFamily="34" charset="0"/>
                        <a:buNone/>
                      </a:pPr>
                      <a:r>
                        <a:rPr lang="en-US" sz="1500" b="1" dirty="0"/>
                        <a:t>#1)  MOST OF THE UAAL IS HERE (Often 50-60%). BIG IMPACT ON PROBLEM.</a:t>
                      </a:r>
                    </a:p>
                  </a:txBody>
                  <a:tcPr anchor="ctr">
                    <a:solidFill>
                      <a:srgbClr val="FF5050"/>
                    </a:solidFill>
                  </a:tcPr>
                </a:tc>
                <a:extLst>
                  <a:ext uri="{0D108BD9-81ED-4DB2-BD59-A6C34878D82A}">
                    <a16:rowId xmlns:a16="http://schemas.microsoft.com/office/drawing/2014/main" val="2139581258"/>
                  </a:ext>
                </a:extLst>
              </a:tr>
            </a:tbl>
          </a:graphicData>
        </a:graphic>
      </p:graphicFrame>
      <p:sp>
        <p:nvSpPr>
          <p:cNvPr id="7" name="Title 1">
            <a:extLst>
              <a:ext uri="{FF2B5EF4-FFF2-40B4-BE49-F238E27FC236}">
                <a16:creationId xmlns:a16="http://schemas.microsoft.com/office/drawing/2014/main" id="{60709A3C-1236-4B8F-A81B-1ECB662A907F}"/>
              </a:ext>
            </a:extLst>
          </p:cNvPr>
          <p:cNvSpPr>
            <a:spLocks noGrp="1"/>
          </p:cNvSpPr>
          <p:nvPr>
            <p:ph type="title"/>
          </p:nvPr>
        </p:nvSpPr>
        <p:spPr>
          <a:xfrm>
            <a:off x="231006" y="8994"/>
            <a:ext cx="11685070" cy="751402"/>
          </a:xfrm>
        </p:spPr>
        <p:txBody>
          <a:bodyPr anchor="t" anchorCtr="1">
            <a:normAutofit/>
          </a:bodyPr>
          <a:lstStyle/>
          <a:p>
            <a:r>
              <a:rPr lang="en-US" b="1" dirty="0">
                <a:solidFill>
                  <a:schemeClr val="accent5">
                    <a:lumMod val="50000"/>
                  </a:schemeClr>
                </a:solidFill>
              </a:rPr>
              <a:t>Reducing unfunded liabilities – stylized view</a:t>
            </a:r>
          </a:p>
        </p:txBody>
      </p:sp>
      <p:sp>
        <p:nvSpPr>
          <p:cNvPr id="2" name="TextBox 1">
            <a:extLst>
              <a:ext uri="{FF2B5EF4-FFF2-40B4-BE49-F238E27FC236}">
                <a16:creationId xmlns:a16="http://schemas.microsoft.com/office/drawing/2014/main" id="{31ED36CA-5E9E-488F-8AA4-A6C39F922531}"/>
              </a:ext>
            </a:extLst>
          </p:cNvPr>
          <p:cNvSpPr txBox="1"/>
          <p:nvPr/>
        </p:nvSpPr>
        <p:spPr>
          <a:xfrm>
            <a:off x="433938" y="6391177"/>
            <a:ext cx="7373753" cy="307777"/>
          </a:xfrm>
          <a:prstGeom prst="rect">
            <a:avLst/>
          </a:prstGeom>
          <a:noFill/>
        </p:spPr>
        <p:txBody>
          <a:bodyPr wrap="square" rtlCol="0">
            <a:spAutoFit/>
          </a:bodyPr>
          <a:lstStyle/>
          <a:p>
            <a:r>
              <a:rPr lang="en-US" sz="1400" dirty="0"/>
              <a:t>* Varies greatly across states. See Monahan.</a:t>
            </a:r>
          </a:p>
        </p:txBody>
      </p:sp>
    </p:spTree>
    <p:extLst>
      <p:ext uri="{BB962C8B-B14F-4D97-AF65-F5344CB8AC3E}">
        <p14:creationId xmlns:p14="http://schemas.microsoft.com/office/powerpoint/2010/main" val="8722515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0B637B-F5F6-4DFD-9CB4-A585018FB0EF}"/>
              </a:ext>
            </a:extLst>
          </p:cNvPr>
          <p:cNvSpPr>
            <a:spLocks noGrp="1"/>
          </p:cNvSpPr>
          <p:nvPr>
            <p:ph type="ctrTitle"/>
          </p:nvPr>
        </p:nvSpPr>
        <p:spPr>
          <a:xfrm>
            <a:off x="1524000" y="1719770"/>
            <a:ext cx="9144000" cy="3430587"/>
          </a:xfrm>
        </p:spPr>
        <p:txBody>
          <a:bodyPr anchor="ctr" anchorCtr="0"/>
          <a:lstStyle/>
          <a:p>
            <a:r>
              <a:rPr lang="en-US" b="1" dirty="0">
                <a:solidFill>
                  <a:schemeClr val="accent5">
                    <a:lumMod val="50000"/>
                  </a:schemeClr>
                </a:solidFill>
              </a:rPr>
              <a:t>What will happen next?</a:t>
            </a:r>
            <a:endParaRPr lang="en-US" dirty="0"/>
          </a:p>
        </p:txBody>
      </p:sp>
      <p:sp>
        <p:nvSpPr>
          <p:cNvPr id="4" name="Slide Number Placeholder 3">
            <a:extLst>
              <a:ext uri="{FF2B5EF4-FFF2-40B4-BE49-F238E27FC236}">
                <a16:creationId xmlns:a16="http://schemas.microsoft.com/office/drawing/2014/main" id="{38939C26-40C3-49D4-AA62-0C6910C609A5}"/>
              </a:ext>
            </a:extLst>
          </p:cNvPr>
          <p:cNvSpPr>
            <a:spLocks noGrp="1"/>
          </p:cNvSpPr>
          <p:nvPr>
            <p:ph type="sldNum" sz="quarter" idx="12"/>
          </p:nvPr>
        </p:nvSpPr>
        <p:spPr/>
        <p:txBody>
          <a:bodyPr/>
          <a:lstStyle/>
          <a:p>
            <a:fld id="{BDFAB5F4-1FD8-4CAF-B57B-848A7DC6D772}" type="slidenum">
              <a:rPr lang="en-US" smtClean="0"/>
              <a:t>37</a:t>
            </a:fld>
            <a:endParaRPr lang="en-US" dirty="0"/>
          </a:p>
        </p:txBody>
      </p:sp>
    </p:spTree>
    <p:extLst>
      <p:ext uri="{BB962C8B-B14F-4D97-AF65-F5344CB8AC3E}">
        <p14:creationId xmlns:p14="http://schemas.microsoft.com/office/powerpoint/2010/main" val="28732598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0" y="8994"/>
            <a:ext cx="12192000" cy="1325563"/>
          </a:xfrm>
        </p:spPr>
        <p:txBody>
          <a:bodyPr anchor="ctr" anchorCtr="1">
            <a:normAutofit/>
          </a:bodyPr>
          <a:lstStyle/>
          <a:p>
            <a:r>
              <a:rPr lang="en-US" sz="5400" b="1" dirty="0">
                <a:solidFill>
                  <a:schemeClr val="accent5">
                    <a:lumMod val="50000"/>
                  </a:schemeClr>
                </a:solidFill>
              </a:rPr>
              <a:t>Very difficult to predict</a:t>
            </a:r>
          </a:p>
        </p:txBody>
      </p:sp>
      <p:sp>
        <p:nvSpPr>
          <p:cNvPr id="4" name="Content Placeholder 3">
            <a:extLst>
              <a:ext uri="{FF2B5EF4-FFF2-40B4-BE49-F238E27FC236}">
                <a16:creationId xmlns:a16="http://schemas.microsoft.com/office/drawing/2014/main" id="{EF967C0F-D269-4D30-8E14-52648555207D}"/>
              </a:ext>
            </a:extLst>
          </p:cNvPr>
          <p:cNvSpPr>
            <a:spLocks noGrp="1"/>
          </p:cNvSpPr>
          <p:nvPr>
            <p:ph idx="1"/>
          </p:nvPr>
        </p:nvSpPr>
        <p:spPr>
          <a:xfrm>
            <a:off x="616017" y="1334558"/>
            <a:ext cx="10972800" cy="5152870"/>
          </a:xfrm>
        </p:spPr>
        <p:txBody>
          <a:bodyPr>
            <a:normAutofit fontScale="92500" lnSpcReduction="20000"/>
          </a:bodyPr>
          <a:lstStyle/>
          <a:p>
            <a:r>
              <a:rPr lang="en-US" sz="4000" dirty="0"/>
              <a:t>Investment risk is a wild card. Plans could get lucky, or even do much worse.</a:t>
            </a:r>
          </a:p>
          <a:p>
            <a:r>
              <a:rPr lang="en-US" sz="4000" dirty="0"/>
              <a:t>Benefits for new workers already reduced widely;  some reductions in benefits for current members.</a:t>
            </a:r>
          </a:p>
          <a:p>
            <a:r>
              <a:rPr lang="en-US" sz="4000" dirty="0"/>
              <a:t>Laws in some states are particularly constraining</a:t>
            </a:r>
          </a:p>
          <a:p>
            <a:pPr lvl="1"/>
            <a:r>
              <a:rPr lang="en-US" sz="3200" dirty="0"/>
              <a:t>Employee contribution increases often easier to do, legally than benefit cuts. Different impacts on plan members.</a:t>
            </a:r>
          </a:p>
          <a:p>
            <a:pPr lvl="1"/>
            <a:r>
              <a:rPr lang="en-US" sz="3200" dirty="0"/>
              <a:t>COLAs often legally easier to do than other benefit changes.</a:t>
            </a:r>
          </a:p>
          <a:p>
            <a:pPr lvl="1"/>
            <a:r>
              <a:rPr lang="en-US" sz="3200" dirty="0"/>
              <a:t>“California rule” – an evolving issue – is especially constraining</a:t>
            </a:r>
          </a:p>
          <a:p>
            <a:r>
              <a:rPr lang="en-US" sz="3600" dirty="0"/>
              <a:t>Benefit cuts also can reduce a government’s attractiveness as an employer. Changes should be considered in this context.</a:t>
            </a:r>
          </a:p>
          <a:p>
            <a:endParaRPr lang="en-US" sz="3600" dirty="0"/>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38</a:t>
            </a:fld>
            <a:endParaRPr lang="en-US" dirty="0"/>
          </a:p>
        </p:txBody>
      </p:sp>
    </p:spTree>
    <p:extLst>
      <p:ext uri="{BB962C8B-B14F-4D97-AF65-F5344CB8AC3E}">
        <p14:creationId xmlns:p14="http://schemas.microsoft.com/office/powerpoint/2010/main" val="20039923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413886" y="8994"/>
            <a:ext cx="11415561" cy="1325563"/>
          </a:xfrm>
        </p:spPr>
        <p:txBody>
          <a:bodyPr anchor="ctr" anchorCtr="1">
            <a:normAutofit fontScale="90000"/>
          </a:bodyPr>
          <a:lstStyle/>
          <a:p>
            <a:r>
              <a:rPr lang="en-US" sz="5400" b="1" dirty="0">
                <a:solidFill>
                  <a:schemeClr val="accent5">
                    <a:lumMod val="50000"/>
                  </a:schemeClr>
                </a:solidFill>
              </a:rPr>
              <a:t>What if a government has made promises it cannot keep?</a:t>
            </a:r>
          </a:p>
        </p:txBody>
      </p:sp>
      <p:sp>
        <p:nvSpPr>
          <p:cNvPr id="4" name="Content Placeholder 3">
            <a:extLst>
              <a:ext uri="{FF2B5EF4-FFF2-40B4-BE49-F238E27FC236}">
                <a16:creationId xmlns:a16="http://schemas.microsoft.com/office/drawing/2014/main" id="{EF967C0F-D269-4D30-8E14-52648555207D}"/>
              </a:ext>
            </a:extLst>
          </p:cNvPr>
          <p:cNvSpPr>
            <a:spLocks noGrp="1"/>
          </p:cNvSpPr>
          <p:nvPr>
            <p:ph idx="1"/>
          </p:nvPr>
        </p:nvSpPr>
        <p:spPr>
          <a:xfrm>
            <a:off x="616017" y="1414914"/>
            <a:ext cx="10972800" cy="5072513"/>
          </a:xfrm>
        </p:spPr>
        <p:txBody>
          <a:bodyPr>
            <a:normAutofit fontScale="77500" lnSpcReduction="20000"/>
          </a:bodyPr>
          <a:lstStyle/>
          <a:p>
            <a:r>
              <a:rPr lang="en-US" sz="3600" dirty="0"/>
              <a:t>Local governments</a:t>
            </a:r>
          </a:p>
          <a:p>
            <a:pPr lvl="1"/>
            <a:r>
              <a:rPr lang="en-US" sz="3200" dirty="0"/>
              <a:t>Bankruptcy is an option, if allowed by state.</a:t>
            </a:r>
          </a:p>
          <a:p>
            <a:pPr lvl="1"/>
            <a:r>
              <a:rPr lang="en-US" sz="3200" dirty="0"/>
              <a:t>All bets are off – bankruptcy is about breaking deals (and contracts).</a:t>
            </a:r>
          </a:p>
          <a:p>
            <a:pPr lvl="1"/>
            <a:r>
              <a:rPr lang="en-US" sz="3200" dirty="0"/>
              <a:t>Pain can be spread – to bondholders and to other creditors of the gov’t, not just to workers and retirees.</a:t>
            </a:r>
          </a:p>
          <a:p>
            <a:pPr lvl="1"/>
            <a:r>
              <a:rPr lang="en-US" sz="3200" dirty="0"/>
              <a:t>In fact, in general, pensions have been relatively protected. Will they be if bankruptcy becomes more widespread?</a:t>
            </a:r>
          </a:p>
          <a:p>
            <a:r>
              <a:rPr lang="en-US" sz="4000" dirty="0"/>
              <a:t>State governments</a:t>
            </a:r>
          </a:p>
          <a:p>
            <a:pPr lvl="1"/>
            <a:r>
              <a:rPr lang="en-US" sz="3600" dirty="0"/>
              <a:t>No bankruptcy option – see David Skeel…</a:t>
            </a:r>
          </a:p>
          <a:p>
            <a:pPr lvl="1"/>
            <a:r>
              <a:rPr lang="en-US" sz="3600" dirty="0"/>
              <a:t>No explicit mechanism to spread pain beyond workers and retirees.</a:t>
            </a:r>
          </a:p>
          <a:p>
            <a:pPr lvl="1"/>
            <a:r>
              <a:rPr lang="en-US" sz="3600" dirty="0"/>
              <a:t>Taxpayers, service beneficiaries, infrastructure-users still hit through political process – crowd-out. Probably not bondholders.</a:t>
            </a:r>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39</a:t>
            </a:fld>
            <a:endParaRPr lang="en-US" dirty="0"/>
          </a:p>
        </p:txBody>
      </p:sp>
    </p:spTree>
    <p:extLst>
      <p:ext uri="{BB962C8B-B14F-4D97-AF65-F5344CB8AC3E}">
        <p14:creationId xmlns:p14="http://schemas.microsoft.com/office/powerpoint/2010/main" val="1645289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413886" y="8994"/>
            <a:ext cx="11415561" cy="1325563"/>
          </a:xfrm>
        </p:spPr>
        <p:txBody>
          <a:bodyPr anchor="ctr" anchorCtr="1">
            <a:normAutofit/>
          </a:bodyPr>
          <a:lstStyle/>
          <a:p>
            <a:r>
              <a:rPr lang="en-US" sz="5400" b="1" dirty="0">
                <a:solidFill>
                  <a:schemeClr val="accent5">
                    <a:lumMod val="50000"/>
                  </a:schemeClr>
                </a:solidFill>
              </a:rPr>
              <a:t>What </a:t>
            </a:r>
            <a:r>
              <a:rPr lang="en-US" sz="5400" b="1" i="1" dirty="0">
                <a:solidFill>
                  <a:schemeClr val="accent5">
                    <a:lumMod val="50000"/>
                  </a:schemeClr>
                </a:solidFill>
              </a:rPr>
              <a:t>is</a:t>
            </a:r>
            <a:r>
              <a:rPr lang="en-US" sz="5400" b="1" dirty="0">
                <a:solidFill>
                  <a:schemeClr val="accent5">
                    <a:lumMod val="50000"/>
                  </a:schemeClr>
                </a:solidFill>
              </a:rPr>
              <a:t> a defined benefit?</a:t>
            </a:r>
          </a:p>
        </p:txBody>
      </p:sp>
      <p:sp>
        <p:nvSpPr>
          <p:cNvPr id="4" name="Content Placeholder 3">
            <a:extLst>
              <a:ext uri="{FF2B5EF4-FFF2-40B4-BE49-F238E27FC236}">
                <a16:creationId xmlns:a16="http://schemas.microsoft.com/office/drawing/2014/main" id="{EF967C0F-D269-4D30-8E14-52648555207D}"/>
              </a:ext>
            </a:extLst>
          </p:cNvPr>
          <p:cNvSpPr>
            <a:spLocks noGrp="1"/>
          </p:cNvSpPr>
          <p:nvPr>
            <p:ph idx="1"/>
          </p:nvPr>
        </p:nvSpPr>
        <p:spPr>
          <a:xfrm>
            <a:off x="616017" y="1135780"/>
            <a:ext cx="10972800" cy="5633820"/>
          </a:xfrm>
        </p:spPr>
        <p:txBody>
          <a:bodyPr>
            <a:normAutofit fontScale="92500" lnSpcReduction="10000"/>
          </a:bodyPr>
          <a:lstStyle/>
          <a:p>
            <a:pPr marL="0" indent="0">
              <a:buNone/>
            </a:pPr>
            <a:r>
              <a:rPr lang="en-US" sz="2400" dirty="0"/>
              <a:t>The typical defined benefit pension is calculated as follows:</a:t>
            </a:r>
          </a:p>
          <a:p>
            <a:pPr marL="0" indent="0">
              <a:buNone/>
            </a:pPr>
            <a:endParaRPr lang="en-US" sz="2400" dirty="0"/>
          </a:p>
          <a:p>
            <a:pPr marL="0" indent="0">
              <a:buNone/>
            </a:pPr>
            <a:r>
              <a:rPr lang="en-US" sz="2400" dirty="0"/>
              <a:t>	Step 1:  # of years worked (called “years of service”)</a:t>
            </a:r>
          </a:p>
          <a:p>
            <a:pPr marL="0" indent="0">
              <a:buNone/>
            </a:pPr>
            <a:r>
              <a:rPr lang="en-US" sz="2400" dirty="0"/>
              <a:t>			x</a:t>
            </a:r>
          </a:p>
          <a:p>
            <a:pPr marL="0" indent="0">
              <a:buNone/>
            </a:pPr>
            <a:r>
              <a:rPr lang="en-US" sz="2400" dirty="0"/>
              <a:t>	Step 2:  “benefit factor”</a:t>
            </a:r>
          </a:p>
          <a:p>
            <a:pPr marL="0" indent="0">
              <a:buNone/>
            </a:pPr>
            <a:r>
              <a:rPr lang="en-US" sz="2400" dirty="0"/>
              <a:t>			x</a:t>
            </a:r>
          </a:p>
          <a:p>
            <a:pPr marL="0" indent="0">
              <a:buNone/>
            </a:pPr>
            <a:r>
              <a:rPr lang="en-US" sz="2400" dirty="0"/>
              <a:t>	Step 3:  a measure of pay (usually related to late-career salaries)</a:t>
            </a:r>
          </a:p>
          <a:p>
            <a:pPr marL="0" indent="0">
              <a:buNone/>
            </a:pPr>
            <a:endParaRPr lang="en-US" sz="2400" dirty="0"/>
          </a:p>
          <a:p>
            <a:pPr marL="0" indent="0">
              <a:buNone/>
            </a:pPr>
            <a:r>
              <a:rPr lang="en-US" sz="2400" dirty="0"/>
              <a:t>Example: Mary Smith retires after 20 years, 2% benefit factor, $60,000 final salary:</a:t>
            </a:r>
          </a:p>
          <a:p>
            <a:pPr marL="0" indent="0">
              <a:buNone/>
            </a:pPr>
            <a:r>
              <a:rPr lang="en-US" sz="2400" dirty="0"/>
              <a:t>	Pension = 20 years  x  2%  x  $60,000 = 40%  x  $60,000 = $24,000 annually until death</a:t>
            </a:r>
          </a:p>
          <a:p>
            <a:pPr marL="0" indent="0">
              <a:buNone/>
            </a:pPr>
            <a:endParaRPr lang="en-US" sz="2400" dirty="0"/>
          </a:p>
          <a:p>
            <a:pPr marL="0" indent="0">
              <a:buNone/>
            </a:pPr>
            <a:r>
              <a:rPr lang="en-US" sz="1700" dirty="0"/>
              <a:t>Usually there are complexities: vesting rules, salary averaged over several years, alternative benefit calculations, survivorship benefits, COLAs, etc. But this is the essence of it. The benefit is defined, and required contributions will depend upon benefits and investment earnings.  By contrast, if contributions are defined, benefits will depend upon contributions plus investment earnings. (There are hybrids, too.)</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dirty="0"/>
          </a:p>
          <a:p>
            <a:endParaRPr lang="en-US" dirty="0"/>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4</a:t>
            </a:fld>
            <a:endParaRPr lang="en-US" dirty="0"/>
          </a:p>
        </p:txBody>
      </p:sp>
    </p:spTree>
    <p:extLst>
      <p:ext uri="{BB962C8B-B14F-4D97-AF65-F5344CB8AC3E}">
        <p14:creationId xmlns:p14="http://schemas.microsoft.com/office/powerpoint/2010/main" val="24038875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0B637B-F5F6-4DFD-9CB4-A585018FB0EF}"/>
              </a:ext>
            </a:extLst>
          </p:cNvPr>
          <p:cNvSpPr>
            <a:spLocks noGrp="1"/>
          </p:cNvSpPr>
          <p:nvPr>
            <p:ph type="ctrTitle"/>
          </p:nvPr>
        </p:nvSpPr>
        <p:spPr/>
        <p:txBody>
          <a:bodyPr/>
          <a:lstStyle/>
          <a:p>
            <a:r>
              <a:rPr lang="en-US" b="1" dirty="0">
                <a:solidFill>
                  <a:schemeClr val="accent5">
                    <a:lumMod val="50000"/>
                  </a:schemeClr>
                </a:solidFill>
              </a:rPr>
              <a:t>Conclusions</a:t>
            </a:r>
            <a:endParaRPr lang="en-US" dirty="0"/>
          </a:p>
        </p:txBody>
      </p:sp>
      <p:sp>
        <p:nvSpPr>
          <p:cNvPr id="6" name="Subtitle 5">
            <a:extLst>
              <a:ext uri="{FF2B5EF4-FFF2-40B4-BE49-F238E27FC236}">
                <a16:creationId xmlns:a16="http://schemas.microsoft.com/office/drawing/2014/main" id="{FAEECAE3-5A7E-4F14-A007-73BE6D5D74ED}"/>
              </a:ext>
            </a:extLst>
          </p:cNvPr>
          <p:cNvSpPr>
            <a:spLocks noGrp="1"/>
          </p:cNvSpPr>
          <p:nvPr>
            <p:ph type="subTitle" idx="1"/>
          </p:nvPr>
        </p:nvSpPr>
        <p:spPr/>
        <p:txBody>
          <a:bodyPr/>
          <a:lstStyle/>
          <a:p>
            <a:endParaRPr lang="en-US" dirty="0"/>
          </a:p>
        </p:txBody>
      </p:sp>
      <p:sp>
        <p:nvSpPr>
          <p:cNvPr id="4" name="Slide Number Placeholder 3">
            <a:extLst>
              <a:ext uri="{FF2B5EF4-FFF2-40B4-BE49-F238E27FC236}">
                <a16:creationId xmlns:a16="http://schemas.microsoft.com/office/drawing/2014/main" id="{38939C26-40C3-49D4-AA62-0C6910C609A5}"/>
              </a:ext>
            </a:extLst>
          </p:cNvPr>
          <p:cNvSpPr>
            <a:spLocks noGrp="1"/>
          </p:cNvSpPr>
          <p:nvPr>
            <p:ph type="sldNum" sz="quarter" idx="12"/>
          </p:nvPr>
        </p:nvSpPr>
        <p:spPr/>
        <p:txBody>
          <a:bodyPr/>
          <a:lstStyle/>
          <a:p>
            <a:fld id="{BDFAB5F4-1FD8-4CAF-B57B-848A7DC6D772}" type="slidenum">
              <a:rPr lang="en-US" smtClean="0"/>
              <a:t>40</a:t>
            </a:fld>
            <a:endParaRPr lang="en-US" dirty="0"/>
          </a:p>
        </p:txBody>
      </p:sp>
    </p:spTree>
    <p:extLst>
      <p:ext uri="{BB962C8B-B14F-4D97-AF65-F5344CB8AC3E}">
        <p14:creationId xmlns:p14="http://schemas.microsoft.com/office/powerpoint/2010/main" val="9166058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114299" y="8995"/>
            <a:ext cx="11972925" cy="1185492"/>
          </a:xfrm>
        </p:spPr>
        <p:txBody>
          <a:bodyPr anchor="ctr" anchorCtr="1">
            <a:noAutofit/>
          </a:bodyPr>
          <a:lstStyle/>
          <a:p>
            <a:r>
              <a:rPr lang="en-US" sz="4100" b="1" dirty="0">
                <a:solidFill>
                  <a:schemeClr val="accent5">
                    <a:lumMod val="50000"/>
                  </a:schemeClr>
                </a:solidFill>
              </a:rPr>
              <a:t>My conclusions</a:t>
            </a:r>
          </a:p>
        </p:txBody>
      </p:sp>
      <p:sp>
        <p:nvSpPr>
          <p:cNvPr id="4" name="Content Placeholder 3">
            <a:extLst>
              <a:ext uri="{FF2B5EF4-FFF2-40B4-BE49-F238E27FC236}">
                <a16:creationId xmlns:a16="http://schemas.microsoft.com/office/drawing/2014/main" id="{EF967C0F-D269-4D30-8E14-52648555207D}"/>
              </a:ext>
            </a:extLst>
          </p:cNvPr>
          <p:cNvSpPr>
            <a:spLocks noGrp="1"/>
          </p:cNvSpPr>
          <p:nvPr>
            <p:ph idx="1"/>
          </p:nvPr>
        </p:nvSpPr>
        <p:spPr>
          <a:xfrm>
            <a:off x="445358" y="1085850"/>
            <a:ext cx="11431793" cy="5639329"/>
          </a:xfrm>
        </p:spPr>
        <p:txBody>
          <a:bodyPr>
            <a:noAutofit/>
          </a:bodyPr>
          <a:lstStyle/>
          <a:p>
            <a:r>
              <a:rPr lang="en-US" sz="3200" dirty="0"/>
              <a:t>Liabilities and annual costs severely underestimated by plans.</a:t>
            </a:r>
          </a:p>
          <a:p>
            <a:r>
              <a:rPr lang="en-US" sz="3200" dirty="0"/>
              <a:t>ON AVERAGE, plans deeply underfunded.</a:t>
            </a:r>
          </a:p>
          <a:p>
            <a:r>
              <a:rPr lang="en-US" sz="3200" dirty="0"/>
              <a:t> Unless plans get lucky, investment returns won’t bail us out.</a:t>
            </a:r>
          </a:p>
          <a:p>
            <a:r>
              <a:rPr lang="en-US" sz="3200" dirty="0"/>
              <a:t>Benefit cuts for workers/retirees unlikely to be big part of solution.</a:t>
            </a:r>
          </a:p>
          <a:p>
            <a:r>
              <a:rPr lang="en-US" sz="3200" dirty="0"/>
              <a:t>Further tax increases and service cuts likely – “crowd out”.</a:t>
            </a:r>
          </a:p>
          <a:p>
            <a:r>
              <a:rPr lang="en-US" sz="3200" dirty="0"/>
              <a:t>Loss of political support for public defined benefits will encourage gradual movement to defined contribution plans and to risk-sharing DB plans.</a:t>
            </a:r>
          </a:p>
          <a:p>
            <a:r>
              <a:rPr lang="en-US" sz="3200" dirty="0"/>
              <a:t>And the system that allowed this will remain largely in place. The issue will be with us for many years.</a:t>
            </a:r>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41</a:t>
            </a:fld>
            <a:endParaRPr lang="en-US" dirty="0"/>
          </a:p>
        </p:txBody>
      </p:sp>
    </p:spTree>
    <p:extLst>
      <p:ext uri="{BB962C8B-B14F-4D97-AF65-F5344CB8AC3E}">
        <p14:creationId xmlns:p14="http://schemas.microsoft.com/office/powerpoint/2010/main" val="4219692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0B637B-F5F6-4DFD-9CB4-A585018FB0EF}"/>
              </a:ext>
            </a:extLst>
          </p:cNvPr>
          <p:cNvSpPr>
            <a:spLocks noGrp="1"/>
          </p:cNvSpPr>
          <p:nvPr>
            <p:ph type="ctrTitle"/>
          </p:nvPr>
        </p:nvSpPr>
        <p:spPr>
          <a:xfrm>
            <a:off x="1524000" y="1719770"/>
            <a:ext cx="9144000" cy="3430587"/>
          </a:xfrm>
        </p:spPr>
        <p:txBody>
          <a:bodyPr anchor="ctr" anchorCtr="0"/>
          <a:lstStyle/>
          <a:p>
            <a:r>
              <a:rPr lang="en-US" b="1" dirty="0">
                <a:solidFill>
                  <a:schemeClr val="accent5">
                    <a:lumMod val="50000"/>
                  </a:schemeClr>
                </a:solidFill>
              </a:rPr>
              <a:t>Appendix</a:t>
            </a:r>
            <a:endParaRPr lang="en-US" dirty="0"/>
          </a:p>
        </p:txBody>
      </p:sp>
      <p:sp>
        <p:nvSpPr>
          <p:cNvPr id="4" name="Slide Number Placeholder 3">
            <a:extLst>
              <a:ext uri="{FF2B5EF4-FFF2-40B4-BE49-F238E27FC236}">
                <a16:creationId xmlns:a16="http://schemas.microsoft.com/office/drawing/2014/main" id="{38939C26-40C3-49D4-AA62-0C6910C609A5}"/>
              </a:ext>
            </a:extLst>
          </p:cNvPr>
          <p:cNvSpPr>
            <a:spLocks noGrp="1"/>
          </p:cNvSpPr>
          <p:nvPr>
            <p:ph type="sldNum" sz="quarter" idx="12"/>
          </p:nvPr>
        </p:nvSpPr>
        <p:spPr/>
        <p:txBody>
          <a:bodyPr/>
          <a:lstStyle/>
          <a:p>
            <a:fld id="{BDFAB5F4-1FD8-4CAF-B57B-848A7DC6D772}" type="slidenum">
              <a:rPr lang="en-US" smtClean="0"/>
              <a:t>42</a:t>
            </a:fld>
            <a:endParaRPr lang="en-US" dirty="0"/>
          </a:p>
        </p:txBody>
      </p:sp>
    </p:spTree>
    <p:extLst>
      <p:ext uri="{BB962C8B-B14F-4D97-AF65-F5344CB8AC3E}">
        <p14:creationId xmlns:p14="http://schemas.microsoft.com/office/powerpoint/2010/main" val="41414122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43</a:t>
            </a:fld>
            <a:endParaRPr dirty="0"/>
          </a:p>
        </p:txBody>
      </p:sp>
      <p:graphicFrame>
        <p:nvGraphicFramePr>
          <p:cNvPr id="69" name="Google Shape;69;p15"/>
          <p:cNvGraphicFramePr/>
          <p:nvPr/>
        </p:nvGraphicFramePr>
        <p:xfrm>
          <a:off x="508200" y="848954"/>
          <a:ext cx="11268199" cy="5413126"/>
        </p:xfrm>
        <a:graphic>
          <a:graphicData uri="http://schemas.openxmlformats.org/drawingml/2006/table">
            <a:tbl>
              <a:tblPr>
                <a:noFill/>
              </a:tblPr>
              <a:tblGrid>
                <a:gridCol w="1776700">
                  <a:extLst>
                    <a:ext uri="{9D8B030D-6E8A-4147-A177-3AD203B41FA5}">
                      <a16:colId xmlns:a16="http://schemas.microsoft.com/office/drawing/2014/main" val="20000"/>
                    </a:ext>
                  </a:extLst>
                </a:gridCol>
                <a:gridCol w="3163833">
                  <a:extLst>
                    <a:ext uri="{9D8B030D-6E8A-4147-A177-3AD203B41FA5}">
                      <a16:colId xmlns:a16="http://schemas.microsoft.com/office/drawing/2014/main" val="20001"/>
                    </a:ext>
                  </a:extLst>
                </a:gridCol>
                <a:gridCol w="3163833">
                  <a:extLst>
                    <a:ext uri="{9D8B030D-6E8A-4147-A177-3AD203B41FA5}">
                      <a16:colId xmlns:a16="http://schemas.microsoft.com/office/drawing/2014/main" val="20002"/>
                    </a:ext>
                  </a:extLst>
                </a:gridCol>
                <a:gridCol w="3163833">
                  <a:extLst>
                    <a:ext uri="{9D8B030D-6E8A-4147-A177-3AD203B41FA5}">
                      <a16:colId xmlns:a16="http://schemas.microsoft.com/office/drawing/2014/main" val="20003"/>
                    </a:ext>
                  </a:extLst>
                </a:gridCol>
              </a:tblGrid>
              <a:tr h="738033">
                <a:tc>
                  <a:txBody>
                    <a:bodyPr/>
                    <a:lstStyle/>
                    <a:p>
                      <a:pPr marL="0" lvl="0" indent="0" algn="l" rtl="0">
                        <a:spcBef>
                          <a:spcPts val="0"/>
                        </a:spcBef>
                        <a:spcAft>
                          <a:spcPts val="0"/>
                        </a:spcAft>
                        <a:buNone/>
                      </a:pPr>
                      <a:endParaRPr sz="1600" dirty="0"/>
                    </a:p>
                  </a:txBody>
                  <a:tcPr marL="121900" marR="121900" marT="121900" marB="121900" anchor="b"/>
                </a:tc>
                <a:tc>
                  <a:txBody>
                    <a:bodyPr/>
                    <a:lstStyle/>
                    <a:p>
                      <a:pPr marL="0" lvl="0" indent="0" algn="l" rtl="0">
                        <a:spcBef>
                          <a:spcPts val="0"/>
                        </a:spcBef>
                        <a:spcAft>
                          <a:spcPts val="0"/>
                        </a:spcAft>
                        <a:buNone/>
                      </a:pPr>
                      <a:r>
                        <a:rPr lang="en" sz="1600"/>
                        <a:t>BEA</a:t>
                      </a:r>
                      <a:endParaRPr sz="1600" dirty="0"/>
                    </a:p>
                  </a:txBody>
                  <a:tcPr marL="121900" marR="121900" marT="121900" marB="121900" anchor="b"/>
                </a:tc>
                <a:tc>
                  <a:txBody>
                    <a:bodyPr/>
                    <a:lstStyle/>
                    <a:p>
                      <a:pPr marL="0" lvl="0" indent="0" algn="l" rtl="0">
                        <a:spcBef>
                          <a:spcPts val="0"/>
                        </a:spcBef>
                        <a:spcAft>
                          <a:spcPts val="0"/>
                        </a:spcAft>
                        <a:buNone/>
                      </a:pPr>
                      <a:r>
                        <a:rPr lang="en" sz="1600" u="sng">
                          <a:solidFill>
                            <a:schemeClr val="hlink"/>
                          </a:solidFill>
                          <a:hlinkClick r:id="rId3"/>
                        </a:rPr>
                        <a:t>Public Plans Database (PPD)</a:t>
                      </a:r>
                      <a:r>
                        <a:rPr lang="en" sz="1600"/>
                        <a:t> (Boston College...)*</a:t>
                      </a:r>
                      <a:endParaRPr sz="1600" dirty="0"/>
                    </a:p>
                  </a:txBody>
                  <a:tcPr marL="121900" marR="121900" marT="121900" marB="121900" anchor="b"/>
                </a:tc>
                <a:tc>
                  <a:txBody>
                    <a:bodyPr/>
                    <a:lstStyle/>
                    <a:p>
                      <a:pPr marL="0" lvl="0" indent="0" algn="l" rtl="0">
                        <a:spcBef>
                          <a:spcPts val="0"/>
                        </a:spcBef>
                        <a:spcAft>
                          <a:spcPts val="0"/>
                        </a:spcAft>
                        <a:buClr>
                          <a:schemeClr val="dk1"/>
                        </a:buClr>
                        <a:buSzPts val="1100"/>
                        <a:buFont typeface="Arial"/>
                        <a:buNone/>
                      </a:pPr>
                      <a:r>
                        <a:rPr lang="en" sz="1600" u="sng" dirty="0">
                          <a:solidFill>
                            <a:schemeClr val="hlink"/>
                          </a:solidFill>
                          <a:hlinkClick r:id="rId4"/>
                        </a:rPr>
                        <a:t>Moody’s adjusted net pension liabilities</a:t>
                      </a:r>
                      <a:r>
                        <a:rPr lang="en" sz="1600" dirty="0">
                          <a:solidFill>
                            <a:schemeClr val="dk1"/>
                          </a:solidFill>
                        </a:rPr>
                        <a:t>*</a:t>
                      </a:r>
                      <a:endParaRPr sz="1600" dirty="0">
                        <a:solidFill>
                          <a:schemeClr val="dk1"/>
                        </a:solidFill>
                      </a:endParaRPr>
                    </a:p>
                  </a:txBody>
                  <a:tcPr marL="121900" marR="121900" marT="121900" marB="121900" anchor="b"/>
                </a:tc>
                <a:extLst>
                  <a:ext uri="{0D108BD9-81ED-4DB2-BD59-A6C34878D82A}">
                    <a16:rowId xmlns:a16="http://schemas.microsoft.com/office/drawing/2014/main" val="10000"/>
                  </a:ext>
                </a:extLst>
              </a:tr>
              <a:tr h="731480">
                <a:tc>
                  <a:txBody>
                    <a:bodyPr/>
                    <a:lstStyle/>
                    <a:p>
                      <a:pPr marL="0" lvl="0" indent="0" algn="l" rtl="0">
                        <a:spcBef>
                          <a:spcPts val="0"/>
                        </a:spcBef>
                        <a:spcAft>
                          <a:spcPts val="0"/>
                        </a:spcAft>
                        <a:buNone/>
                      </a:pPr>
                      <a:r>
                        <a:rPr lang="en" sz="1600"/>
                        <a:t>Reported at:</a:t>
                      </a:r>
                      <a:endParaRPr sz="1600" dirty="0"/>
                    </a:p>
                  </a:txBody>
                  <a:tcPr marL="121900" marR="121900" marT="121900" marB="121900" anchor="ctr"/>
                </a:tc>
                <a:tc>
                  <a:txBody>
                    <a:bodyPr/>
                    <a:lstStyle/>
                    <a:p>
                      <a:pPr marL="0" lvl="0" indent="0" algn="l" rtl="0">
                        <a:spcBef>
                          <a:spcPts val="0"/>
                        </a:spcBef>
                        <a:spcAft>
                          <a:spcPts val="0"/>
                        </a:spcAft>
                        <a:buNone/>
                      </a:pPr>
                      <a:r>
                        <a:rPr lang="en" sz="1600" dirty="0"/>
                        <a:t>State geography</a:t>
                      </a:r>
                      <a:endParaRPr sz="1600" dirty="0"/>
                    </a:p>
                  </a:txBody>
                  <a:tcPr marL="121900" marR="121900" marT="121900" marB="121900" anchor="ctr"/>
                </a:tc>
                <a:tc>
                  <a:txBody>
                    <a:bodyPr/>
                    <a:lstStyle/>
                    <a:p>
                      <a:pPr marL="0" lvl="0" indent="0" algn="l" rtl="0">
                        <a:spcBef>
                          <a:spcPts val="0"/>
                        </a:spcBef>
                        <a:spcAft>
                          <a:spcPts val="0"/>
                        </a:spcAft>
                        <a:buNone/>
                      </a:pPr>
                      <a:r>
                        <a:rPr lang="en" sz="1600"/>
                        <a:t>Primarily plan-level</a:t>
                      </a:r>
                      <a:endParaRPr sz="1600" dirty="0"/>
                    </a:p>
                  </a:txBody>
                  <a:tcPr marL="121900" marR="121900" marT="121900" marB="121900" anchor="ctr"/>
                </a:tc>
                <a:tc>
                  <a:txBody>
                    <a:bodyPr/>
                    <a:lstStyle/>
                    <a:p>
                      <a:pPr marL="0" lvl="0" indent="0" algn="l" rtl="0">
                        <a:spcBef>
                          <a:spcPts val="0"/>
                        </a:spcBef>
                        <a:spcAft>
                          <a:spcPts val="0"/>
                        </a:spcAft>
                        <a:buNone/>
                      </a:pPr>
                      <a:r>
                        <a:rPr lang="en" sz="1600"/>
                        <a:t>Primarily state-level totals for state plans, local plans</a:t>
                      </a:r>
                      <a:endParaRPr sz="1600" dirty="0"/>
                    </a:p>
                  </a:txBody>
                  <a:tcPr marL="121900" marR="121900" marT="121900" marB="121900" anchor="ctr"/>
                </a:tc>
                <a:extLst>
                  <a:ext uri="{0D108BD9-81ED-4DB2-BD59-A6C34878D82A}">
                    <a16:rowId xmlns:a16="http://schemas.microsoft.com/office/drawing/2014/main" val="10001"/>
                  </a:ext>
                </a:extLst>
              </a:tr>
              <a:tr h="590600">
                <a:tc>
                  <a:txBody>
                    <a:bodyPr/>
                    <a:lstStyle/>
                    <a:p>
                      <a:pPr marL="0" lvl="0" indent="0" algn="l" rtl="0">
                        <a:spcBef>
                          <a:spcPts val="0"/>
                        </a:spcBef>
                        <a:spcAft>
                          <a:spcPts val="0"/>
                        </a:spcAft>
                        <a:buNone/>
                      </a:pPr>
                      <a:r>
                        <a:rPr lang="en" sz="1600"/>
                        <a:t>Universe</a:t>
                      </a:r>
                      <a:endParaRPr sz="1600" dirty="0"/>
                    </a:p>
                  </a:txBody>
                  <a:tcPr marL="121900" marR="121900" marT="121900" marB="121900" anchor="ctr"/>
                </a:tc>
                <a:tc>
                  <a:txBody>
                    <a:bodyPr/>
                    <a:lstStyle/>
                    <a:p>
                      <a:pPr marL="0" lvl="0" indent="0" algn="l" rtl="0">
                        <a:spcBef>
                          <a:spcPts val="0"/>
                        </a:spcBef>
                        <a:spcAft>
                          <a:spcPts val="0"/>
                        </a:spcAft>
                        <a:buNone/>
                      </a:pPr>
                      <a:r>
                        <a:rPr lang="en" sz="1600"/>
                        <a:t>Complete -- estimated</a:t>
                      </a:r>
                      <a:endParaRPr sz="1600" dirty="0"/>
                    </a:p>
                  </a:txBody>
                  <a:tcPr marL="121900" marR="121900" marT="121900" marB="121900" anchor="ctr"/>
                </a:tc>
                <a:tc>
                  <a:txBody>
                    <a:bodyPr/>
                    <a:lstStyle/>
                    <a:p>
                      <a:pPr marL="0" lvl="0" indent="0" algn="l" rtl="0">
                        <a:spcBef>
                          <a:spcPts val="0"/>
                        </a:spcBef>
                        <a:spcAft>
                          <a:spcPts val="0"/>
                        </a:spcAft>
                        <a:buNone/>
                      </a:pPr>
                      <a:r>
                        <a:rPr lang="en" sz="1600"/>
                        <a:t>~190 plans ~90% of assets</a:t>
                      </a:r>
                      <a:endParaRPr sz="1600" dirty="0"/>
                    </a:p>
                  </a:txBody>
                  <a:tcPr marL="121900" marR="121900" marT="121900" marB="121900" anchor="ctr"/>
                </a:tc>
                <a:tc>
                  <a:txBody>
                    <a:bodyPr/>
                    <a:lstStyle/>
                    <a:p>
                      <a:pPr marL="0" lvl="0" indent="0" algn="l" rtl="0">
                        <a:spcBef>
                          <a:spcPts val="0"/>
                        </a:spcBef>
                        <a:spcAft>
                          <a:spcPts val="0"/>
                        </a:spcAft>
                        <a:buNone/>
                      </a:pPr>
                      <a:r>
                        <a:rPr lang="en" sz="1600"/>
                        <a:t>227 large SG plans; 50 large locals</a:t>
                      </a:r>
                      <a:endParaRPr sz="1600" dirty="0"/>
                    </a:p>
                  </a:txBody>
                  <a:tcPr marL="121900" marR="121900" marT="121900" marB="121900" anchor="ctr"/>
                </a:tc>
                <a:extLst>
                  <a:ext uri="{0D108BD9-81ED-4DB2-BD59-A6C34878D82A}">
                    <a16:rowId xmlns:a16="http://schemas.microsoft.com/office/drawing/2014/main" val="10002"/>
                  </a:ext>
                </a:extLst>
              </a:tr>
              <a:tr h="590600">
                <a:tc>
                  <a:txBody>
                    <a:bodyPr/>
                    <a:lstStyle/>
                    <a:p>
                      <a:pPr marL="0" lvl="0" indent="0" algn="l" rtl="0">
                        <a:spcBef>
                          <a:spcPts val="0"/>
                        </a:spcBef>
                        <a:spcAft>
                          <a:spcPts val="0"/>
                        </a:spcAft>
                        <a:buNone/>
                      </a:pPr>
                      <a:r>
                        <a:rPr lang="en" sz="1600"/>
                        <a:t>Availability</a:t>
                      </a:r>
                      <a:endParaRPr sz="1600" dirty="0"/>
                    </a:p>
                  </a:txBody>
                  <a:tcPr marL="121900" marR="121900" marT="121900" marB="121900" anchor="ctr"/>
                </a:tc>
                <a:tc>
                  <a:txBody>
                    <a:bodyPr/>
                    <a:lstStyle/>
                    <a:p>
                      <a:pPr marL="0" lvl="0" indent="0" algn="l" rtl="0">
                        <a:spcBef>
                          <a:spcPts val="0"/>
                        </a:spcBef>
                        <a:spcAft>
                          <a:spcPts val="0"/>
                        </a:spcAft>
                        <a:buNone/>
                      </a:pPr>
                      <a:r>
                        <a:rPr lang="en" sz="1600"/>
                        <a:t>Annual (CY), 2000-2018</a:t>
                      </a:r>
                      <a:endParaRPr sz="1600" dirty="0"/>
                    </a:p>
                  </a:txBody>
                  <a:tcPr marL="121900" marR="121900" marT="121900" marB="121900" anchor="ctr"/>
                </a:tc>
                <a:tc>
                  <a:txBody>
                    <a:bodyPr/>
                    <a:lstStyle/>
                    <a:p>
                      <a:pPr marL="0" lvl="0" indent="0" algn="l" rtl="0">
                        <a:spcBef>
                          <a:spcPts val="0"/>
                        </a:spcBef>
                        <a:spcAft>
                          <a:spcPts val="0"/>
                        </a:spcAft>
                        <a:buNone/>
                      </a:pPr>
                      <a:r>
                        <a:rPr lang="en" sz="1600"/>
                        <a:t>Annual</a:t>
                      </a:r>
                      <a:r>
                        <a:rPr lang="en" sz="1600">
                          <a:solidFill>
                            <a:schemeClr val="dk1"/>
                          </a:solidFill>
                        </a:rPr>
                        <a:t> (FY)</a:t>
                      </a:r>
                      <a:r>
                        <a:rPr lang="en" sz="1600"/>
                        <a:t>, 2001-2018</a:t>
                      </a:r>
                      <a:endParaRPr sz="1600" dirty="0"/>
                    </a:p>
                  </a:txBody>
                  <a:tcPr marL="121900" marR="121900" marT="121900" marB="121900" anchor="ctr"/>
                </a:tc>
                <a:tc>
                  <a:txBody>
                    <a:bodyPr/>
                    <a:lstStyle/>
                    <a:p>
                      <a:pPr marL="0" lvl="0" indent="0" algn="l" rtl="0">
                        <a:spcBef>
                          <a:spcPts val="0"/>
                        </a:spcBef>
                        <a:spcAft>
                          <a:spcPts val="0"/>
                        </a:spcAft>
                        <a:buNone/>
                      </a:pPr>
                      <a:r>
                        <a:rPr lang="en" sz="1600"/>
                        <a:t>Annual (FY), ~2011-2018</a:t>
                      </a:r>
                      <a:endParaRPr sz="1600" dirty="0"/>
                    </a:p>
                  </a:txBody>
                  <a:tcPr marL="121900" marR="121900" marT="121900" marB="121900" anchor="ctr"/>
                </a:tc>
                <a:extLst>
                  <a:ext uri="{0D108BD9-81ED-4DB2-BD59-A6C34878D82A}">
                    <a16:rowId xmlns:a16="http://schemas.microsoft.com/office/drawing/2014/main" val="10003"/>
                  </a:ext>
                </a:extLst>
              </a:tr>
              <a:tr h="731480">
                <a:tc>
                  <a:txBody>
                    <a:bodyPr/>
                    <a:lstStyle/>
                    <a:p>
                      <a:pPr marL="0" lvl="0" indent="0" algn="l" rtl="0">
                        <a:spcBef>
                          <a:spcPts val="0"/>
                        </a:spcBef>
                        <a:spcAft>
                          <a:spcPts val="0"/>
                        </a:spcAft>
                        <a:buNone/>
                      </a:pPr>
                      <a:r>
                        <a:rPr lang="en" sz="1600" dirty="0"/>
                        <a:t>Discounting</a:t>
                      </a:r>
                      <a:endParaRPr sz="1600" dirty="0"/>
                    </a:p>
                  </a:txBody>
                  <a:tcPr marL="121900" marR="121900" marT="121900" marB="121900" anchor="ctr"/>
                </a:tc>
                <a:tc>
                  <a:txBody>
                    <a:bodyPr/>
                    <a:lstStyle/>
                    <a:p>
                      <a:pPr marL="0" lvl="0" indent="0" algn="l" rtl="0">
                        <a:spcBef>
                          <a:spcPts val="0"/>
                        </a:spcBef>
                        <a:spcAft>
                          <a:spcPts val="0"/>
                        </a:spcAft>
                        <a:buNone/>
                      </a:pPr>
                      <a:r>
                        <a:rPr lang="en" sz="1600"/>
                        <a:t>Based on Moody’s AAA corporate; 4% for 2018</a:t>
                      </a:r>
                      <a:endParaRPr sz="1600" dirty="0"/>
                    </a:p>
                  </a:txBody>
                  <a:tcPr marL="121900" marR="121900" marT="121900" marB="121900" anchor="ctr"/>
                </a:tc>
                <a:tc>
                  <a:txBody>
                    <a:bodyPr/>
                    <a:lstStyle/>
                    <a:p>
                      <a:pPr marL="0" lvl="0" indent="0" algn="l" rtl="0">
                        <a:spcBef>
                          <a:spcPts val="0"/>
                        </a:spcBef>
                        <a:spcAft>
                          <a:spcPts val="0"/>
                        </a:spcAft>
                        <a:buNone/>
                      </a:pPr>
                      <a:r>
                        <a:rPr lang="en" sz="1600" dirty="0"/>
                        <a:t>Plan-chosen rates; 7.3% </a:t>
                      </a:r>
                      <a:r>
                        <a:rPr lang="en" sz="1600" dirty="0">
                          <a:solidFill>
                            <a:schemeClr val="dk1"/>
                          </a:solidFill>
                        </a:rPr>
                        <a:t>median </a:t>
                      </a:r>
                      <a:r>
                        <a:rPr lang="en" sz="1600" dirty="0"/>
                        <a:t>for 2018</a:t>
                      </a:r>
                      <a:endParaRPr sz="1600" dirty="0"/>
                    </a:p>
                  </a:txBody>
                  <a:tcPr marL="121900" marR="121900" marT="121900" marB="121900" anchor="ctr">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0"/>
                        </a:spcAft>
                        <a:buNone/>
                      </a:pPr>
                      <a:r>
                        <a:rPr lang="en" sz="1600" dirty="0"/>
                        <a:t>High-quality long-term taxable (FTSE PLI); ~4.1% 2018</a:t>
                      </a:r>
                      <a:endParaRPr sz="1600" dirty="0"/>
                    </a:p>
                  </a:txBody>
                  <a:tcPr marL="121900" marR="121900" marT="121900" marB="121900" anchor="ctr"/>
                </a:tc>
                <a:extLst>
                  <a:ext uri="{0D108BD9-81ED-4DB2-BD59-A6C34878D82A}">
                    <a16:rowId xmlns:a16="http://schemas.microsoft.com/office/drawing/2014/main" val="10004"/>
                  </a:ext>
                </a:extLst>
              </a:tr>
              <a:tr h="1463000">
                <a:tc>
                  <a:txBody>
                    <a:bodyPr/>
                    <a:lstStyle/>
                    <a:p>
                      <a:pPr marL="0" lvl="0" indent="0" algn="l" rtl="0">
                        <a:spcBef>
                          <a:spcPts val="0"/>
                        </a:spcBef>
                        <a:spcAft>
                          <a:spcPts val="0"/>
                        </a:spcAft>
                        <a:buNone/>
                      </a:pPr>
                      <a:r>
                        <a:rPr lang="en" sz="1600"/>
                        <a:t>MV assets</a:t>
                      </a:r>
                      <a:endParaRPr sz="1600" dirty="0"/>
                    </a:p>
                    <a:p>
                      <a:pPr marL="0" lvl="0" indent="0" algn="l" rtl="0">
                        <a:spcBef>
                          <a:spcPts val="0"/>
                        </a:spcBef>
                        <a:spcAft>
                          <a:spcPts val="0"/>
                        </a:spcAft>
                        <a:buNone/>
                      </a:pPr>
                      <a:r>
                        <a:rPr lang="en" sz="1600"/>
                        <a:t>Liability</a:t>
                      </a:r>
                      <a:endParaRPr sz="1600" dirty="0"/>
                    </a:p>
                    <a:p>
                      <a:pPr marL="0" lvl="0" indent="0" algn="l" rtl="0">
                        <a:spcBef>
                          <a:spcPts val="0"/>
                        </a:spcBef>
                        <a:spcAft>
                          <a:spcPts val="0"/>
                        </a:spcAft>
                        <a:buNone/>
                      </a:pPr>
                      <a:r>
                        <a:rPr lang="en" sz="1600"/>
                        <a:t>Unfunded; FR</a:t>
                      </a:r>
                      <a:endParaRPr sz="1600" dirty="0"/>
                    </a:p>
                    <a:p>
                      <a:pPr marL="0" lvl="0" indent="0" algn="l" rtl="0">
                        <a:spcBef>
                          <a:spcPts val="0"/>
                        </a:spcBef>
                        <a:spcAft>
                          <a:spcPts val="0"/>
                        </a:spcAft>
                        <a:buNone/>
                      </a:pPr>
                      <a:r>
                        <a:rPr lang="en" sz="1600"/>
                        <a:t>Employer NC</a:t>
                      </a:r>
                      <a:endParaRPr sz="1600" dirty="0"/>
                    </a:p>
                    <a:p>
                      <a:pPr marL="0" lvl="0" indent="0" algn="l" rtl="0">
                        <a:spcBef>
                          <a:spcPts val="0"/>
                        </a:spcBef>
                        <a:spcAft>
                          <a:spcPts val="0"/>
                        </a:spcAft>
                        <a:buNone/>
                      </a:pPr>
                      <a:r>
                        <a:rPr lang="en" sz="1600"/>
                        <a:t>Payroll; NC %</a:t>
                      </a:r>
                      <a:endParaRPr sz="1600" dirty="0"/>
                    </a:p>
                  </a:txBody>
                  <a:tcPr marL="121900" marR="121900" marT="121900" marB="121900" anchor="ctr"/>
                </a:tc>
                <a:tc>
                  <a:txBody>
                    <a:bodyPr/>
                    <a:lstStyle/>
                    <a:p>
                      <a:pPr marL="0" lvl="0" indent="0" algn="l" rtl="0">
                        <a:spcBef>
                          <a:spcPts val="0"/>
                        </a:spcBef>
                        <a:spcAft>
                          <a:spcPts val="0"/>
                        </a:spcAft>
                        <a:buNone/>
                      </a:pPr>
                      <a:r>
                        <a:rPr lang="en" sz="1600"/>
                        <a:t>$4.1 trillion</a:t>
                      </a:r>
                      <a:endParaRPr sz="1600" dirty="0"/>
                    </a:p>
                    <a:p>
                      <a:pPr marL="0" lvl="0" indent="0" algn="l" rtl="0">
                        <a:spcBef>
                          <a:spcPts val="0"/>
                        </a:spcBef>
                        <a:spcAft>
                          <a:spcPts val="0"/>
                        </a:spcAft>
                        <a:buNone/>
                      </a:pPr>
                      <a:r>
                        <a:rPr lang="en" sz="1600"/>
                        <a:t>$8.6 trillion</a:t>
                      </a:r>
                      <a:endParaRPr sz="1600" dirty="0"/>
                    </a:p>
                    <a:p>
                      <a:pPr marL="0" lvl="0" indent="0" algn="l" rtl="0">
                        <a:spcBef>
                          <a:spcPts val="0"/>
                        </a:spcBef>
                        <a:spcAft>
                          <a:spcPts val="0"/>
                        </a:spcAft>
                        <a:buNone/>
                      </a:pPr>
                      <a:r>
                        <a:rPr lang="en" sz="1600"/>
                        <a:t>$4.5 trillion; 47.3%</a:t>
                      </a:r>
                      <a:endParaRPr sz="1600" dirty="0"/>
                    </a:p>
                    <a:p>
                      <a:pPr marL="0" lvl="0" indent="0" algn="l" rtl="0">
                        <a:spcBef>
                          <a:spcPts val="0"/>
                        </a:spcBef>
                        <a:spcAft>
                          <a:spcPts val="0"/>
                        </a:spcAft>
                        <a:buNone/>
                      </a:pPr>
                      <a:r>
                        <a:rPr lang="en" sz="1600"/>
                        <a:t>$167 billion</a:t>
                      </a:r>
                      <a:endParaRPr sz="1600" dirty="0"/>
                    </a:p>
                    <a:p>
                      <a:pPr marL="0" lvl="0" indent="0" algn="l" rtl="0">
                        <a:spcBef>
                          <a:spcPts val="0"/>
                        </a:spcBef>
                        <a:spcAft>
                          <a:spcPts val="0"/>
                        </a:spcAft>
                        <a:buNone/>
                      </a:pPr>
                      <a:r>
                        <a:rPr lang="en" sz="1600"/>
                        <a:t>$928 b; ~17% (Boyd ests.)</a:t>
                      </a:r>
                      <a:endParaRPr sz="1600" dirty="0"/>
                    </a:p>
                  </a:txBody>
                  <a:tcPr marL="121900" marR="121900" marT="121900" marB="121900" anchor="ctr">
                    <a:lnR w="9525" cap="flat" cmpd="sng">
                      <a:solidFill>
                        <a:srgbClr val="D9D9D9"/>
                      </a:solidFill>
                      <a:prstDash val="solid"/>
                      <a:round/>
                      <a:headEnd type="none" w="sm" len="sm"/>
                      <a:tailEnd type="none" w="sm" len="sm"/>
                    </a:lnR>
                  </a:tcPr>
                </a:tc>
                <a:tc>
                  <a:txBody>
                    <a:bodyPr/>
                    <a:lstStyle/>
                    <a:p>
                      <a:pPr marL="0" lvl="0" indent="0" algn="l" rtl="0">
                        <a:spcBef>
                          <a:spcPts val="0"/>
                        </a:spcBef>
                        <a:spcAft>
                          <a:spcPts val="0"/>
                        </a:spcAft>
                        <a:buNone/>
                      </a:pPr>
                      <a:r>
                        <a:rPr lang="en" sz="1600" dirty="0"/>
                        <a:t>$3.7 trillion</a:t>
                      </a:r>
                      <a:endParaRPr sz="1600" dirty="0"/>
                    </a:p>
                    <a:p>
                      <a:pPr marL="0" lvl="0" indent="0" algn="l" rtl="0">
                        <a:spcBef>
                          <a:spcPts val="0"/>
                        </a:spcBef>
                        <a:spcAft>
                          <a:spcPts val="0"/>
                        </a:spcAft>
                        <a:buNone/>
                      </a:pPr>
                      <a:r>
                        <a:rPr lang="en" sz="1600" dirty="0"/>
                        <a:t>$5.2 trillion</a:t>
                      </a:r>
                      <a:endParaRPr sz="1600" dirty="0"/>
                    </a:p>
                    <a:p>
                      <a:pPr marL="0" lvl="0" indent="0" algn="l" rtl="0">
                        <a:spcBef>
                          <a:spcPts val="0"/>
                        </a:spcBef>
                        <a:spcAft>
                          <a:spcPts val="0"/>
                        </a:spcAft>
                        <a:buNone/>
                      </a:pPr>
                      <a:r>
                        <a:rPr lang="en" sz="1600" dirty="0"/>
                        <a:t>$1.5 trillion; 71.8%</a:t>
                      </a:r>
                      <a:endParaRPr sz="1600" dirty="0"/>
                    </a:p>
                    <a:p>
                      <a:pPr marL="0" lvl="0" indent="0" algn="l" rtl="0">
                        <a:spcBef>
                          <a:spcPts val="0"/>
                        </a:spcBef>
                        <a:spcAft>
                          <a:spcPts val="0"/>
                        </a:spcAft>
                        <a:buNone/>
                      </a:pPr>
                      <a:r>
                        <a:rPr lang="en" sz="1600" dirty="0"/>
                        <a:t>$52 billion (noisy)</a:t>
                      </a:r>
                      <a:endParaRPr sz="1600" dirty="0"/>
                    </a:p>
                    <a:p>
                      <a:pPr marL="0" lvl="0" indent="0" algn="l" rtl="0">
                        <a:spcBef>
                          <a:spcPts val="0"/>
                        </a:spcBef>
                        <a:spcAft>
                          <a:spcPts val="0"/>
                        </a:spcAft>
                        <a:buNone/>
                      </a:pPr>
                      <a:r>
                        <a:rPr lang="en" sz="1600" dirty="0"/>
                        <a:t>$733 billion</a:t>
                      </a:r>
                      <a:r>
                        <a:rPr lang="en" sz="1600" dirty="0">
                          <a:solidFill>
                            <a:schemeClr val="dk1"/>
                          </a:solidFill>
                        </a:rPr>
                        <a:t>; 7.1% (noisy)</a:t>
                      </a:r>
                      <a:endParaRPr sz="1600" dirty="0"/>
                    </a:p>
                  </a:txBody>
                  <a:tcPr marL="121900" marR="121900" marT="121900" marB="1219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0"/>
                        </a:spcAft>
                        <a:buNone/>
                      </a:pPr>
                      <a:r>
                        <a:rPr lang="en" sz="1600"/>
                        <a:t>~$1.6 tr </a:t>
                      </a:r>
                      <a:r>
                        <a:rPr lang="en" sz="1600" u="sng">
                          <a:solidFill>
                            <a:schemeClr val="hlink"/>
                          </a:solidFill>
                          <a:hlinkClick r:id="rId4"/>
                        </a:rPr>
                        <a:t>states</a:t>
                      </a:r>
                      <a:r>
                        <a:rPr lang="en" sz="1600"/>
                        <a:t>, $0.5 tr </a:t>
                      </a:r>
                      <a:r>
                        <a:rPr lang="en" sz="1600" u="sng">
                          <a:solidFill>
                            <a:schemeClr val="hlink"/>
                          </a:solidFill>
                          <a:hlinkClick r:id="rId5"/>
                        </a:rPr>
                        <a:t>local</a:t>
                      </a:r>
                      <a:endParaRPr sz="1600" dirty="0"/>
                    </a:p>
                  </a:txBody>
                  <a:tcPr marL="121900" marR="121900" marT="121900" marB="121900" anchor="ctr">
                    <a:lnL w="9525" cap="flat" cmpd="sng">
                      <a:solidFill>
                        <a:srgbClr val="D9D9D9"/>
                      </a:solidFill>
                      <a:prstDash val="solid"/>
                      <a:round/>
                      <a:headEnd type="none" w="sm" len="sm"/>
                      <a:tailEnd type="none" w="sm" len="sm"/>
                    </a:lnL>
                  </a:tcPr>
                </a:tc>
                <a:extLst>
                  <a:ext uri="{0D108BD9-81ED-4DB2-BD59-A6C34878D82A}">
                    <a16:rowId xmlns:a16="http://schemas.microsoft.com/office/drawing/2014/main" val="10005"/>
                  </a:ext>
                </a:extLst>
              </a:tr>
              <a:tr h="567933">
                <a:tc>
                  <a:txBody>
                    <a:bodyPr/>
                    <a:lstStyle/>
                    <a:p>
                      <a:pPr marL="0" lvl="0" indent="0" algn="l" rtl="0">
                        <a:spcBef>
                          <a:spcPts val="0"/>
                        </a:spcBef>
                        <a:spcAft>
                          <a:spcPts val="0"/>
                        </a:spcAft>
                        <a:buNone/>
                      </a:pPr>
                      <a:r>
                        <a:rPr lang="en" sz="1600"/>
                        <a:t>Other</a:t>
                      </a:r>
                      <a:endParaRPr sz="1600" dirty="0"/>
                    </a:p>
                  </a:txBody>
                  <a:tcPr marL="121900" marR="121900" marT="121900" marB="121900" anchor="ctr"/>
                </a:tc>
                <a:tc>
                  <a:txBody>
                    <a:bodyPr/>
                    <a:lstStyle/>
                    <a:p>
                      <a:pPr marL="0" lvl="0" indent="0" algn="l" rtl="0">
                        <a:spcBef>
                          <a:spcPts val="0"/>
                        </a:spcBef>
                        <a:spcAft>
                          <a:spcPts val="0"/>
                        </a:spcAft>
                        <a:buNone/>
                      </a:pPr>
                      <a:r>
                        <a:rPr lang="en" sz="1600"/>
                        <a:t>Lumpy DR changes</a:t>
                      </a:r>
                      <a:endParaRPr sz="1600" dirty="0"/>
                    </a:p>
                  </a:txBody>
                  <a:tcPr marL="121900" marR="121900" marT="121900" marB="121900" anchor="ctr"/>
                </a:tc>
                <a:tc>
                  <a:txBody>
                    <a:bodyPr/>
                    <a:lstStyle/>
                    <a:p>
                      <a:pPr marL="0" lvl="0" indent="0" algn="l" rtl="0">
                        <a:spcBef>
                          <a:spcPts val="0"/>
                        </a:spcBef>
                        <a:spcAft>
                          <a:spcPts val="0"/>
                        </a:spcAft>
                        <a:buNone/>
                      </a:pPr>
                      <a:r>
                        <a:rPr lang="en" sz="1600"/>
                        <a:t>Limited resources for QC</a:t>
                      </a:r>
                      <a:endParaRPr sz="1600" dirty="0"/>
                    </a:p>
                  </a:txBody>
                  <a:tcPr marL="121900" marR="121900" marT="121900" marB="121900" anchor="ctr">
                    <a:lnT w="9525" cap="flat" cmpd="sng">
                      <a:solidFill>
                        <a:srgbClr val="D9D9D9"/>
                      </a:solidFill>
                      <a:prstDash val="solid"/>
                      <a:round/>
                      <a:headEnd type="none" w="sm" len="sm"/>
                      <a:tailEnd type="none" w="sm" len="sm"/>
                    </a:lnT>
                  </a:tcPr>
                </a:tc>
                <a:tc>
                  <a:txBody>
                    <a:bodyPr/>
                    <a:lstStyle/>
                    <a:p>
                      <a:pPr marL="0" lvl="0" indent="0" algn="l" rtl="0">
                        <a:spcBef>
                          <a:spcPts val="0"/>
                        </a:spcBef>
                        <a:spcAft>
                          <a:spcPts val="0"/>
                        </a:spcAft>
                        <a:buNone/>
                      </a:pPr>
                      <a:r>
                        <a:rPr lang="en" sz="1600" dirty="0"/>
                        <a:t>Paywall + inconvenient</a:t>
                      </a:r>
                      <a:endParaRPr sz="1600" dirty="0"/>
                    </a:p>
                  </a:txBody>
                  <a:tcPr marL="121900" marR="121900" marT="121900" marB="121900" anchor="ctr"/>
                </a:tc>
                <a:extLst>
                  <a:ext uri="{0D108BD9-81ED-4DB2-BD59-A6C34878D82A}">
                    <a16:rowId xmlns:a16="http://schemas.microsoft.com/office/drawing/2014/main" val="10006"/>
                  </a:ext>
                </a:extLst>
              </a:tr>
            </a:tbl>
          </a:graphicData>
        </a:graphic>
      </p:graphicFrame>
      <p:sp>
        <p:nvSpPr>
          <p:cNvPr id="70" name="Google Shape;70;p15"/>
          <p:cNvSpPr txBox="1">
            <a:spLocks noGrp="1"/>
          </p:cNvSpPr>
          <p:nvPr>
            <p:ph type="title"/>
          </p:nvPr>
        </p:nvSpPr>
        <p:spPr>
          <a:xfrm>
            <a:off x="415600" y="85367"/>
            <a:ext cx="11360800" cy="763600"/>
          </a:xfrm>
          <a:prstGeom prst="rect">
            <a:avLst/>
          </a:prstGeom>
        </p:spPr>
        <p:txBody>
          <a:bodyPr spcFirstLastPara="1" vert="horz" wrap="square" lIns="121900" tIns="121900" rIns="121900" bIns="121900" rtlCol="0" anchor="t" anchorCtr="0">
            <a:noAutofit/>
          </a:bodyPr>
          <a:lstStyle/>
          <a:p>
            <a:pPr>
              <a:spcBef>
                <a:spcPts val="0"/>
              </a:spcBef>
            </a:pPr>
            <a:r>
              <a:rPr lang="en" sz="3200" b="1">
                <a:solidFill>
                  <a:srgbClr val="1155CC"/>
                </a:solidFill>
              </a:rPr>
              <a:t>Selected compilations of public DB pension data</a:t>
            </a:r>
            <a:endParaRPr sz="3200" b="1" dirty="0">
              <a:solidFill>
                <a:srgbClr val="1155CC"/>
              </a:solidFill>
            </a:endParaRPr>
          </a:p>
        </p:txBody>
      </p:sp>
      <p:sp>
        <p:nvSpPr>
          <p:cNvPr id="71" name="Google Shape;71;p15"/>
          <p:cNvSpPr txBox="1"/>
          <p:nvPr/>
        </p:nvSpPr>
        <p:spPr>
          <a:xfrm>
            <a:off x="410467" y="6364239"/>
            <a:ext cx="11263200" cy="420400"/>
          </a:xfrm>
          <a:prstGeom prst="rect">
            <a:avLst/>
          </a:prstGeom>
          <a:noFill/>
          <a:ln>
            <a:noFill/>
          </a:ln>
        </p:spPr>
        <p:txBody>
          <a:bodyPr spcFirstLastPara="1" wrap="square" lIns="121900" tIns="121900" rIns="121900" bIns="121900" anchor="t" anchorCtr="0">
            <a:noAutofit/>
          </a:bodyPr>
          <a:lstStyle/>
          <a:p>
            <a:r>
              <a:rPr lang="en" sz="1600"/>
              <a:t>* These are the most prominent producers/providers/publishers of these data. There are some alternatives.</a:t>
            </a:r>
            <a:endParaRPr sz="16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413886" y="8994"/>
            <a:ext cx="11415561" cy="1325563"/>
          </a:xfrm>
        </p:spPr>
        <p:txBody>
          <a:bodyPr anchor="ctr" anchorCtr="1">
            <a:noAutofit/>
          </a:bodyPr>
          <a:lstStyle/>
          <a:p>
            <a:r>
              <a:rPr lang="en-US" b="1" dirty="0">
                <a:solidFill>
                  <a:schemeClr val="accent5">
                    <a:lumMod val="50000"/>
                  </a:schemeClr>
                </a:solidFill>
              </a:rPr>
              <a:t>Elements of actuarial funding - stylized</a:t>
            </a:r>
          </a:p>
        </p:txBody>
      </p:sp>
      <p:sp>
        <p:nvSpPr>
          <p:cNvPr id="4" name="Content Placeholder 3">
            <a:extLst>
              <a:ext uri="{FF2B5EF4-FFF2-40B4-BE49-F238E27FC236}">
                <a16:creationId xmlns:a16="http://schemas.microsoft.com/office/drawing/2014/main" id="{EF967C0F-D269-4D30-8E14-52648555207D}"/>
              </a:ext>
            </a:extLst>
          </p:cNvPr>
          <p:cNvSpPr>
            <a:spLocks noGrp="1"/>
          </p:cNvSpPr>
          <p:nvPr>
            <p:ph idx="1"/>
          </p:nvPr>
        </p:nvSpPr>
        <p:spPr>
          <a:xfrm>
            <a:off x="413886" y="1097280"/>
            <a:ext cx="11415561" cy="5672320"/>
          </a:xfrm>
        </p:spPr>
        <p:txBody>
          <a:bodyPr>
            <a:normAutofit fontScale="92500" lnSpcReduction="10000"/>
          </a:bodyPr>
          <a:lstStyle/>
          <a:p>
            <a:r>
              <a:rPr lang="en-US" sz="1600" b="1" dirty="0"/>
              <a:t>Project future benefits </a:t>
            </a:r>
            <a:r>
              <a:rPr lang="en-US" sz="1600" dirty="0"/>
              <a:t>for the current workforce (do nothing about people not yet hired). Imagine, for a specific worker, estimating years already worked, likely future years of service based on probability of leaving or dying, salary in each year, etc. Estimate pension at retirement and in each subsequent year until death. Scale it up.</a:t>
            </a:r>
          </a:p>
          <a:p>
            <a:r>
              <a:rPr lang="en-US" sz="1600" b="1" dirty="0"/>
              <a:t>Calculate the present value </a:t>
            </a:r>
            <a:r>
              <a:rPr lang="en-US" sz="1600" dirty="0"/>
              <a:t>of that projected stream of future benefits (PVFB, or PVB) of all current workers, using a discount rate.</a:t>
            </a:r>
          </a:p>
          <a:p>
            <a:r>
              <a:rPr lang="en-US" sz="1600" b="1" dirty="0"/>
              <a:t>Split that present value into 3 pieces: already earned, being earned this year, still to be earned</a:t>
            </a:r>
            <a:r>
              <a:rPr lang="en-US" sz="1600" dirty="0"/>
              <a:t>, using one of several possible “cost methods”</a:t>
            </a:r>
          </a:p>
          <a:p>
            <a:pPr marL="914400" lvl="1" indent="-457200">
              <a:buFont typeface="+mj-lt"/>
              <a:buAutoNum type="arabicPeriod"/>
            </a:pPr>
            <a:r>
              <a:rPr lang="en-US" sz="1400" dirty="0"/>
              <a:t>Benefits that we can </a:t>
            </a:r>
            <a:r>
              <a:rPr lang="en-US" sz="1400" i="1" dirty="0"/>
              <a:t>attribute</a:t>
            </a:r>
            <a:r>
              <a:rPr lang="en-US" sz="1400" dirty="0"/>
              <a:t> to years already worked – the accrued actuarial liability (AAL, or just AL)</a:t>
            </a:r>
          </a:p>
          <a:p>
            <a:pPr marL="914400" lvl="1" indent="-457200">
              <a:buFont typeface="+mj-lt"/>
              <a:buAutoNum type="arabicPeriod"/>
            </a:pPr>
            <a:r>
              <a:rPr lang="en-US" sz="1400" dirty="0"/>
              <a:t>Benefits that we can </a:t>
            </a:r>
            <a:r>
              <a:rPr lang="en-US" sz="1400" i="1" dirty="0"/>
              <a:t>attribute</a:t>
            </a:r>
            <a:r>
              <a:rPr lang="en-US" sz="1400" dirty="0"/>
              <a:t> to service in the year ahead – called normal cost (NC)</a:t>
            </a:r>
          </a:p>
          <a:p>
            <a:pPr marL="914400" lvl="1" indent="-457200">
              <a:buFont typeface="+mj-lt"/>
              <a:buAutoNum type="arabicPeriod"/>
            </a:pPr>
            <a:r>
              <a:rPr lang="en-US" sz="1400" dirty="0"/>
              <a:t>The remainder: benefits that we can </a:t>
            </a:r>
            <a:r>
              <a:rPr lang="en-US" sz="1400" i="1" dirty="0"/>
              <a:t>attribute</a:t>
            </a:r>
            <a:r>
              <a:rPr lang="en-US" sz="1400" dirty="0"/>
              <a:t> to future years of service after that – present value of future service</a:t>
            </a:r>
          </a:p>
          <a:p>
            <a:pPr marL="457200" lvl="1" indent="0">
              <a:buNone/>
            </a:pPr>
            <a:r>
              <a:rPr lang="en-US" sz="1400" dirty="0">
                <a:sym typeface="Wingdings" panose="05000000000000000000" pitchFamily="2" charset="2"/>
              </a:rPr>
              <a:t> A common cost method is entry age normal (EAN), which calculates the normal cost as a constant percentage of pay.</a:t>
            </a:r>
            <a:endParaRPr lang="en-US" sz="1400" dirty="0"/>
          </a:p>
          <a:p>
            <a:r>
              <a:rPr lang="en-US" sz="1600" b="1" dirty="0"/>
              <a:t>Estimate under- or over-funding (UAAL) </a:t>
            </a:r>
            <a:r>
              <a:rPr lang="en-US" sz="1600" dirty="0"/>
              <a:t>as “actuarial” assets minus the actuarial liability</a:t>
            </a:r>
          </a:p>
          <a:p>
            <a:pPr lvl="1"/>
            <a:r>
              <a:rPr lang="en-US" sz="1400" dirty="0"/>
              <a:t>Actuarial assets (AA) aren’t equal to the money you actually have! Usually they are smoothed over several years.</a:t>
            </a:r>
          </a:p>
          <a:p>
            <a:pPr lvl="1"/>
            <a:r>
              <a:rPr lang="en-US" sz="1400" dirty="0"/>
              <a:t>Actuarial liability (AL) minus actuarial assets (AA) equals unfunded accrued actuarial liability (UAAL) (or surplus).</a:t>
            </a:r>
          </a:p>
          <a:p>
            <a:pPr marL="457200" lvl="1" indent="0">
              <a:buNone/>
            </a:pPr>
            <a:r>
              <a:rPr lang="en-US" sz="1400" dirty="0">
                <a:sym typeface="Wingdings" panose="05000000000000000000" pitchFamily="2" charset="2"/>
              </a:rPr>
              <a:t> Note that </a:t>
            </a:r>
            <a:r>
              <a:rPr lang="en-US" sz="1400" u="sng" dirty="0">
                <a:sym typeface="Wingdings" panose="05000000000000000000" pitchFamily="2" charset="2"/>
              </a:rPr>
              <a:t>UAAL only includes liability attributed to years already worked </a:t>
            </a:r>
            <a:r>
              <a:rPr lang="en-US" sz="1400" dirty="0">
                <a:sym typeface="Wingdings" panose="05000000000000000000" pitchFamily="2" charset="2"/>
              </a:rPr>
              <a:t>(i.e., for current retirees, and for years already worked by existing workers). In theory, it includes nothing for years not yet worked by current workers and nothing for workers not yet hired. </a:t>
            </a:r>
            <a:r>
              <a:rPr lang="en-US" sz="1400" dirty="0">
                <a:highlight>
                  <a:srgbClr val="FFFF00"/>
                </a:highlight>
                <a:sym typeface="Wingdings" panose="05000000000000000000" pitchFamily="2" charset="2"/>
              </a:rPr>
              <a:t>In theory, to reduce the UAAL, you need to reduce benefits already earned by retirees, or benefits already earned by current workers.</a:t>
            </a:r>
            <a:r>
              <a:rPr lang="en-US" sz="1400" dirty="0">
                <a:sym typeface="Wingdings" panose="05000000000000000000" pitchFamily="2" charset="2"/>
              </a:rPr>
              <a:t> Gulp. (There are some technical exceptions.)</a:t>
            </a:r>
            <a:endParaRPr lang="en-US" sz="1400" dirty="0"/>
          </a:p>
          <a:p>
            <a:r>
              <a:rPr lang="en-US" sz="1600" b="1" dirty="0"/>
              <a:t>Amortize (i.e., spread) any unfunded liability (UAAL)</a:t>
            </a:r>
            <a:r>
              <a:rPr lang="en-US" sz="1600" dirty="0"/>
              <a:t>, or overfunding, over future years.</a:t>
            </a:r>
          </a:p>
          <a:p>
            <a:pPr lvl="1"/>
            <a:r>
              <a:rPr lang="en-US" sz="1400" dirty="0"/>
              <a:t>Sometimes the amortization amount is called supplemental cost (SC)</a:t>
            </a:r>
          </a:p>
          <a:p>
            <a:pPr lvl="1"/>
            <a:r>
              <a:rPr lang="en-US" sz="1400" dirty="0"/>
              <a:t>Amortization can be quick, or slow, depending on many technical choices plans can make. Many studies have shown that amortization payments often are not great enough to reduce unfunded liabilities. </a:t>
            </a:r>
            <a:r>
              <a:rPr lang="en-US" sz="1400" dirty="0">
                <a:highlight>
                  <a:srgbClr val="FFFF00"/>
                </a:highlight>
              </a:rPr>
              <a:t>A BIG problem</a:t>
            </a:r>
            <a:r>
              <a:rPr lang="en-US" sz="1400" dirty="0"/>
              <a:t>.</a:t>
            </a:r>
          </a:p>
          <a:p>
            <a:r>
              <a:rPr lang="en-US" sz="1600" b="1" dirty="0"/>
              <a:t>Sum normal cost and amortization cost to get actuarially determined contribution (ADC)</a:t>
            </a:r>
            <a:r>
              <a:rPr lang="en-US" sz="1600" dirty="0"/>
              <a:t>, (formerly annual “required” contribution or ARC)</a:t>
            </a:r>
          </a:p>
          <a:p>
            <a:r>
              <a:rPr lang="en-US" sz="1600" b="1" dirty="0"/>
              <a:t>Employer’s actuarially determined contribution</a:t>
            </a:r>
            <a:r>
              <a:rPr lang="en-US" sz="1600" dirty="0"/>
              <a:t> is total ADC minus the employee contribution (if any).</a:t>
            </a:r>
          </a:p>
          <a:p>
            <a:pPr marL="0" indent="0">
              <a:buNone/>
            </a:pPr>
            <a:r>
              <a:rPr lang="en-US" sz="1600" dirty="0"/>
              <a:t>*NOTE: Governments often do not pay the full actuarially determined employer contribution. This is a </a:t>
            </a:r>
            <a:r>
              <a:rPr lang="en-US" sz="1600" dirty="0">
                <a:highlight>
                  <a:srgbClr val="FFFF00"/>
                </a:highlight>
              </a:rPr>
              <a:t>BIG problem</a:t>
            </a:r>
            <a:r>
              <a:rPr lang="en-US" sz="1600" dirty="0"/>
              <a:t>. It has been the </a:t>
            </a:r>
            <a:r>
              <a:rPr lang="en-US" sz="1600" i="1" dirty="0"/>
              <a:t>proximate</a:t>
            </a:r>
            <a:r>
              <a:rPr lang="en-US" sz="1600" dirty="0"/>
              <a:t> cause of virtually all MAJOR pension problems.</a:t>
            </a:r>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44</a:t>
            </a:fld>
            <a:endParaRPr lang="en-US" dirty="0"/>
          </a:p>
        </p:txBody>
      </p:sp>
    </p:spTree>
    <p:extLst>
      <p:ext uri="{BB962C8B-B14F-4D97-AF65-F5344CB8AC3E}">
        <p14:creationId xmlns:p14="http://schemas.microsoft.com/office/powerpoint/2010/main" val="12916902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413886" y="8994"/>
            <a:ext cx="11415561" cy="1325563"/>
          </a:xfrm>
        </p:spPr>
        <p:txBody>
          <a:bodyPr anchor="ctr" anchorCtr="1">
            <a:noAutofit/>
          </a:bodyPr>
          <a:lstStyle/>
          <a:p>
            <a:r>
              <a:rPr lang="en-US" b="1" dirty="0">
                <a:solidFill>
                  <a:schemeClr val="accent5">
                    <a:lumMod val="50000"/>
                  </a:schemeClr>
                </a:solidFill>
              </a:rPr>
              <a:t>The discount rate controversy</a:t>
            </a:r>
          </a:p>
        </p:txBody>
      </p:sp>
      <p:sp>
        <p:nvSpPr>
          <p:cNvPr id="4" name="Content Placeholder 3">
            <a:extLst>
              <a:ext uri="{FF2B5EF4-FFF2-40B4-BE49-F238E27FC236}">
                <a16:creationId xmlns:a16="http://schemas.microsoft.com/office/drawing/2014/main" id="{EF967C0F-D269-4D30-8E14-52648555207D}"/>
              </a:ext>
            </a:extLst>
          </p:cNvPr>
          <p:cNvSpPr>
            <a:spLocks noGrp="1"/>
          </p:cNvSpPr>
          <p:nvPr>
            <p:ph idx="1"/>
          </p:nvPr>
        </p:nvSpPr>
        <p:spPr>
          <a:xfrm>
            <a:off x="616017" y="1118524"/>
            <a:ext cx="10972800" cy="5352692"/>
          </a:xfrm>
        </p:spPr>
        <p:txBody>
          <a:bodyPr>
            <a:normAutofit fontScale="70000" lnSpcReduction="20000"/>
          </a:bodyPr>
          <a:lstStyle/>
          <a:p>
            <a:r>
              <a:rPr lang="en-US" dirty="0"/>
              <a:t>Two separate but related concepts, often muddied:</a:t>
            </a:r>
          </a:p>
          <a:p>
            <a:pPr lvl="1"/>
            <a:r>
              <a:rPr lang="en-US" dirty="0"/>
              <a:t>Discount rate: used to value a future cash flow now (e.g., to determine the liability to report on financial statements).</a:t>
            </a:r>
          </a:p>
          <a:p>
            <a:pPr lvl="1"/>
            <a:r>
              <a:rPr lang="en-US" dirty="0"/>
              <a:t>Earnings assumption: what you think a specific investment portfolio will earn</a:t>
            </a:r>
          </a:p>
          <a:p>
            <a:r>
              <a:rPr lang="en-US" dirty="0"/>
              <a:t>Financial theory is unambiguous: What you owe has nothing to do with how you invest. Liabilities should be discounted using rates that reflect their characteristics, not a plan’s investment portfolio. Bond-like liabilities that must be paid should be discounted at approximately risk-free rates, </a:t>
            </a:r>
            <a:r>
              <a:rPr lang="en-US" i="1" dirty="0"/>
              <a:t>for purposes of reporting liabilities</a:t>
            </a:r>
            <a:r>
              <a:rPr lang="en-US" dirty="0"/>
              <a:t>.</a:t>
            </a:r>
          </a:p>
          <a:p>
            <a:r>
              <a:rPr lang="en-US" dirty="0"/>
              <a:t>But public pension plans use an earnings assumption to value liabilities. This practice assumes they will take investment risk successfully, before they have been successful (or not).</a:t>
            </a:r>
          </a:p>
          <a:p>
            <a:r>
              <a:rPr lang="en-US" dirty="0"/>
              <a:t>More investment risk </a:t>
            </a:r>
            <a:r>
              <a:rPr lang="en-US" dirty="0">
                <a:sym typeface="Wingdings" panose="05000000000000000000" pitchFamily="2" charset="2"/>
              </a:rPr>
              <a:t> </a:t>
            </a:r>
            <a:r>
              <a:rPr lang="en-US" dirty="0"/>
              <a:t>higher assumed return </a:t>
            </a:r>
            <a:r>
              <a:rPr lang="en-US" dirty="0">
                <a:sym typeface="Wingdings" panose="05000000000000000000" pitchFamily="2" charset="2"/>
              </a:rPr>
              <a:t> lower contributions (now)  more money for everyone (except for future selves, kids, and grandkids)</a:t>
            </a:r>
            <a:r>
              <a:rPr lang="en-US" dirty="0"/>
              <a:t>. This is a BIG problem. </a:t>
            </a:r>
            <a:r>
              <a:rPr lang="en-US" b="1" dirty="0"/>
              <a:t>$ trillions in play.</a:t>
            </a:r>
          </a:p>
          <a:p>
            <a:r>
              <a:rPr lang="en-US" dirty="0"/>
              <a:t>The choice of discount rate really matters. For example:</a:t>
            </a:r>
          </a:p>
          <a:p>
            <a:pPr marL="1371600" lvl="3" indent="0">
              <a:buNone/>
            </a:pPr>
            <a:endParaRPr lang="en-US" dirty="0"/>
          </a:p>
          <a:p>
            <a:pPr marL="914400" lvl="2" indent="0">
              <a:buNone/>
            </a:pPr>
            <a:r>
              <a:rPr lang="en-US" sz="2800" dirty="0"/>
              <a:t>$100 benefit to be paid in 20 years is liability of:</a:t>
            </a:r>
          </a:p>
          <a:p>
            <a:pPr lvl="2"/>
            <a:r>
              <a:rPr lang="en-US" sz="2800" dirty="0"/>
              <a:t>$24 if discounted at 7.5% (typical plan assumption)</a:t>
            </a:r>
          </a:p>
          <a:p>
            <a:pPr lvl="2"/>
            <a:r>
              <a:rPr lang="en-US" sz="2800" dirty="0"/>
              <a:t>$61 if discounted at 2.5% (similar to risk-free rate)</a:t>
            </a:r>
          </a:p>
          <a:p>
            <a:pPr marL="914400" lvl="2" indent="0">
              <a:buNone/>
            </a:pPr>
            <a:r>
              <a:rPr lang="en-US" sz="2800" dirty="0"/>
              <a:t>Liability at 2.5% is nearly 3x as great as at 7.5%! Even bigger impacts on UAAL.</a:t>
            </a:r>
            <a:endParaRPr lang="en-US" dirty="0"/>
          </a:p>
          <a:p>
            <a:r>
              <a:rPr lang="en-US" dirty="0"/>
              <a:t>This is </a:t>
            </a:r>
            <a:r>
              <a:rPr lang="en-US" b="1" i="1" dirty="0"/>
              <a:t>NOT</a:t>
            </a:r>
            <a:r>
              <a:rPr lang="en-US" dirty="0"/>
              <a:t> a statement about how plans should invest. How much to invest in stocks and other risky assets is a separate decision.</a:t>
            </a:r>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45</a:t>
            </a:fld>
            <a:endParaRPr lang="en-US" dirty="0"/>
          </a:p>
        </p:txBody>
      </p:sp>
    </p:spTree>
    <p:extLst>
      <p:ext uri="{BB962C8B-B14F-4D97-AF65-F5344CB8AC3E}">
        <p14:creationId xmlns:p14="http://schemas.microsoft.com/office/powerpoint/2010/main" val="33161682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413886" y="8994"/>
            <a:ext cx="11415561" cy="1325563"/>
          </a:xfrm>
        </p:spPr>
        <p:txBody>
          <a:bodyPr anchor="ctr" anchorCtr="1">
            <a:noAutofit/>
          </a:bodyPr>
          <a:lstStyle/>
          <a:p>
            <a:r>
              <a:rPr lang="en-US" b="1" dirty="0">
                <a:solidFill>
                  <a:schemeClr val="accent5">
                    <a:lumMod val="50000"/>
                  </a:schemeClr>
                </a:solidFill>
              </a:rPr>
              <a:t>Financial reporting vs. funding</a:t>
            </a:r>
          </a:p>
        </p:txBody>
      </p:sp>
      <p:sp>
        <p:nvSpPr>
          <p:cNvPr id="4" name="Content Placeholder 3">
            <a:extLst>
              <a:ext uri="{FF2B5EF4-FFF2-40B4-BE49-F238E27FC236}">
                <a16:creationId xmlns:a16="http://schemas.microsoft.com/office/drawing/2014/main" id="{EF967C0F-D269-4D30-8E14-52648555207D}"/>
              </a:ext>
            </a:extLst>
          </p:cNvPr>
          <p:cNvSpPr>
            <a:spLocks noGrp="1"/>
          </p:cNvSpPr>
          <p:nvPr>
            <p:ph idx="1"/>
          </p:nvPr>
        </p:nvSpPr>
        <p:spPr>
          <a:xfrm>
            <a:off x="616017" y="1078029"/>
            <a:ext cx="10972800" cy="5691571"/>
          </a:xfrm>
        </p:spPr>
        <p:txBody>
          <a:bodyPr>
            <a:normAutofit lnSpcReduction="10000"/>
          </a:bodyPr>
          <a:lstStyle/>
          <a:p>
            <a:r>
              <a:rPr lang="en-US" b="1" dirty="0"/>
              <a:t>Financial reporting </a:t>
            </a:r>
            <a:r>
              <a:rPr lang="en-US" dirty="0"/>
              <a:t>– numbers that appear in the financial statements of governments and pension plans. Prepared by accountants, with input from actuaries. These statements report results for a year just ended. These numbers need not affect political behavior – e.g., the contributions a government makes. They are disclosure. Two main elements:</a:t>
            </a:r>
          </a:p>
          <a:p>
            <a:pPr lvl="1"/>
            <a:r>
              <a:rPr lang="en-US" dirty="0"/>
              <a:t>Liability – the amount owed for future benefits, to be reported on the balance sheet.</a:t>
            </a:r>
          </a:p>
          <a:p>
            <a:pPr lvl="1"/>
            <a:r>
              <a:rPr lang="en-US" dirty="0"/>
              <a:t>The cost of new benefits earned</a:t>
            </a:r>
          </a:p>
          <a:p>
            <a:r>
              <a:rPr lang="en-US" b="1" dirty="0"/>
              <a:t>Funding</a:t>
            </a:r>
            <a:r>
              <a:rPr lang="en-US" dirty="0"/>
              <a:t> – by contrast, refers to how we determine how much money to set aside to pay for future pensions, taking into account how we will invest, and our tolerance for investment risk. Estimates prepared by actuaries, sometimes overridden by politicians.</a:t>
            </a:r>
          </a:p>
          <a:p>
            <a:r>
              <a:rPr lang="en-US" dirty="0"/>
              <a:t>Always, always, always must distinguish between financial reporting and funding. They are two separate activities.</a:t>
            </a:r>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46</a:t>
            </a:fld>
            <a:endParaRPr lang="en-US" dirty="0"/>
          </a:p>
        </p:txBody>
      </p:sp>
    </p:spTree>
    <p:extLst>
      <p:ext uri="{BB962C8B-B14F-4D97-AF65-F5344CB8AC3E}">
        <p14:creationId xmlns:p14="http://schemas.microsoft.com/office/powerpoint/2010/main" val="16180728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413886" y="8994"/>
            <a:ext cx="11415561" cy="1325563"/>
          </a:xfrm>
        </p:spPr>
        <p:txBody>
          <a:bodyPr anchor="ctr" anchorCtr="1">
            <a:noAutofit/>
          </a:bodyPr>
          <a:lstStyle/>
          <a:p>
            <a:r>
              <a:rPr lang="en-US" sz="4800" b="1" dirty="0">
                <a:solidFill>
                  <a:schemeClr val="accent5">
                    <a:lumMod val="50000"/>
                  </a:schemeClr>
                </a:solidFill>
              </a:rPr>
              <a:t>Discount rate example</a:t>
            </a:r>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47</a:t>
            </a:fld>
            <a:endParaRPr lang="en-US" dirty="0"/>
          </a:p>
        </p:txBody>
      </p:sp>
      <p:pic>
        <p:nvPicPr>
          <p:cNvPr id="8" name="Picture 7">
            <a:extLst>
              <a:ext uri="{FF2B5EF4-FFF2-40B4-BE49-F238E27FC236}">
                <a16:creationId xmlns:a16="http://schemas.microsoft.com/office/drawing/2014/main" id="{E96995BD-51FA-454C-A2ED-8FAC0B356D45}"/>
              </a:ext>
            </a:extLst>
          </p:cNvPr>
          <p:cNvPicPr>
            <a:picLocks noChangeAspect="1"/>
          </p:cNvPicPr>
          <p:nvPr/>
        </p:nvPicPr>
        <p:blipFill>
          <a:blip r:embed="rId2"/>
          <a:stretch>
            <a:fillRect/>
          </a:stretch>
        </p:blipFill>
        <p:spPr>
          <a:xfrm>
            <a:off x="612005" y="1692248"/>
            <a:ext cx="10972800" cy="4408200"/>
          </a:xfrm>
          <a:prstGeom prst="rect">
            <a:avLst/>
          </a:prstGeom>
        </p:spPr>
      </p:pic>
    </p:spTree>
    <p:extLst>
      <p:ext uri="{BB962C8B-B14F-4D97-AF65-F5344CB8AC3E}">
        <p14:creationId xmlns:p14="http://schemas.microsoft.com/office/powerpoint/2010/main" val="15363784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413886" y="8994"/>
            <a:ext cx="11415561" cy="1325563"/>
          </a:xfrm>
        </p:spPr>
        <p:txBody>
          <a:bodyPr anchor="ctr" anchorCtr="1">
            <a:noAutofit/>
          </a:bodyPr>
          <a:lstStyle/>
          <a:p>
            <a:r>
              <a:rPr lang="en-US" sz="4000" b="1" dirty="0">
                <a:solidFill>
                  <a:schemeClr val="accent5">
                    <a:lumMod val="50000"/>
                  </a:schemeClr>
                </a:solidFill>
              </a:rPr>
              <a:t>Additional risk: actuarial-valuation return assumptions seemingly inconsistent with capital market assumptions</a:t>
            </a:r>
          </a:p>
        </p:txBody>
      </p:sp>
      <p:sp>
        <p:nvSpPr>
          <p:cNvPr id="4" name="Content Placeholder 3">
            <a:extLst>
              <a:ext uri="{FF2B5EF4-FFF2-40B4-BE49-F238E27FC236}">
                <a16:creationId xmlns:a16="http://schemas.microsoft.com/office/drawing/2014/main" id="{EF967C0F-D269-4D30-8E14-52648555207D}"/>
              </a:ext>
            </a:extLst>
          </p:cNvPr>
          <p:cNvSpPr>
            <a:spLocks noGrp="1"/>
          </p:cNvSpPr>
          <p:nvPr>
            <p:ph idx="1"/>
          </p:nvPr>
        </p:nvSpPr>
        <p:spPr>
          <a:xfrm>
            <a:off x="616017" y="1408671"/>
            <a:ext cx="10972800" cy="4642878"/>
          </a:xfrm>
        </p:spPr>
        <p:txBody>
          <a:bodyPr>
            <a:normAutofit lnSpcReduction="10000"/>
          </a:bodyPr>
          <a:lstStyle/>
          <a:p>
            <a:r>
              <a:rPr lang="en-US" dirty="0"/>
              <a:t>Recent study: 28 large plans all used higher return assumptions for valuation and contributions than typical CMA justified; average discrepancy of 1.26% points.*</a:t>
            </a:r>
          </a:p>
          <a:p>
            <a:r>
              <a:rPr lang="en-US" dirty="0"/>
              <a:t>Some plans appear to justify this by stating that investment returns will fall short in the near term, but will be </a:t>
            </a:r>
            <a:r>
              <a:rPr lang="en-US" i="1" dirty="0"/>
              <a:t>above</a:t>
            </a:r>
            <a:r>
              <a:rPr lang="en-US" dirty="0"/>
              <a:t> the return assumption in later years:</a:t>
            </a:r>
          </a:p>
          <a:p>
            <a:pPr lvl="1"/>
            <a:r>
              <a:rPr lang="en-US" dirty="0"/>
              <a:t>CalPERS 6.2% over next decade, then 7.8%</a:t>
            </a:r>
          </a:p>
          <a:p>
            <a:pPr lvl="1"/>
            <a:r>
              <a:rPr lang="en-US" dirty="0"/>
              <a:t>Ohio PERS 6.76% next 5-7 years, then 7.85%</a:t>
            </a:r>
          </a:p>
          <a:p>
            <a:pPr lvl="1"/>
            <a:r>
              <a:rPr lang="en-US" dirty="0"/>
              <a:t>South Carolina plans are assuming returns of 4% over the next 4-6 years.</a:t>
            </a:r>
          </a:p>
          <a:p>
            <a:r>
              <a:rPr lang="en-US" dirty="0"/>
              <a:t>Our simulations of low-returns-early scenarios show that the risks of severe underfunding and large contribution increases in the early years rise substantially.**</a:t>
            </a:r>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48</a:t>
            </a:fld>
            <a:endParaRPr lang="en-US" dirty="0"/>
          </a:p>
        </p:txBody>
      </p:sp>
      <p:sp>
        <p:nvSpPr>
          <p:cNvPr id="5" name="TextBox 4">
            <a:extLst>
              <a:ext uri="{FF2B5EF4-FFF2-40B4-BE49-F238E27FC236}">
                <a16:creationId xmlns:a16="http://schemas.microsoft.com/office/drawing/2014/main" id="{8EB500D3-5D51-4FAF-8B08-D97EC7969733}"/>
              </a:ext>
            </a:extLst>
          </p:cNvPr>
          <p:cNvSpPr txBox="1"/>
          <p:nvPr/>
        </p:nvSpPr>
        <p:spPr>
          <a:xfrm>
            <a:off x="296561" y="6051548"/>
            <a:ext cx="11532885" cy="800219"/>
          </a:xfrm>
          <a:prstGeom prst="rect">
            <a:avLst/>
          </a:prstGeom>
          <a:noFill/>
        </p:spPr>
        <p:txBody>
          <a:bodyPr wrap="square" rtlCol="0">
            <a:spAutoFit/>
          </a:bodyPr>
          <a:lstStyle/>
          <a:p>
            <a:r>
              <a:rPr lang="en-US" dirty="0"/>
              <a:t>*  </a:t>
            </a:r>
            <a:r>
              <a:rPr lang="en-US" sz="1400" dirty="0"/>
              <a:t>Christopher Mier, “Public Pensions: Complex Systems Still in Flux,” </a:t>
            </a:r>
            <a:r>
              <a:rPr lang="en-US" sz="1400" i="1" dirty="0"/>
              <a:t>Municipal Finance Journal </a:t>
            </a:r>
            <a:r>
              <a:rPr lang="en-US" sz="1400" dirty="0"/>
              <a:t>38, no. 1 (Spring 2017).</a:t>
            </a:r>
            <a:br>
              <a:rPr lang="en-US" sz="1400" dirty="0"/>
            </a:br>
            <a:r>
              <a:rPr lang="en-US" sz="1400" dirty="0"/>
              <a:t>** For example, see Yimeng Yin, and Donald J. Boyd. “Investment Return Volatility and the Pennsylvania Public School Employees’ Retirement System.” Nelson A. Rockefeller Institute of Government, August 2017.</a:t>
            </a:r>
          </a:p>
        </p:txBody>
      </p:sp>
    </p:spTree>
    <p:extLst>
      <p:ext uri="{BB962C8B-B14F-4D97-AF65-F5344CB8AC3E}">
        <p14:creationId xmlns:p14="http://schemas.microsoft.com/office/powerpoint/2010/main" val="16941074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413886" y="8994"/>
            <a:ext cx="11415561" cy="1325563"/>
          </a:xfrm>
        </p:spPr>
        <p:txBody>
          <a:bodyPr anchor="ctr" anchorCtr="1">
            <a:normAutofit fontScale="90000"/>
          </a:bodyPr>
          <a:lstStyle/>
          <a:p>
            <a:r>
              <a:rPr lang="en-US" sz="5400" b="1" dirty="0">
                <a:solidFill>
                  <a:schemeClr val="accent5">
                    <a:lumMod val="50000"/>
                  </a:schemeClr>
                </a:solidFill>
              </a:rPr>
              <a:t>Why it’s so hard to assess and compare pension fiscal stress</a:t>
            </a:r>
          </a:p>
        </p:txBody>
      </p:sp>
      <p:sp>
        <p:nvSpPr>
          <p:cNvPr id="4" name="Content Placeholder 3">
            <a:extLst>
              <a:ext uri="{FF2B5EF4-FFF2-40B4-BE49-F238E27FC236}">
                <a16:creationId xmlns:a16="http://schemas.microsoft.com/office/drawing/2014/main" id="{EF967C0F-D269-4D30-8E14-52648555207D}"/>
              </a:ext>
            </a:extLst>
          </p:cNvPr>
          <p:cNvSpPr>
            <a:spLocks noGrp="1"/>
          </p:cNvSpPr>
          <p:nvPr>
            <p:ph idx="1"/>
          </p:nvPr>
        </p:nvSpPr>
        <p:spPr>
          <a:xfrm>
            <a:off x="616017" y="1463036"/>
            <a:ext cx="10972800" cy="5370899"/>
          </a:xfrm>
        </p:spPr>
        <p:txBody>
          <a:bodyPr>
            <a:normAutofit fontScale="77500" lnSpcReduction="20000"/>
          </a:bodyPr>
          <a:lstStyle/>
          <a:p>
            <a:pPr marL="742950" indent="-742950">
              <a:buFont typeface="+mj-lt"/>
              <a:buAutoNum type="arabicPeriod"/>
            </a:pPr>
            <a:r>
              <a:rPr lang="en-US" sz="3600" dirty="0"/>
              <a:t>Plans report liabilities on </a:t>
            </a:r>
            <a:r>
              <a:rPr lang="en-US" sz="3600" dirty="0">
                <a:solidFill>
                  <a:srgbClr val="C00000"/>
                </a:solidFill>
              </a:rPr>
              <a:t>assumption that they will be successful investors</a:t>
            </a:r>
          </a:p>
          <a:p>
            <a:pPr marL="1200150" lvl="1" indent="-742950">
              <a:buFont typeface="+mj-lt"/>
              <a:buAutoNum type="alphaLcParenR"/>
            </a:pPr>
            <a:r>
              <a:rPr lang="en-US" sz="3200" dirty="0"/>
              <a:t>Maybe yes, maybe no. With this kind of measurement, you tell us how the stock market will do, we’ll tell you magnitude of pension fiscal stress.</a:t>
            </a:r>
          </a:p>
          <a:p>
            <a:pPr marL="1200150" lvl="1" indent="-742950">
              <a:buFont typeface="+mj-lt"/>
              <a:buAutoNum type="alphaLcParenR"/>
            </a:pPr>
            <a:r>
              <a:rPr lang="en-US" sz="3600" dirty="0"/>
              <a:t>Another way: Report liabilities without assuming successful risk-taking. Disclose investment risk and potential consequences.</a:t>
            </a:r>
          </a:p>
          <a:p>
            <a:pPr marL="742950" indent="-742950">
              <a:buFont typeface="+mj-lt"/>
              <a:buAutoNum type="arabicPeriod"/>
            </a:pPr>
            <a:r>
              <a:rPr lang="en-US" sz="3600" dirty="0"/>
              <a:t>Actuarial contributions are </a:t>
            </a:r>
            <a:r>
              <a:rPr lang="en-US" sz="3600" dirty="0">
                <a:solidFill>
                  <a:srgbClr val="C00000"/>
                </a:solidFill>
              </a:rPr>
              <a:t>far lower</a:t>
            </a:r>
            <a:r>
              <a:rPr lang="en-US" sz="3600" dirty="0"/>
              <a:t> than they would be if plans did not assume successful investing</a:t>
            </a:r>
          </a:p>
          <a:p>
            <a:pPr marL="742950" indent="-742950">
              <a:buFont typeface="+mj-lt"/>
              <a:buAutoNum type="arabicPeriod"/>
            </a:pPr>
            <a:r>
              <a:rPr lang="en-US" sz="3600" dirty="0"/>
              <a:t>Actuarial contributions often </a:t>
            </a:r>
            <a:r>
              <a:rPr lang="en-US" sz="3600" dirty="0">
                <a:solidFill>
                  <a:srgbClr val="C00000"/>
                </a:solidFill>
              </a:rPr>
              <a:t>stretch out repayments </a:t>
            </a:r>
            <a:r>
              <a:rPr lang="en-US" sz="3600" dirty="0"/>
              <a:t>of unfunded liabilities over LONG periods</a:t>
            </a:r>
          </a:p>
          <a:p>
            <a:pPr marL="742950" indent="-742950">
              <a:buFont typeface="+mj-lt"/>
              <a:buAutoNum type="arabicPeriod"/>
            </a:pPr>
            <a:r>
              <a:rPr lang="en-US" sz="3600" dirty="0"/>
              <a:t>Some governments </a:t>
            </a:r>
            <a:r>
              <a:rPr lang="en-US" sz="3600" dirty="0">
                <a:solidFill>
                  <a:srgbClr val="C00000"/>
                </a:solidFill>
              </a:rPr>
              <a:t>underpay</a:t>
            </a:r>
            <a:r>
              <a:rPr lang="en-US" sz="3600" dirty="0"/>
              <a:t> actuarial contributions</a:t>
            </a:r>
          </a:p>
          <a:p>
            <a:pPr marL="742950" indent="-742950">
              <a:buFont typeface="+mj-lt"/>
              <a:buAutoNum type="arabicPeriod"/>
            </a:pPr>
            <a:r>
              <a:rPr lang="en-US" sz="3600" dirty="0"/>
              <a:t>Size of liabilities and payments </a:t>
            </a:r>
            <a:r>
              <a:rPr lang="en-US" sz="3600" dirty="0">
                <a:solidFill>
                  <a:srgbClr val="C00000"/>
                </a:solidFill>
              </a:rPr>
              <a:t>relative to economy and budget </a:t>
            </a:r>
            <a:r>
              <a:rPr lang="en-US" sz="3600" dirty="0"/>
              <a:t>are important – not just funded ratio.</a:t>
            </a:r>
          </a:p>
          <a:p>
            <a:pPr marL="742950" indent="-742950">
              <a:buFont typeface="+mj-lt"/>
              <a:buAutoNum type="arabicPeriod"/>
            </a:pPr>
            <a:r>
              <a:rPr lang="en-US" sz="3600" dirty="0"/>
              <a:t>Wide variation on these key characteristics</a:t>
            </a:r>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49</a:t>
            </a:fld>
            <a:endParaRPr lang="en-US" dirty="0"/>
          </a:p>
        </p:txBody>
      </p:sp>
    </p:spTree>
    <p:extLst>
      <p:ext uri="{BB962C8B-B14F-4D97-AF65-F5344CB8AC3E}">
        <p14:creationId xmlns:p14="http://schemas.microsoft.com/office/powerpoint/2010/main" val="2166978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413886" y="8994"/>
            <a:ext cx="11415561" cy="1325563"/>
          </a:xfrm>
        </p:spPr>
        <p:txBody>
          <a:bodyPr anchor="ctr" anchorCtr="1">
            <a:normAutofit/>
          </a:bodyPr>
          <a:lstStyle/>
          <a:p>
            <a:pPr algn="ctr"/>
            <a:r>
              <a:rPr lang="en-US" sz="5400" b="1" dirty="0">
                <a:solidFill>
                  <a:schemeClr val="accent5">
                    <a:lumMod val="50000"/>
                  </a:schemeClr>
                </a:solidFill>
              </a:rPr>
              <a:t>State &amp; local defined benefit plans</a:t>
            </a:r>
          </a:p>
        </p:txBody>
      </p:sp>
      <p:sp>
        <p:nvSpPr>
          <p:cNvPr id="4" name="Content Placeholder 3">
            <a:extLst>
              <a:ext uri="{FF2B5EF4-FFF2-40B4-BE49-F238E27FC236}">
                <a16:creationId xmlns:a16="http://schemas.microsoft.com/office/drawing/2014/main" id="{EF967C0F-D269-4D30-8E14-52648555207D}"/>
              </a:ext>
            </a:extLst>
          </p:cNvPr>
          <p:cNvSpPr>
            <a:spLocks noGrp="1"/>
          </p:cNvSpPr>
          <p:nvPr>
            <p:ph idx="1"/>
          </p:nvPr>
        </p:nvSpPr>
        <p:spPr>
          <a:xfrm>
            <a:off x="616016" y="1135780"/>
            <a:ext cx="11341522" cy="5124343"/>
          </a:xfrm>
        </p:spPr>
        <p:txBody>
          <a:bodyPr>
            <a:normAutofit/>
          </a:bodyPr>
          <a:lstStyle/>
          <a:p>
            <a:r>
              <a:rPr lang="en-US" sz="4000" dirty="0"/>
              <a:t>14+ million workers, 6+ million retirees</a:t>
            </a:r>
          </a:p>
          <a:p>
            <a:r>
              <a:rPr lang="en-US" sz="4000" dirty="0"/>
              <a:t>&gt; 6,000 plans; 170 large plans have 90% of assets</a:t>
            </a:r>
          </a:p>
          <a:p>
            <a:r>
              <a:rPr lang="en-US" sz="4000" dirty="0"/>
              <a:t>$4.6 trillion invested assets</a:t>
            </a:r>
          </a:p>
          <a:p>
            <a:r>
              <a:rPr lang="en-US" sz="4000" dirty="0"/>
              <a:t>$167 billion gov’t contributions annually</a:t>
            </a:r>
          </a:p>
          <a:p>
            <a:pPr lvl="1"/>
            <a:r>
              <a:rPr lang="en-US" sz="3600" dirty="0"/>
              <a:t>About 50% greater than roads/bridges capital spending</a:t>
            </a:r>
          </a:p>
          <a:p>
            <a:pPr lvl="1"/>
            <a:r>
              <a:rPr lang="en-US" sz="3600" dirty="0"/>
              <a:t>About 20+% of K-12 spending</a:t>
            </a:r>
          </a:p>
          <a:p>
            <a:pPr lvl="1"/>
            <a:r>
              <a:rPr lang="en-US" sz="3600" dirty="0"/>
              <a:t>About 8.5% of all taxes (was 4.6% in 2000)</a:t>
            </a:r>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5</a:t>
            </a:fld>
            <a:endParaRPr lang="en-US" dirty="0"/>
          </a:p>
        </p:txBody>
      </p:sp>
      <p:sp>
        <p:nvSpPr>
          <p:cNvPr id="5" name="TextBox 4">
            <a:extLst>
              <a:ext uri="{FF2B5EF4-FFF2-40B4-BE49-F238E27FC236}">
                <a16:creationId xmlns:a16="http://schemas.microsoft.com/office/drawing/2014/main" id="{BC821606-2FE8-4F7D-85C0-8F6956565D6F}"/>
              </a:ext>
            </a:extLst>
          </p:cNvPr>
          <p:cNvSpPr txBox="1"/>
          <p:nvPr/>
        </p:nvSpPr>
        <p:spPr>
          <a:xfrm>
            <a:off x="592853" y="6369795"/>
            <a:ext cx="7782730" cy="369332"/>
          </a:xfrm>
          <a:prstGeom prst="rect">
            <a:avLst/>
          </a:prstGeom>
          <a:noFill/>
        </p:spPr>
        <p:txBody>
          <a:bodyPr wrap="square" rtlCol="0">
            <a:spAutoFit/>
          </a:bodyPr>
          <a:lstStyle/>
          <a:p>
            <a:r>
              <a:rPr lang="en-US" dirty="0"/>
              <a:t>Sources: Census, PPD, FRB, BEA. Details available on request.</a:t>
            </a:r>
          </a:p>
        </p:txBody>
      </p:sp>
    </p:spTree>
    <p:extLst>
      <p:ext uri="{BB962C8B-B14F-4D97-AF65-F5344CB8AC3E}">
        <p14:creationId xmlns:p14="http://schemas.microsoft.com/office/powerpoint/2010/main" val="26030826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50</a:t>
            </a:fld>
            <a:endParaRPr lang="en-US" dirty="0"/>
          </a:p>
        </p:txBody>
      </p:sp>
      <p:graphicFrame>
        <p:nvGraphicFramePr>
          <p:cNvPr id="8" name="Table 7">
            <a:extLst>
              <a:ext uri="{FF2B5EF4-FFF2-40B4-BE49-F238E27FC236}">
                <a16:creationId xmlns:a16="http://schemas.microsoft.com/office/drawing/2014/main" id="{4667DB93-918A-42D9-A7E1-801A05439A8D}"/>
              </a:ext>
            </a:extLst>
          </p:cNvPr>
          <p:cNvGraphicFramePr>
            <a:graphicFrameLocks noGrp="1"/>
          </p:cNvGraphicFramePr>
          <p:nvPr>
            <p:extLst>
              <p:ext uri="{D42A27DB-BD31-4B8C-83A1-F6EECF244321}">
                <p14:modId xmlns:p14="http://schemas.microsoft.com/office/powerpoint/2010/main" val="1519318668"/>
              </p:ext>
            </p:extLst>
          </p:nvPr>
        </p:nvGraphicFramePr>
        <p:xfrm>
          <a:off x="388220" y="259080"/>
          <a:ext cx="11415560" cy="6339840"/>
        </p:xfrm>
        <a:graphic>
          <a:graphicData uri="http://schemas.openxmlformats.org/drawingml/2006/table">
            <a:tbl>
              <a:tblPr firstRow="1" firstCol="1" bandRow="1">
                <a:tableStyleId>{5C22544A-7EE6-4342-B048-85BDC9FD1C3A}</a:tableStyleId>
              </a:tblPr>
              <a:tblGrid>
                <a:gridCol w="2191543">
                  <a:extLst>
                    <a:ext uri="{9D8B030D-6E8A-4147-A177-3AD203B41FA5}">
                      <a16:colId xmlns:a16="http://schemas.microsoft.com/office/drawing/2014/main" val="2231291962"/>
                    </a:ext>
                  </a:extLst>
                </a:gridCol>
                <a:gridCol w="2417413">
                  <a:extLst>
                    <a:ext uri="{9D8B030D-6E8A-4147-A177-3AD203B41FA5}">
                      <a16:colId xmlns:a16="http://schemas.microsoft.com/office/drawing/2014/main" val="4250850776"/>
                    </a:ext>
                  </a:extLst>
                </a:gridCol>
                <a:gridCol w="3952104">
                  <a:extLst>
                    <a:ext uri="{9D8B030D-6E8A-4147-A177-3AD203B41FA5}">
                      <a16:colId xmlns:a16="http://schemas.microsoft.com/office/drawing/2014/main" val="3598938582"/>
                    </a:ext>
                  </a:extLst>
                </a:gridCol>
                <a:gridCol w="2854500">
                  <a:extLst>
                    <a:ext uri="{9D8B030D-6E8A-4147-A177-3AD203B41FA5}">
                      <a16:colId xmlns:a16="http://schemas.microsoft.com/office/drawing/2014/main" val="3306016509"/>
                    </a:ext>
                  </a:extLst>
                </a:gridCol>
              </a:tblGrid>
              <a:tr h="236151">
                <a:tc>
                  <a:txBody>
                    <a:bodyPr/>
                    <a:lstStyle/>
                    <a:p>
                      <a:pPr marL="0" marR="0">
                        <a:spcBef>
                          <a:spcPts val="0"/>
                        </a:spcBef>
                        <a:spcAft>
                          <a:spcPts val="0"/>
                        </a:spcAft>
                      </a:pPr>
                      <a:r>
                        <a:rPr lang="en-US" sz="1600" dirty="0">
                          <a:effectLst/>
                        </a:rPr>
                        <a:t>Legacy item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8851" marR="38851" marT="0" marB="0" anchor="ctr"/>
                </a:tc>
                <a:tc>
                  <a:txBody>
                    <a:bodyPr/>
                    <a:lstStyle/>
                    <a:p>
                      <a:pPr marL="0" marR="0">
                        <a:spcBef>
                          <a:spcPts val="0"/>
                        </a:spcBef>
                        <a:spcAft>
                          <a:spcPts val="0"/>
                        </a:spcAft>
                      </a:pPr>
                      <a:r>
                        <a:rPr lang="en-US" sz="1600" dirty="0">
                          <a:effectLst/>
                        </a:rPr>
                        <a:t>Is it a debt?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8851" marR="38851" marT="0" marB="0" anchor="ctr"/>
                </a:tc>
                <a:tc>
                  <a:txBody>
                    <a:bodyPr/>
                    <a:lstStyle/>
                    <a:p>
                      <a:pPr marL="0" marR="0">
                        <a:spcBef>
                          <a:spcPts val="0"/>
                        </a:spcBef>
                        <a:spcAft>
                          <a:spcPts val="0"/>
                        </a:spcAft>
                      </a:pPr>
                      <a:r>
                        <a:rPr lang="en-US" sz="1600" dirty="0">
                          <a:effectLst/>
                        </a:rPr>
                        <a:t>Important characteristics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8851" marR="38851" marT="0" marB="0" anchor="ctr"/>
                </a:tc>
                <a:tc>
                  <a:txBody>
                    <a:bodyPr/>
                    <a:lstStyle/>
                    <a:p>
                      <a:pPr marL="0" marR="0">
                        <a:spcBef>
                          <a:spcPts val="0"/>
                        </a:spcBef>
                        <a:spcAft>
                          <a:spcPts val="0"/>
                        </a:spcAft>
                      </a:pPr>
                      <a:r>
                        <a:rPr lang="en-US" sz="1600" dirty="0">
                          <a:effectLst/>
                        </a:rPr>
                        <a:t>Implications for solutions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8851" marR="38851" marT="0" marB="0" anchor="ctr"/>
                </a:tc>
                <a:extLst>
                  <a:ext uri="{0D108BD9-81ED-4DB2-BD59-A6C34878D82A}">
                    <a16:rowId xmlns:a16="http://schemas.microsoft.com/office/drawing/2014/main" val="675599538"/>
                  </a:ext>
                </a:extLst>
              </a:tr>
              <a:tr h="1180749">
                <a:tc>
                  <a:txBody>
                    <a:bodyPr/>
                    <a:lstStyle/>
                    <a:p>
                      <a:pPr marL="0" marR="0">
                        <a:spcBef>
                          <a:spcPts val="0"/>
                        </a:spcBef>
                        <a:spcAft>
                          <a:spcPts val="0"/>
                        </a:spcAft>
                      </a:pPr>
                      <a:r>
                        <a:rPr lang="en-US" sz="1600" dirty="0">
                          <a:effectLst/>
                        </a:rPr>
                        <a:t>Unfunded pension liabilities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8851" marR="38851" marT="0" marB="0" anchor="ctr"/>
                </a:tc>
                <a:tc>
                  <a:txBody>
                    <a:bodyPr/>
                    <a:lstStyle/>
                    <a:p>
                      <a:pPr marL="0" marR="0">
                        <a:spcBef>
                          <a:spcPts val="0"/>
                        </a:spcBef>
                        <a:spcAft>
                          <a:spcPts val="0"/>
                        </a:spcAft>
                      </a:pPr>
                      <a:r>
                        <a:rPr lang="en-US" sz="1600" dirty="0">
                          <a:effectLst/>
                        </a:rPr>
                        <a:t>Yes. It was promised, and creditors (workers) understand the promise.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8851" marR="38851" marT="0" marB="0" anchor="ctr"/>
                </a:tc>
                <a:tc>
                  <a:txBody>
                    <a:bodyPr/>
                    <a:lstStyle/>
                    <a:p>
                      <a:pPr marL="0" marR="0">
                        <a:spcBef>
                          <a:spcPts val="0"/>
                        </a:spcBef>
                        <a:spcAft>
                          <a:spcPts val="0"/>
                        </a:spcAft>
                      </a:pPr>
                      <a:r>
                        <a:rPr lang="en-US" sz="1600" dirty="0">
                          <a:effectLst/>
                        </a:rPr>
                        <a:t>A debt for services delivered in the past – thus, payment requires taxes but yields little political benefit. True payment needs generally not included in budgets, so proper repayment creates pressure. Strong legal protections, usually. Can be abrogated in bankruptcy.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8851" marR="38851" marT="0" marB="0" anchor="ctr"/>
                </a:tc>
                <a:tc>
                  <a:txBody>
                    <a:bodyPr/>
                    <a:lstStyle/>
                    <a:p>
                      <a:pPr marL="0" marR="0">
                        <a:spcBef>
                          <a:spcPts val="0"/>
                        </a:spcBef>
                        <a:spcAft>
                          <a:spcPts val="0"/>
                        </a:spcAft>
                      </a:pPr>
                      <a:r>
                        <a:rPr lang="en-US" sz="1600" dirty="0">
                          <a:effectLst/>
                        </a:rPr>
                        <a:t>Relatively weak public support for payment. The true legacy debt (as opposed to costs for new workers) usually will require bankruptcy-like arrangements to reduce debt.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8851" marR="38851" marT="0" marB="0" anchor="ctr"/>
                </a:tc>
                <a:extLst>
                  <a:ext uri="{0D108BD9-81ED-4DB2-BD59-A6C34878D82A}">
                    <a16:rowId xmlns:a16="http://schemas.microsoft.com/office/drawing/2014/main" val="4023489825"/>
                  </a:ext>
                </a:extLst>
              </a:tr>
              <a:tr h="1062675">
                <a:tc>
                  <a:txBody>
                    <a:bodyPr/>
                    <a:lstStyle/>
                    <a:p>
                      <a:pPr marL="0" marR="0">
                        <a:spcBef>
                          <a:spcPts val="0"/>
                        </a:spcBef>
                        <a:spcAft>
                          <a:spcPts val="0"/>
                        </a:spcAft>
                      </a:pPr>
                      <a:r>
                        <a:rPr lang="en-US" sz="1600" dirty="0">
                          <a:effectLst/>
                        </a:rPr>
                        <a:t>Unfunded retiree health care obligations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8851" marR="38851" marT="0" marB="0" anchor="ctr"/>
                </a:tc>
                <a:tc>
                  <a:txBody>
                    <a:bodyPr/>
                    <a:lstStyle/>
                    <a:p>
                      <a:pPr marL="0" marR="0">
                        <a:spcBef>
                          <a:spcPts val="0"/>
                        </a:spcBef>
                        <a:spcAft>
                          <a:spcPts val="0"/>
                        </a:spcAft>
                      </a:pPr>
                      <a:r>
                        <a:rPr lang="en-US" sz="1600" dirty="0">
                          <a:effectLst/>
                        </a:rPr>
                        <a:t>Probably not, in general. Govts and workers/retirees often understand that plans, copays, benefits, and premiums may be changed.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8851" marR="38851" marT="0" marB="0" anchor="ctr"/>
                </a:tc>
                <a:tc>
                  <a:txBody>
                    <a:bodyPr/>
                    <a:lstStyle/>
                    <a:p>
                      <a:pPr marL="0" marR="0">
                        <a:spcBef>
                          <a:spcPts val="0"/>
                        </a:spcBef>
                        <a:spcAft>
                          <a:spcPts val="0"/>
                        </a:spcAft>
                      </a:pPr>
                      <a:r>
                        <a:rPr lang="en-US" sz="1600" dirty="0">
                          <a:effectLst/>
                        </a:rPr>
                        <a:t>An obligation for services delivered in the past; taxes with little political benefit. True payment needs rarely are included in budgets, so proper funding will be painful. Weak legal protections. May not need bankruptcy to abrogate.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8851" marR="38851" marT="0" marB="0" anchor="ctr"/>
                </a:tc>
                <a:tc>
                  <a:txBody>
                    <a:bodyPr/>
                    <a:lstStyle/>
                    <a:p>
                      <a:pPr marL="0" marR="0">
                        <a:spcBef>
                          <a:spcPts val="0"/>
                        </a:spcBef>
                        <a:spcAft>
                          <a:spcPts val="0"/>
                        </a:spcAft>
                      </a:pPr>
                      <a:r>
                        <a:rPr lang="en-US" sz="1600" dirty="0">
                          <a:effectLst/>
                        </a:rPr>
                        <a:t>Weak public support for payment, union opposition to changes. Can be changed in contract negotiations.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8851" marR="38851" marT="0" marB="0" anchor="ctr"/>
                </a:tc>
                <a:extLst>
                  <a:ext uri="{0D108BD9-81ED-4DB2-BD59-A6C34878D82A}">
                    <a16:rowId xmlns:a16="http://schemas.microsoft.com/office/drawing/2014/main" val="171148579"/>
                  </a:ext>
                </a:extLst>
              </a:tr>
              <a:tr h="1416899">
                <a:tc>
                  <a:txBody>
                    <a:bodyPr/>
                    <a:lstStyle/>
                    <a:p>
                      <a:pPr marL="0" marR="0">
                        <a:spcBef>
                          <a:spcPts val="0"/>
                        </a:spcBef>
                        <a:spcAft>
                          <a:spcPts val="0"/>
                        </a:spcAft>
                      </a:pPr>
                      <a:r>
                        <a:rPr lang="en-US" sz="1600" dirty="0">
                          <a:effectLst/>
                        </a:rPr>
                        <a:t>Bonded debt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8851" marR="38851" marT="0" marB="0" anchor="ctr"/>
                </a:tc>
                <a:tc>
                  <a:txBody>
                    <a:bodyPr/>
                    <a:lstStyle/>
                    <a:p>
                      <a:pPr marL="0" marR="0">
                        <a:spcBef>
                          <a:spcPts val="0"/>
                        </a:spcBef>
                        <a:spcAft>
                          <a:spcPts val="0"/>
                        </a:spcAft>
                      </a:pPr>
                      <a:r>
                        <a:rPr lang="en-US" sz="1600" dirty="0">
                          <a:effectLst/>
                        </a:rPr>
                        <a:t>Yes. Almost always well understood.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8851" marR="38851" marT="0" marB="0" anchor="ctr"/>
                </a:tc>
                <a:tc>
                  <a:txBody>
                    <a:bodyPr/>
                    <a:lstStyle/>
                    <a:p>
                      <a:pPr marL="0" marR="0">
                        <a:spcBef>
                          <a:spcPts val="0"/>
                        </a:spcBef>
                        <a:spcAft>
                          <a:spcPts val="0"/>
                        </a:spcAft>
                      </a:pPr>
                      <a:r>
                        <a:rPr lang="en-US" sz="1600" dirty="0">
                          <a:effectLst/>
                        </a:rPr>
                        <a:t>Yes. Payment needs usually are well-reflected in budgets, so repayment can be habitual. (Exceptions for some governments.) A debt for services still being delivered (kids use schools, and drivers drive on roads, built in the past but still “delivering” services). Strong legal protections; can be abrogated in bankruptcy.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8851" marR="38851" marT="0" marB="0" anchor="ctr"/>
                </a:tc>
                <a:tc>
                  <a:txBody>
                    <a:bodyPr/>
                    <a:lstStyle/>
                    <a:p>
                      <a:pPr marL="0" marR="0">
                        <a:spcBef>
                          <a:spcPts val="0"/>
                        </a:spcBef>
                        <a:spcAft>
                          <a:spcPts val="0"/>
                        </a:spcAft>
                      </a:pPr>
                      <a:r>
                        <a:rPr lang="en-US" sz="1600" dirty="0">
                          <a:effectLst/>
                        </a:rPr>
                        <a:t>Generally, requires bankruptcy-like arrangements to reduce debt.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8851" marR="38851" marT="0" marB="0" anchor="ctr"/>
                </a:tc>
                <a:extLst>
                  <a:ext uri="{0D108BD9-81ED-4DB2-BD59-A6C34878D82A}">
                    <a16:rowId xmlns:a16="http://schemas.microsoft.com/office/drawing/2014/main" val="937719992"/>
                  </a:ext>
                </a:extLst>
              </a:tr>
              <a:tr h="1062675">
                <a:tc>
                  <a:txBody>
                    <a:bodyPr/>
                    <a:lstStyle/>
                    <a:p>
                      <a:pPr marL="0" marR="0">
                        <a:spcBef>
                          <a:spcPts val="0"/>
                        </a:spcBef>
                        <a:spcAft>
                          <a:spcPts val="0"/>
                        </a:spcAft>
                      </a:pPr>
                      <a:r>
                        <a:rPr lang="en-US" sz="1600" dirty="0">
                          <a:effectLst/>
                        </a:rPr>
                        <a:t>Infrastructure deferred maintenance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8851" marR="38851" marT="0" marB="0" anchor="ctr"/>
                </a:tc>
                <a:tc>
                  <a:txBody>
                    <a:bodyPr/>
                    <a:lstStyle/>
                    <a:p>
                      <a:pPr marL="0" marR="0">
                        <a:spcBef>
                          <a:spcPts val="0"/>
                        </a:spcBef>
                        <a:spcAft>
                          <a:spcPts val="0"/>
                        </a:spcAft>
                      </a:pPr>
                      <a:r>
                        <a:rPr lang="en-US" sz="1600" dirty="0">
                          <a:effectLst/>
                        </a:rPr>
                        <a:t>No.</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8851" marR="38851" marT="0" marB="0" anchor="ctr"/>
                </a:tc>
                <a:tc>
                  <a:txBody>
                    <a:bodyPr/>
                    <a:lstStyle/>
                    <a:p>
                      <a:pPr marL="0" marR="0">
                        <a:spcBef>
                          <a:spcPts val="0"/>
                        </a:spcBef>
                        <a:spcAft>
                          <a:spcPts val="0"/>
                        </a:spcAft>
                      </a:pPr>
                      <a:r>
                        <a:rPr lang="en-US" sz="1600" dirty="0">
                          <a:effectLst/>
                        </a:rPr>
                        <a:t>Maintenance can be easy to defer, especially in hard times. Failure to maintain has direct negative effects on the public. Relatively strong public support for infrastructure improvement. Don’t think bankruptcy should be relevant, generally.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8851" marR="38851" marT="0" marB="0" anchor="ctr"/>
                </a:tc>
                <a:tc>
                  <a:txBody>
                    <a:bodyPr/>
                    <a:lstStyle/>
                    <a:p>
                      <a:pPr marL="0" marR="0">
                        <a:spcBef>
                          <a:spcPts val="0"/>
                        </a:spcBef>
                        <a:spcAft>
                          <a:spcPts val="0"/>
                        </a:spcAft>
                      </a:pPr>
                      <a:r>
                        <a:rPr lang="en-US" sz="1600" dirty="0">
                          <a:effectLst/>
                        </a:rPr>
                        <a:t>One of the few issues for which voters tend to support tax increases.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38851" marR="38851" marT="0" marB="0" anchor="ctr"/>
                </a:tc>
                <a:extLst>
                  <a:ext uri="{0D108BD9-81ED-4DB2-BD59-A6C34878D82A}">
                    <a16:rowId xmlns:a16="http://schemas.microsoft.com/office/drawing/2014/main" val="1174045986"/>
                  </a:ext>
                </a:extLst>
              </a:tr>
            </a:tbl>
          </a:graphicData>
        </a:graphic>
      </p:graphicFrame>
    </p:spTree>
    <p:extLst>
      <p:ext uri="{BB962C8B-B14F-4D97-AF65-F5344CB8AC3E}">
        <p14:creationId xmlns:p14="http://schemas.microsoft.com/office/powerpoint/2010/main" val="2103336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413886" y="8994"/>
            <a:ext cx="11415561" cy="1325563"/>
          </a:xfrm>
        </p:spPr>
        <p:txBody>
          <a:bodyPr anchor="ctr" anchorCtr="1">
            <a:normAutofit/>
          </a:bodyPr>
          <a:lstStyle/>
          <a:p>
            <a:pPr algn="ctr"/>
            <a:r>
              <a:rPr lang="en-US" sz="5400" b="1" dirty="0">
                <a:solidFill>
                  <a:schemeClr val="accent5">
                    <a:lumMod val="50000"/>
                  </a:schemeClr>
                </a:solidFill>
              </a:rPr>
              <a:t>Which governments do what?</a:t>
            </a:r>
          </a:p>
        </p:txBody>
      </p:sp>
      <p:sp>
        <p:nvSpPr>
          <p:cNvPr id="4" name="Content Placeholder 3">
            <a:extLst>
              <a:ext uri="{FF2B5EF4-FFF2-40B4-BE49-F238E27FC236}">
                <a16:creationId xmlns:a16="http://schemas.microsoft.com/office/drawing/2014/main" id="{EF967C0F-D269-4D30-8E14-52648555207D}"/>
              </a:ext>
            </a:extLst>
          </p:cNvPr>
          <p:cNvSpPr>
            <a:spLocks noGrp="1"/>
          </p:cNvSpPr>
          <p:nvPr>
            <p:ph idx="1"/>
          </p:nvPr>
        </p:nvSpPr>
        <p:spPr>
          <a:xfrm>
            <a:off x="616017" y="1135780"/>
            <a:ext cx="11213430" cy="5633820"/>
          </a:xfrm>
        </p:spPr>
        <p:txBody>
          <a:bodyPr>
            <a:normAutofit/>
          </a:bodyPr>
          <a:lstStyle/>
          <a:p>
            <a:r>
              <a:rPr lang="en-US" sz="3200" dirty="0"/>
              <a:t>Varied administrative arrangements:</a:t>
            </a:r>
          </a:p>
          <a:p>
            <a:pPr lvl="1"/>
            <a:r>
              <a:rPr lang="en-US" sz="2800" dirty="0"/>
              <a:t>State-run systems, state and local workers (e.g., CalPERS, NYSLERS)</a:t>
            </a:r>
          </a:p>
          <a:p>
            <a:pPr lvl="1"/>
            <a:r>
              <a:rPr lang="en-US" sz="2800" dirty="0"/>
              <a:t>City and county locally-run plans, local workers (NYCERS; Chicago; etc.)</a:t>
            </a:r>
          </a:p>
          <a:p>
            <a:pPr lvl="1"/>
            <a:r>
              <a:rPr lang="en-US" sz="2800" dirty="0"/>
              <a:t>State-run plans, multiple municipalities (Illinois IMRF)</a:t>
            </a:r>
          </a:p>
          <a:p>
            <a:r>
              <a:rPr lang="en-US" sz="3200" dirty="0"/>
              <a:t>Varied contribution arrangements:</a:t>
            </a:r>
          </a:p>
          <a:p>
            <a:pPr lvl="1"/>
            <a:r>
              <a:rPr lang="en-US" sz="2800" dirty="0"/>
              <a:t>State contributes for state workers in state-run system (common)</a:t>
            </a:r>
          </a:p>
          <a:p>
            <a:pPr lvl="1"/>
            <a:r>
              <a:rPr lang="en-US" sz="2800" dirty="0"/>
              <a:t>State contributes for local gov’t workers in state-run system (NJ)</a:t>
            </a:r>
          </a:p>
          <a:p>
            <a:pPr lvl="1"/>
            <a:r>
              <a:rPr lang="en-US" sz="2800" dirty="0"/>
              <a:t>Local gov’t contributes for local workers, state-run system (NYSLERS)</a:t>
            </a:r>
          </a:p>
          <a:p>
            <a:pPr lvl="1"/>
            <a:r>
              <a:rPr lang="en-US" sz="2800" dirty="0"/>
              <a:t>Local gov’t contributes for local workers, locally-run system (common)</a:t>
            </a:r>
          </a:p>
          <a:p>
            <a:r>
              <a:rPr lang="en-US" sz="3200" dirty="0"/>
              <a:t>Greatly varying benefit levels and legal protections for benefits</a:t>
            </a:r>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6</a:t>
            </a:fld>
            <a:endParaRPr lang="en-US" dirty="0"/>
          </a:p>
        </p:txBody>
      </p:sp>
    </p:spTree>
    <p:extLst>
      <p:ext uri="{BB962C8B-B14F-4D97-AF65-F5344CB8AC3E}">
        <p14:creationId xmlns:p14="http://schemas.microsoft.com/office/powerpoint/2010/main" val="2774070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10BFBA-4FB0-4628-8D30-53D3B54A873C}"/>
              </a:ext>
            </a:extLst>
          </p:cNvPr>
          <p:cNvPicPr>
            <a:picLocks noChangeAspect="1"/>
          </p:cNvPicPr>
          <p:nvPr/>
        </p:nvPicPr>
        <p:blipFill>
          <a:blip r:embed="rId2"/>
          <a:stretch>
            <a:fillRect/>
          </a:stretch>
        </p:blipFill>
        <p:spPr>
          <a:xfrm>
            <a:off x="4753484" y="1260415"/>
            <a:ext cx="7154771" cy="5193871"/>
          </a:xfrm>
          <a:prstGeom prst="rect">
            <a:avLst/>
          </a:prstGeom>
        </p:spPr>
      </p:pic>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413886" y="8994"/>
            <a:ext cx="11415561" cy="1325563"/>
          </a:xfrm>
        </p:spPr>
        <p:txBody>
          <a:bodyPr anchor="ctr" anchorCtr="1">
            <a:noAutofit/>
          </a:bodyPr>
          <a:lstStyle/>
          <a:p>
            <a:pPr algn="ctr"/>
            <a:r>
              <a:rPr lang="en-US" b="1" dirty="0">
                <a:solidFill>
                  <a:schemeClr val="accent5">
                    <a:lumMod val="50000"/>
                  </a:schemeClr>
                </a:solidFill>
              </a:rPr>
              <a:t>Benefits earned in a backloaded manner</a:t>
            </a:r>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7</a:t>
            </a:fld>
            <a:endParaRPr lang="en-US" dirty="0"/>
          </a:p>
        </p:txBody>
      </p:sp>
      <p:sp>
        <p:nvSpPr>
          <p:cNvPr id="7" name="Content Placeholder 3">
            <a:extLst>
              <a:ext uri="{FF2B5EF4-FFF2-40B4-BE49-F238E27FC236}">
                <a16:creationId xmlns:a16="http://schemas.microsoft.com/office/drawing/2014/main" id="{A2E6EA4B-E45F-4F2C-BCB7-E2A679BECC61}"/>
              </a:ext>
            </a:extLst>
          </p:cNvPr>
          <p:cNvSpPr>
            <a:spLocks noGrp="1"/>
          </p:cNvSpPr>
          <p:nvPr>
            <p:ph idx="1"/>
          </p:nvPr>
        </p:nvSpPr>
        <p:spPr>
          <a:xfrm>
            <a:off x="283745" y="1178009"/>
            <a:ext cx="4222351" cy="5350419"/>
          </a:xfrm>
        </p:spPr>
        <p:txBody>
          <a:bodyPr>
            <a:normAutofit fontScale="92500"/>
          </a:bodyPr>
          <a:lstStyle/>
          <a:p>
            <a:pPr marL="342900" indent="-342900">
              <a:buFontTx/>
              <a:buAutoNum type="arabicPeriod"/>
            </a:pPr>
            <a:r>
              <a:rPr lang="en-US" sz="2400" dirty="0"/>
              <a:t>Pensions increase significantly as careers lengthen – incentive to stay one more year. </a:t>
            </a:r>
          </a:p>
          <a:p>
            <a:pPr marL="342900" indent="-342900">
              <a:buFontTx/>
              <a:buAutoNum type="arabicPeriod"/>
            </a:pPr>
            <a:r>
              <a:rPr lang="en-US" sz="2400" dirty="0"/>
              <a:t>Workers who leave early don’t get much. </a:t>
            </a:r>
          </a:p>
          <a:p>
            <a:pPr marL="342900" indent="-342900">
              <a:buAutoNum type="arabicPeriod"/>
            </a:pPr>
            <a:r>
              <a:rPr lang="en-US" sz="2400" dirty="0"/>
              <a:t>If you cut the rate at which benefits will be earned for future service, it’s a big cut in expected pension for the current worker.  (Think </a:t>
            </a:r>
            <a:r>
              <a:rPr lang="en-US" sz="2400" dirty="0">
                <a:highlight>
                  <a:srgbClr val="FFFF00"/>
                </a:highlight>
              </a:rPr>
              <a:t>California Rule</a:t>
            </a:r>
            <a:r>
              <a:rPr lang="en-US" sz="2400" dirty="0"/>
              <a:t>.)</a:t>
            </a:r>
          </a:p>
          <a:p>
            <a:pPr marL="342900" indent="-342900">
              <a:buAutoNum type="arabicPeriod"/>
            </a:pPr>
            <a:r>
              <a:rPr lang="en-US" sz="2400" dirty="0"/>
              <a:t>If pensions were funded the way they are earned, contributions would have to rise as % of pay during worker’s career </a:t>
            </a:r>
            <a:r>
              <a:rPr lang="en-US" sz="2400" dirty="0">
                <a:sym typeface="Wingdings" panose="05000000000000000000" pitchFamily="2" charset="2"/>
              </a:rPr>
              <a:t> Risky.</a:t>
            </a:r>
            <a:endParaRPr lang="en-US" sz="1800" dirty="0"/>
          </a:p>
        </p:txBody>
      </p:sp>
    </p:spTree>
    <p:extLst>
      <p:ext uri="{BB962C8B-B14F-4D97-AF65-F5344CB8AC3E}">
        <p14:creationId xmlns:p14="http://schemas.microsoft.com/office/powerpoint/2010/main" val="1123140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4B57-10E9-402E-848A-500D40347A5B}"/>
              </a:ext>
            </a:extLst>
          </p:cNvPr>
          <p:cNvSpPr>
            <a:spLocks noGrp="1"/>
          </p:cNvSpPr>
          <p:nvPr>
            <p:ph type="title"/>
          </p:nvPr>
        </p:nvSpPr>
        <p:spPr>
          <a:xfrm>
            <a:off x="413886" y="8994"/>
            <a:ext cx="11415561" cy="1325563"/>
          </a:xfrm>
        </p:spPr>
        <p:txBody>
          <a:bodyPr anchor="ctr" anchorCtr="1">
            <a:noAutofit/>
          </a:bodyPr>
          <a:lstStyle/>
          <a:p>
            <a:r>
              <a:rPr lang="en-US" b="1" dirty="0">
                <a:solidFill>
                  <a:schemeClr val="accent5">
                    <a:lumMod val="50000"/>
                  </a:schemeClr>
                </a:solidFill>
              </a:rPr>
              <a:t>Why prefund pensions?</a:t>
            </a:r>
          </a:p>
        </p:txBody>
      </p:sp>
      <p:sp>
        <p:nvSpPr>
          <p:cNvPr id="4" name="Content Placeholder 3">
            <a:extLst>
              <a:ext uri="{FF2B5EF4-FFF2-40B4-BE49-F238E27FC236}">
                <a16:creationId xmlns:a16="http://schemas.microsoft.com/office/drawing/2014/main" id="{EF967C0F-D269-4D30-8E14-52648555207D}"/>
              </a:ext>
            </a:extLst>
          </p:cNvPr>
          <p:cNvSpPr>
            <a:spLocks noGrp="1"/>
          </p:cNvSpPr>
          <p:nvPr>
            <p:ph idx="1"/>
          </p:nvPr>
        </p:nvSpPr>
        <p:spPr>
          <a:xfrm>
            <a:off x="616017" y="1128584"/>
            <a:ext cx="10972800" cy="5641016"/>
          </a:xfrm>
        </p:spPr>
        <p:txBody>
          <a:bodyPr>
            <a:normAutofit/>
          </a:bodyPr>
          <a:lstStyle/>
          <a:p>
            <a:r>
              <a:rPr lang="en-US" sz="4000" dirty="0"/>
              <a:t>Current generation pays for services they receive.</a:t>
            </a:r>
          </a:p>
          <a:p>
            <a:r>
              <a:rPr lang="en-US" sz="4000" dirty="0"/>
              <a:t>Money is there to pay benefits when due. </a:t>
            </a:r>
            <a:r>
              <a:rPr lang="en-US" sz="4000" i="1" dirty="0"/>
              <a:t>Legal</a:t>
            </a:r>
            <a:r>
              <a:rPr lang="en-US" sz="4000" dirty="0"/>
              <a:t> protection vs. </a:t>
            </a:r>
            <a:r>
              <a:rPr lang="en-US" sz="4000" i="1" dirty="0"/>
              <a:t>funding</a:t>
            </a:r>
            <a:r>
              <a:rPr lang="en-US" sz="4000" dirty="0"/>
              <a:t> protection.</a:t>
            </a:r>
          </a:p>
          <a:p>
            <a:r>
              <a:rPr lang="en-US" sz="4000" dirty="0"/>
              <a:t>If strong legal protection, maybe workers and unions don’t need strong funding protection?  Or does drastic underfunding create pressure to weaken legal protection?</a:t>
            </a:r>
          </a:p>
          <a:p>
            <a:pPr marL="0" indent="0">
              <a:buNone/>
            </a:pPr>
            <a:endParaRPr lang="en-US" sz="1800" dirty="0"/>
          </a:p>
          <a:p>
            <a:pPr marL="0" indent="0">
              <a:buNone/>
            </a:pPr>
            <a:r>
              <a:rPr lang="en-US" sz="1800" dirty="0"/>
              <a:t>Note: Some academics argue that full funding may not be the “right” policy. Dangerous, given real-world politics.</a:t>
            </a:r>
          </a:p>
          <a:p>
            <a:pPr marL="457200" lvl="1" indent="0">
              <a:buNone/>
            </a:pPr>
            <a:endParaRPr lang="en-US" dirty="0"/>
          </a:p>
        </p:txBody>
      </p:sp>
      <p:sp>
        <p:nvSpPr>
          <p:cNvPr id="3" name="Slide Number Placeholder 2">
            <a:extLst>
              <a:ext uri="{FF2B5EF4-FFF2-40B4-BE49-F238E27FC236}">
                <a16:creationId xmlns:a16="http://schemas.microsoft.com/office/drawing/2014/main" id="{84C12960-5FCE-467B-97B2-1CE3EBDA56FF}"/>
              </a:ext>
            </a:extLst>
          </p:cNvPr>
          <p:cNvSpPr>
            <a:spLocks noGrp="1"/>
          </p:cNvSpPr>
          <p:nvPr>
            <p:ph type="sldNum" sz="quarter" idx="12"/>
          </p:nvPr>
        </p:nvSpPr>
        <p:spPr/>
        <p:txBody>
          <a:bodyPr/>
          <a:lstStyle/>
          <a:p>
            <a:fld id="{BDFAB5F4-1FD8-4CAF-B57B-848A7DC6D772}" type="slidenum">
              <a:rPr lang="en-US" smtClean="0"/>
              <a:t>8</a:t>
            </a:fld>
            <a:endParaRPr lang="en-US" dirty="0"/>
          </a:p>
        </p:txBody>
      </p:sp>
    </p:spTree>
    <p:extLst>
      <p:ext uri="{BB962C8B-B14F-4D97-AF65-F5344CB8AC3E}">
        <p14:creationId xmlns:p14="http://schemas.microsoft.com/office/powerpoint/2010/main" val="1951322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0B637B-F5F6-4DFD-9CB4-A585018FB0EF}"/>
              </a:ext>
            </a:extLst>
          </p:cNvPr>
          <p:cNvSpPr>
            <a:spLocks noGrp="1"/>
          </p:cNvSpPr>
          <p:nvPr>
            <p:ph type="ctrTitle"/>
          </p:nvPr>
        </p:nvSpPr>
        <p:spPr>
          <a:xfrm>
            <a:off x="1524000" y="1719770"/>
            <a:ext cx="9144000" cy="3430587"/>
          </a:xfrm>
        </p:spPr>
        <p:txBody>
          <a:bodyPr anchor="ctr" anchorCtr="0"/>
          <a:lstStyle/>
          <a:p>
            <a:r>
              <a:rPr lang="en-US" b="1" dirty="0">
                <a:solidFill>
                  <a:schemeClr val="accent5">
                    <a:lumMod val="50000"/>
                  </a:schemeClr>
                </a:solidFill>
              </a:rPr>
              <a:t>What’s the problem?</a:t>
            </a:r>
            <a:endParaRPr lang="en-US" dirty="0"/>
          </a:p>
        </p:txBody>
      </p:sp>
      <p:sp>
        <p:nvSpPr>
          <p:cNvPr id="4" name="Slide Number Placeholder 3">
            <a:extLst>
              <a:ext uri="{FF2B5EF4-FFF2-40B4-BE49-F238E27FC236}">
                <a16:creationId xmlns:a16="http://schemas.microsoft.com/office/drawing/2014/main" id="{38939C26-40C3-49D4-AA62-0C6910C609A5}"/>
              </a:ext>
            </a:extLst>
          </p:cNvPr>
          <p:cNvSpPr>
            <a:spLocks noGrp="1"/>
          </p:cNvSpPr>
          <p:nvPr>
            <p:ph type="sldNum" sz="quarter" idx="12"/>
          </p:nvPr>
        </p:nvSpPr>
        <p:spPr/>
        <p:txBody>
          <a:bodyPr/>
          <a:lstStyle/>
          <a:p>
            <a:fld id="{BDFAB5F4-1FD8-4CAF-B57B-848A7DC6D772}" type="slidenum">
              <a:rPr lang="en-US" smtClean="0"/>
              <a:t>9</a:t>
            </a:fld>
            <a:endParaRPr lang="en-US" dirty="0"/>
          </a:p>
        </p:txBody>
      </p:sp>
    </p:spTree>
    <p:extLst>
      <p:ext uri="{BB962C8B-B14F-4D97-AF65-F5344CB8AC3E}">
        <p14:creationId xmlns:p14="http://schemas.microsoft.com/office/powerpoint/2010/main" val="3045448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JB_PowerPointTemplate(2).potx" id="{EE224170-4E57-466E-9725-09729BDFA75D}" vid="{E1D7EB4A-64A9-4327-B9D3-ECD676CB546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yd_General_Template.potx" id="{82C191ED-5026-46E8-AB93-3D7D2BFE7138}" vid="{84F5AC7E-8C94-4824-B4FA-7A204CC5F90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DJB_PowerPointTemplate(2)</Template>
  <TotalTime>3361</TotalTime>
  <Words>4294</Words>
  <Application>Microsoft Office PowerPoint</Application>
  <PresentationFormat>Widescreen</PresentationFormat>
  <Paragraphs>437</Paragraphs>
  <Slides>50</Slides>
  <Notes>12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50</vt:i4>
      </vt:variant>
    </vt:vector>
  </HeadingPairs>
  <TitlesOfParts>
    <vt:vector size="57" baseType="lpstr">
      <vt:lpstr>Arial</vt:lpstr>
      <vt:lpstr>Book Antiqua</vt:lpstr>
      <vt:lpstr>Calibri</vt:lpstr>
      <vt:lpstr>Calibri Light</vt:lpstr>
      <vt:lpstr>Wingdings 2</vt:lpstr>
      <vt:lpstr>Office Theme</vt:lpstr>
      <vt:lpstr>1_Office Theme</vt:lpstr>
      <vt:lpstr>The Public Pensions Crisis</vt:lpstr>
      <vt:lpstr>Questions</vt:lpstr>
      <vt:lpstr>What are defined benefit pension plans?</vt:lpstr>
      <vt:lpstr>What is a defined benefit?</vt:lpstr>
      <vt:lpstr>State &amp; local defined benefit plans</vt:lpstr>
      <vt:lpstr>Which governments do what?</vt:lpstr>
      <vt:lpstr>Benefits earned in a backloaded manner</vt:lpstr>
      <vt:lpstr>Why prefund pensions?</vt:lpstr>
      <vt:lpstr>What’s the problem?</vt:lpstr>
      <vt:lpstr>Usually governments, not workers, bear pension risk</vt:lpstr>
      <vt:lpstr>What is an unfunded liability?</vt:lpstr>
      <vt:lpstr>Technical: What is an unfunded liability?</vt:lpstr>
      <vt:lpstr>Why do we have a problem?</vt:lpstr>
      <vt:lpstr>Bad incentives and no police</vt:lpstr>
      <vt:lpstr>Higher discount rates  much better (reported) funded status</vt:lpstr>
      <vt:lpstr>Higher assumed investment returns  much lower contributions</vt:lpstr>
      <vt:lpstr>Also  Can offer higher benefits for a given contribution level</vt:lpstr>
      <vt:lpstr>Public plans have lowered return assumptions only slightly in response to declining risk-free rates</vt:lpstr>
      <vt:lpstr>Public plans are increasingly invested in equity-like assets</vt:lpstr>
      <vt:lpstr>Risk has increased relative to government budgets</vt:lpstr>
      <vt:lpstr>U.S. public plans, with unique regulatory environment, have increased risk. Other plans have not.</vt:lpstr>
      <vt:lpstr>Even IF assumptions are correct, a roller coaster path</vt:lpstr>
      <vt:lpstr>How big is the problem?</vt:lpstr>
      <vt:lpstr>Basic facts – underfunding</vt:lpstr>
      <vt:lpstr>Despite contribution increases, unfunded liabilities are near record relative to economy</vt:lpstr>
      <vt:lpstr>What does it take to tread water?</vt:lpstr>
      <vt:lpstr>Huge gap between employer contributions and “secure funding”</vt:lpstr>
      <vt:lpstr>Where are problems the biggest?</vt:lpstr>
      <vt:lpstr>Multiple overlapping underfunded plans must be funded by the same economic and tax base</vt:lpstr>
      <vt:lpstr>Comparing to the economy can be more revealing than simply looking at the funded ratio</vt:lpstr>
      <vt:lpstr>Unfunded liabilities have grown in most states</vt:lpstr>
      <vt:lpstr>Contribution increase needed to “tread water” has fallen recently (due to contribution increases and benefit cuts)</vt:lpstr>
      <vt:lpstr>How hard would it be to tread water?</vt:lpstr>
      <vt:lpstr>What can state and local governments do?</vt:lpstr>
      <vt:lpstr>Policy options highly constrained</vt:lpstr>
      <vt:lpstr>Reducing unfunded liabilities – stylized view</vt:lpstr>
      <vt:lpstr>What will happen next?</vt:lpstr>
      <vt:lpstr>Very difficult to predict</vt:lpstr>
      <vt:lpstr>What if a government has made promises it cannot keep?</vt:lpstr>
      <vt:lpstr>Conclusions</vt:lpstr>
      <vt:lpstr>My conclusions</vt:lpstr>
      <vt:lpstr>Appendix</vt:lpstr>
      <vt:lpstr>Selected compilations of public DB pension data</vt:lpstr>
      <vt:lpstr>Elements of actuarial funding - stylized</vt:lpstr>
      <vt:lpstr>The discount rate controversy</vt:lpstr>
      <vt:lpstr>Financial reporting vs. funding</vt:lpstr>
      <vt:lpstr>Discount rate example</vt:lpstr>
      <vt:lpstr>Additional risk: actuarial-valuation return assumptions seemingly inconsistent with capital market assumptions</vt:lpstr>
      <vt:lpstr>Why it’s so hard to assess and compare pension fiscal stress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Pension Funding Risks in a Low Interest-Rate Environment</dc:title>
  <dc:creator>Donald Boyd</dc:creator>
  <cp:lastModifiedBy>Donald Boyd</cp:lastModifiedBy>
  <cp:revision>227</cp:revision>
  <dcterms:created xsi:type="dcterms:W3CDTF">2018-01-07T15:39:22Z</dcterms:created>
  <dcterms:modified xsi:type="dcterms:W3CDTF">2020-01-07T17:35:14Z</dcterms:modified>
</cp:coreProperties>
</file>