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0D00D26F-9C3D-4DD6-AA4C-172AB8E30E31}">
          <p14:sldIdLst>
            <p14:sldId id="256"/>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703" autoAdjust="0"/>
    <p:restoredTop sz="94660"/>
  </p:normalViewPr>
  <p:slideViewPr>
    <p:cSldViewPr snapToGrid="0" showGuides="1">
      <p:cViewPr>
        <p:scale>
          <a:sx n="200" d="100"/>
          <a:sy n="200" d="100"/>
        </p:scale>
        <p:origin x="-4506" y="-388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254259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398607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34311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268409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F6E6F-246F-4C13-B395-8A981746FDB5}" type="datetimeFigureOut">
              <a:rPr lang="es-CO" smtClean="0"/>
              <a:t>6/09/2020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122894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F6E6F-246F-4C13-B395-8A981746FDB5}" type="datetimeFigureOut">
              <a:rPr lang="es-CO" smtClean="0"/>
              <a:t>6/09/2020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38346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F6E6F-246F-4C13-B395-8A981746FDB5}" type="datetimeFigureOut">
              <a:rPr lang="es-CO" smtClean="0"/>
              <a:t>6/09/2020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28025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F6E6F-246F-4C13-B395-8A981746FDB5}" type="datetimeFigureOut">
              <a:rPr lang="es-CO" smtClean="0"/>
              <a:t>6/09/2020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272673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F6E6F-246F-4C13-B395-8A981746FDB5}" type="datetimeFigureOut">
              <a:rPr lang="es-CO" smtClean="0"/>
              <a:t>6/09/2020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50153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F6E6F-246F-4C13-B395-8A981746FDB5}" type="datetimeFigureOut">
              <a:rPr lang="es-CO" smtClean="0"/>
              <a:t>6/09/2020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366005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F6E6F-246F-4C13-B395-8A981746FDB5}" type="datetimeFigureOut">
              <a:rPr lang="es-CO" smtClean="0"/>
              <a:t>6/09/2020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3D38E32-E08A-4D7A-9A9C-E408F744F81C}" type="slidenum">
              <a:rPr lang="es-CO" smtClean="0"/>
              <a:t>‹#›</a:t>
            </a:fld>
            <a:endParaRPr lang="es-CO"/>
          </a:p>
        </p:txBody>
      </p:sp>
    </p:spTree>
    <p:extLst>
      <p:ext uri="{BB962C8B-B14F-4D97-AF65-F5344CB8AC3E}">
        <p14:creationId xmlns:p14="http://schemas.microsoft.com/office/powerpoint/2010/main" val="17166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F6E6F-246F-4C13-B395-8A981746FDB5}" type="datetimeFigureOut">
              <a:rPr lang="es-CO" smtClean="0"/>
              <a:t>6/09/2020</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38E32-E08A-4D7A-9A9C-E408F744F81C}" type="slidenum">
              <a:rPr lang="es-CO" smtClean="0"/>
              <a:t>‹#›</a:t>
            </a:fld>
            <a:endParaRPr lang="es-CO"/>
          </a:p>
        </p:txBody>
      </p:sp>
    </p:spTree>
    <p:extLst>
      <p:ext uri="{BB962C8B-B14F-4D97-AF65-F5344CB8AC3E}">
        <p14:creationId xmlns:p14="http://schemas.microsoft.com/office/powerpoint/2010/main" val="36820095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microsoft.com/office/2007/relationships/hdphoto" Target="../media/hdphoto1.wdp"/><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gif"/><Relationship Id="rId10" Type="http://schemas.openxmlformats.org/officeDocument/2006/relationships/image" Target="../media/image8.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006A45E2-80EB-4CC2-8AF9-3B5CB25AE562}"/>
              </a:ext>
            </a:extLst>
          </p:cNvPr>
          <p:cNvSpPr/>
          <p:nvPr/>
        </p:nvSpPr>
        <p:spPr>
          <a:xfrm>
            <a:off x="227797" y="1806574"/>
            <a:ext cx="4110749" cy="2275429"/>
          </a:xfrm>
          <a:prstGeom prst="roundRect">
            <a:avLst/>
          </a:prstGeom>
          <a:solidFill>
            <a:schemeClr val="bg2">
              <a:lumMod val="25000"/>
            </a:schemeClr>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dirty="0">
              <a:latin typeface="Proxima Nova Th" panose="02000506030000020004" pitchFamily="50" charset="0"/>
            </a:endParaRPr>
          </a:p>
        </p:txBody>
      </p:sp>
      <p:sp>
        <p:nvSpPr>
          <p:cNvPr id="16" name="Rectangle: Rounded Corners 15">
            <a:extLst>
              <a:ext uri="{FF2B5EF4-FFF2-40B4-BE49-F238E27FC236}">
                <a16:creationId xmlns:a16="http://schemas.microsoft.com/office/drawing/2014/main" id="{84AF638E-9A24-4FDF-87D7-EB05984B36EB}"/>
              </a:ext>
            </a:extLst>
          </p:cNvPr>
          <p:cNvSpPr/>
          <p:nvPr/>
        </p:nvSpPr>
        <p:spPr>
          <a:xfrm>
            <a:off x="227796" y="4195455"/>
            <a:ext cx="4110750" cy="2522098"/>
          </a:xfrm>
          <a:prstGeom prst="roundRect">
            <a:avLst/>
          </a:prstGeom>
          <a:solidFill>
            <a:schemeClr val="bg2">
              <a:lumMod val="25000"/>
            </a:schemeClr>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29" name="Rectangle: Rounded Corners 28">
            <a:extLst>
              <a:ext uri="{FF2B5EF4-FFF2-40B4-BE49-F238E27FC236}">
                <a16:creationId xmlns:a16="http://schemas.microsoft.com/office/drawing/2014/main" id="{8368054C-789C-4E58-83E4-80E50B6EAB49}"/>
              </a:ext>
            </a:extLst>
          </p:cNvPr>
          <p:cNvSpPr/>
          <p:nvPr/>
        </p:nvSpPr>
        <p:spPr>
          <a:xfrm>
            <a:off x="4451841" y="1791849"/>
            <a:ext cx="5227054" cy="4910978"/>
          </a:xfrm>
          <a:prstGeom prst="roundRect">
            <a:avLst>
              <a:gd name="adj" fmla="val 5878"/>
            </a:avLst>
          </a:prstGeom>
          <a:solidFill>
            <a:srgbClr val="3B3838"/>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dirty="0">
              <a:latin typeface="Proxima Nova Th" panose="02000506030000020004" pitchFamily="50" charset="0"/>
            </a:endParaRPr>
          </a:p>
        </p:txBody>
      </p:sp>
      <p:sp>
        <p:nvSpPr>
          <p:cNvPr id="33" name="Rectangle: Rounded Corners 32">
            <a:extLst>
              <a:ext uri="{FF2B5EF4-FFF2-40B4-BE49-F238E27FC236}">
                <a16:creationId xmlns:a16="http://schemas.microsoft.com/office/drawing/2014/main" id="{CB09F6F4-6767-46AC-800A-D2CC97E07159}"/>
              </a:ext>
            </a:extLst>
          </p:cNvPr>
          <p:cNvSpPr/>
          <p:nvPr/>
        </p:nvSpPr>
        <p:spPr>
          <a:xfrm>
            <a:off x="234403" y="162735"/>
            <a:ext cx="8746266" cy="884264"/>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32" name="Rectangle: Rounded Corners 31">
            <a:extLst>
              <a:ext uri="{FF2B5EF4-FFF2-40B4-BE49-F238E27FC236}">
                <a16:creationId xmlns:a16="http://schemas.microsoft.com/office/drawing/2014/main" id="{DFF7B039-88FF-4EBF-B5B4-0BE6CA8355CF}"/>
              </a:ext>
            </a:extLst>
          </p:cNvPr>
          <p:cNvSpPr/>
          <p:nvPr/>
        </p:nvSpPr>
        <p:spPr>
          <a:xfrm>
            <a:off x="9237075" y="105696"/>
            <a:ext cx="2753365" cy="156958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Proxima Nova Th" panose="02000506030000020004" pitchFamily="50" charset="0"/>
            </a:endParaRPr>
          </a:p>
        </p:txBody>
      </p:sp>
      <p:sp>
        <p:nvSpPr>
          <p:cNvPr id="6" name="TextBox 5">
            <a:extLst>
              <a:ext uri="{FF2B5EF4-FFF2-40B4-BE49-F238E27FC236}">
                <a16:creationId xmlns:a16="http://schemas.microsoft.com/office/drawing/2014/main" id="{4D319F7E-B1D9-4C34-97CC-2A3BCDE0F94E}"/>
              </a:ext>
            </a:extLst>
          </p:cNvPr>
          <p:cNvSpPr txBox="1"/>
          <p:nvPr/>
        </p:nvSpPr>
        <p:spPr>
          <a:xfrm>
            <a:off x="77167" y="140446"/>
            <a:ext cx="9044173" cy="913135"/>
          </a:xfrm>
          <a:prstGeom prst="rect">
            <a:avLst/>
          </a:prstGeom>
          <a:noFill/>
          <a:ln>
            <a:noFill/>
          </a:ln>
        </p:spPr>
        <p:txBody>
          <a:bodyPr wrap="square">
            <a:spAutoFit/>
          </a:bodyPr>
          <a:lstStyle/>
          <a:p>
            <a:pPr algn="ctr">
              <a:lnSpc>
                <a:spcPct val="107000"/>
              </a:lnSpc>
              <a:spcAft>
                <a:spcPts val="800"/>
              </a:spcAft>
            </a:pPr>
            <a:r>
              <a:rPr lang="en-US" sz="2600" b="1" dirty="0">
                <a:effectLst/>
                <a:latin typeface="Proxima Nova Alt Rg" panose="02000506030000020004" pitchFamily="50" charset="0"/>
                <a:ea typeface="Calibri" panose="020F0502020204030204" pitchFamily="34" charset="0"/>
                <a:cs typeface="Calibri" panose="020F0502020204030204" pitchFamily="34" charset="0"/>
              </a:rPr>
              <a:t>Machine Learning methods for a complete TGA analysis</a:t>
            </a:r>
          </a:p>
          <a:p>
            <a:pPr algn="ctr">
              <a:lnSpc>
                <a:spcPct val="107000"/>
              </a:lnSpc>
              <a:spcAft>
                <a:spcPts val="800"/>
              </a:spcAft>
            </a:pPr>
            <a:r>
              <a:rPr lang="en-US" sz="1700" b="1" dirty="0">
                <a:effectLst/>
                <a:latin typeface="Proxima Nova Alt Rg" panose="02000506030000020004" pitchFamily="50" charset="0"/>
                <a:ea typeface="Calibri" panose="020F0502020204030204" pitchFamily="34" charset="0"/>
                <a:cs typeface="Calibri" panose="020F0502020204030204" pitchFamily="34" charset="0"/>
              </a:rPr>
              <a:t>Characterization of   La</a:t>
            </a:r>
            <a:r>
              <a:rPr lang="en-US" sz="1700" b="1" baseline="-25000" dirty="0">
                <a:effectLst/>
                <a:latin typeface="Proxima Nova Alt Rg" panose="02000506030000020004" pitchFamily="50" charset="0"/>
                <a:ea typeface="Calibri" panose="020F0502020204030204" pitchFamily="34" charset="0"/>
                <a:cs typeface="Calibri" panose="020F0502020204030204" pitchFamily="34" charset="0"/>
              </a:rPr>
              <a:t>1-x</a:t>
            </a:r>
            <a:r>
              <a:rPr lang="en-US" sz="1700" b="1" dirty="0">
                <a:effectLst/>
                <a:latin typeface="Proxima Nova Alt Rg" panose="02000506030000020004" pitchFamily="50" charset="0"/>
                <a:ea typeface="Calibri" panose="020F0502020204030204" pitchFamily="34" charset="0"/>
                <a:cs typeface="Calibri" panose="020F0502020204030204" pitchFamily="34" charset="0"/>
              </a:rPr>
              <a:t>Ca</a:t>
            </a:r>
            <a:r>
              <a:rPr lang="en-US" sz="1700" b="1" baseline="-25000" dirty="0">
                <a:effectLst/>
                <a:latin typeface="Proxima Nova Alt Rg" panose="02000506030000020004" pitchFamily="50" charset="0"/>
                <a:ea typeface="Calibri" panose="020F0502020204030204" pitchFamily="34" charset="0"/>
                <a:cs typeface="Calibri" panose="020F0502020204030204" pitchFamily="34" charset="0"/>
              </a:rPr>
              <a:t>x</a:t>
            </a:r>
            <a:r>
              <a:rPr lang="en-US" sz="1700" b="1" dirty="0">
                <a:effectLst/>
                <a:latin typeface="Proxima Nova Alt Rg" panose="02000506030000020004" pitchFamily="50" charset="0"/>
                <a:ea typeface="Calibri" panose="020F0502020204030204" pitchFamily="34" charset="0"/>
                <a:cs typeface="Calibri" panose="020F0502020204030204" pitchFamily="34" charset="0"/>
              </a:rPr>
              <a:t>NiO</a:t>
            </a:r>
            <a:r>
              <a:rPr lang="en-US" sz="1700" b="1" baseline="-25000" dirty="0">
                <a:effectLst/>
                <a:latin typeface="Proxima Nova Alt Rg" panose="02000506030000020004" pitchFamily="50" charset="0"/>
                <a:ea typeface="Calibri" panose="020F0502020204030204" pitchFamily="34" charset="0"/>
                <a:cs typeface="Calibri" panose="020F0502020204030204" pitchFamily="34" charset="0"/>
              </a:rPr>
              <a:t>3±δ</a:t>
            </a:r>
            <a:r>
              <a:rPr lang="en-US" sz="1700" b="1" dirty="0">
                <a:effectLst/>
                <a:latin typeface="Proxima Nova Alt Rg" panose="02000506030000020004" pitchFamily="50" charset="0"/>
                <a:ea typeface="Calibri" panose="020F0502020204030204" pitchFamily="34" charset="0"/>
                <a:cs typeface="Calibri" panose="020F0502020204030204" pitchFamily="34" charset="0"/>
              </a:rPr>
              <a:t> as catalyst precursors for dry methane reforming</a:t>
            </a:r>
            <a:endParaRPr lang="x-none" sz="1700" dirty="0">
              <a:effectLst/>
              <a:latin typeface="Proxima Nova Alt Rg" panose="02000506030000020004" pitchFamily="50" charset="0"/>
              <a:ea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17BDAD60-EF3B-43ED-A1AC-7A19AA0EF5B9}"/>
              </a:ext>
            </a:extLst>
          </p:cNvPr>
          <p:cNvGrpSpPr/>
          <p:nvPr/>
        </p:nvGrpSpPr>
        <p:grpSpPr>
          <a:xfrm>
            <a:off x="164740" y="1119293"/>
            <a:ext cx="2254400" cy="664926"/>
            <a:chOff x="164740" y="1119293"/>
            <a:chExt cx="2254400" cy="664926"/>
          </a:xfrm>
        </p:grpSpPr>
        <p:sp>
          <p:nvSpPr>
            <p:cNvPr id="39" name="Rectangle: Rounded Corners 38">
              <a:extLst>
                <a:ext uri="{FF2B5EF4-FFF2-40B4-BE49-F238E27FC236}">
                  <a16:creationId xmlns:a16="http://schemas.microsoft.com/office/drawing/2014/main" id="{B1A6C597-3786-4868-B800-B1042EDA58BA}"/>
                </a:ext>
              </a:extLst>
            </p:cNvPr>
            <p:cNvSpPr/>
            <p:nvPr/>
          </p:nvSpPr>
          <p:spPr>
            <a:xfrm>
              <a:off x="210759" y="1123834"/>
              <a:ext cx="2150015" cy="612488"/>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10" name="TextBox 9">
              <a:extLst>
                <a:ext uri="{FF2B5EF4-FFF2-40B4-BE49-F238E27FC236}">
                  <a16:creationId xmlns:a16="http://schemas.microsoft.com/office/drawing/2014/main" id="{221AD3A6-37A6-4D01-924D-C1C90A43B718}"/>
                </a:ext>
              </a:extLst>
            </p:cNvPr>
            <p:cNvSpPr txBox="1"/>
            <p:nvPr/>
          </p:nvSpPr>
          <p:spPr>
            <a:xfrm>
              <a:off x="164740" y="1119293"/>
              <a:ext cx="2254400" cy="664926"/>
            </a:xfrm>
            <a:prstGeom prst="rect">
              <a:avLst/>
            </a:prstGeom>
            <a:noFill/>
          </p:spPr>
          <p:txBody>
            <a:bodyPr wrap="square">
              <a:spAutoFit/>
            </a:bodyPr>
            <a:lstStyle/>
            <a:p>
              <a:pPr algn="ctr">
                <a:lnSpc>
                  <a:spcPct val="107000"/>
                </a:lnSpc>
              </a:pPr>
              <a:r>
                <a:rPr lang="es-CO" sz="1400" b="1" dirty="0" err="1">
                  <a:effectLst/>
                  <a:latin typeface="Proxima Nova Th" panose="02000506030000020004" pitchFamily="50" charset="0"/>
                  <a:ea typeface="Calibri" panose="020F0502020204030204" pitchFamily="34" charset="0"/>
                  <a:cs typeface="Calibri" panose="020F0502020204030204" pitchFamily="34" charset="0"/>
                </a:rPr>
                <a:t>Andres</a:t>
              </a:r>
              <a:r>
                <a:rPr lang="es-CO" sz="1400" b="1" dirty="0">
                  <a:effectLst/>
                  <a:latin typeface="Proxima Nova Th" panose="02000506030000020004" pitchFamily="50" charset="0"/>
                  <a:ea typeface="Calibri" panose="020F0502020204030204" pitchFamily="34" charset="0"/>
                  <a:cs typeface="Calibri" panose="020F0502020204030204" pitchFamily="34" charset="0"/>
                </a:rPr>
                <a:t> Marulanda-Bran</a:t>
              </a:r>
            </a:p>
            <a:p>
              <a:pPr algn="ctr">
                <a:lnSpc>
                  <a:spcPct val="107000"/>
                </a:lnSpc>
              </a:pPr>
              <a:r>
                <a:rPr lang="es-CO" sz="1050" dirty="0">
                  <a:effectLst/>
                  <a:latin typeface="Proxima Nova Th" panose="02000506030000020004" pitchFamily="50" charset="0"/>
                  <a:ea typeface="Calibri" panose="020F0502020204030204" pitchFamily="34" charset="0"/>
                  <a:cs typeface="Calibri" panose="020F0502020204030204" pitchFamily="34" charset="0"/>
                </a:rPr>
                <a:t>acamilo.marulanda@udea.edu.co</a:t>
              </a:r>
              <a:endParaRPr lang="es-CO" sz="1050" dirty="0">
                <a:latin typeface="Proxima Nova Th" panose="02000506030000020004" pitchFamily="50" charset="0"/>
                <a:ea typeface="Calibri" panose="020F0502020204030204" pitchFamily="34" charset="0"/>
                <a:cs typeface="Calibri" panose="020F0502020204030204" pitchFamily="34" charset="0"/>
              </a:endParaRPr>
            </a:p>
            <a:p>
              <a:pPr algn="ctr">
                <a:lnSpc>
                  <a:spcPct val="107000"/>
                </a:lnSpc>
              </a:pPr>
              <a:r>
                <a:rPr lang="fr-FR" sz="1050" dirty="0">
                  <a:effectLst/>
                  <a:latin typeface="Proxima Nova Th" panose="02000506030000020004" pitchFamily="50" charset="0"/>
                  <a:ea typeface="Calibri" panose="020F0502020204030204" pitchFamily="34" charset="0"/>
                  <a:cs typeface="Calibri" panose="020F0502020204030204" pitchFamily="34" charset="0"/>
                </a:rPr>
                <a:t>@marulandaandrec</a:t>
              </a:r>
              <a:endParaRPr lang="x-none" sz="1050" dirty="0">
                <a:effectLst/>
                <a:latin typeface="Proxima Nova Th" panose="02000506030000020004" pitchFamily="50" charset="0"/>
                <a:ea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B4412792-5DF1-409F-9445-6B0178F2EF84}"/>
              </a:ext>
            </a:extLst>
          </p:cNvPr>
          <p:cNvGrpSpPr/>
          <p:nvPr/>
        </p:nvGrpSpPr>
        <p:grpSpPr>
          <a:xfrm>
            <a:off x="6183868" y="1123834"/>
            <a:ext cx="2861671" cy="612488"/>
            <a:chOff x="6183868" y="1123834"/>
            <a:chExt cx="2861671" cy="612488"/>
          </a:xfrm>
        </p:grpSpPr>
        <p:sp>
          <p:nvSpPr>
            <p:cNvPr id="45" name="Rectangle: Rounded Corners 44">
              <a:extLst>
                <a:ext uri="{FF2B5EF4-FFF2-40B4-BE49-F238E27FC236}">
                  <a16:creationId xmlns:a16="http://schemas.microsoft.com/office/drawing/2014/main" id="{98B41A39-C77B-4696-A9BB-2366F930C43F}"/>
                </a:ext>
              </a:extLst>
            </p:cNvPr>
            <p:cNvSpPr/>
            <p:nvPr/>
          </p:nvSpPr>
          <p:spPr>
            <a:xfrm>
              <a:off x="6230150" y="1123834"/>
              <a:ext cx="2753366" cy="612488"/>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12" name="TextBox 11">
              <a:extLst>
                <a:ext uri="{FF2B5EF4-FFF2-40B4-BE49-F238E27FC236}">
                  <a16:creationId xmlns:a16="http://schemas.microsoft.com/office/drawing/2014/main" id="{CE397082-56BE-4EAA-8678-7156C5F1557B}"/>
                </a:ext>
              </a:extLst>
            </p:cNvPr>
            <p:cNvSpPr txBox="1"/>
            <p:nvPr/>
          </p:nvSpPr>
          <p:spPr>
            <a:xfrm>
              <a:off x="6183868" y="1176163"/>
              <a:ext cx="2861671" cy="507831"/>
            </a:xfrm>
            <a:prstGeom prst="rect">
              <a:avLst/>
            </a:prstGeom>
            <a:noFill/>
          </p:spPr>
          <p:txBody>
            <a:bodyPr wrap="square">
              <a:spAutoFit/>
            </a:bodyPr>
            <a:lstStyle/>
            <a:p>
              <a:pPr algn="ctr"/>
              <a:r>
                <a:rPr lang="es-CO" sz="900" dirty="0">
                  <a:effectLst/>
                  <a:latin typeface="Proxima Nova Th" panose="02000506030000020004" pitchFamily="50" charset="0"/>
                  <a:ea typeface="Calibri" panose="020F0502020204030204" pitchFamily="34" charset="0"/>
                  <a:cs typeface="Calibri" panose="020F0502020204030204" pitchFamily="34" charset="0"/>
                </a:rPr>
                <a:t>Química de Recursos Energéticos y Medio Ambiente-QUIREMA., Instituto de Química, Universidad de Antioquia, Calle 70 no.52-21 Medellín, Colombia</a:t>
              </a:r>
              <a:endParaRPr lang="x-none" sz="1050" dirty="0">
                <a:effectLst/>
                <a:latin typeface="Proxima Nova Th" panose="02000506030000020004" pitchFamily="50" charset="0"/>
                <a:ea typeface="Calibri" panose="020F0502020204030204" pitchFamily="34" charset="0"/>
                <a:cs typeface="Calibri" panose="020F0502020204030204" pitchFamily="34" charset="0"/>
              </a:endParaRPr>
            </a:p>
          </p:txBody>
        </p:sp>
      </p:grpSp>
      <p:sp>
        <p:nvSpPr>
          <p:cNvPr id="18" name="TextBox 17">
            <a:extLst>
              <a:ext uri="{FF2B5EF4-FFF2-40B4-BE49-F238E27FC236}">
                <a16:creationId xmlns:a16="http://schemas.microsoft.com/office/drawing/2014/main" id="{AFFBA299-729B-4592-A7A6-EC2359FF6E6A}"/>
              </a:ext>
            </a:extLst>
          </p:cNvPr>
          <p:cNvSpPr txBox="1"/>
          <p:nvPr/>
        </p:nvSpPr>
        <p:spPr>
          <a:xfrm>
            <a:off x="1442418" y="4195455"/>
            <a:ext cx="1433406" cy="338554"/>
          </a:xfrm>
          <a:prstGeom prst="rect">
            <a:avLst/>
          </a:prstGeom>
          <a:noFill/>
        </p:spPr>
        <p:txBody>
          <a:bodyPr wrap="none" rtlCol="0">
            <a:spAutoFit/>
          </a:bodyPr>
          <a:lstStyle/>
          <a:p>
            <a:r>
              <a:rPr lang="es-CO" sz="1600" b="1" dirty="0" err="1">
                <a:solidFill>
                  <a:schemeClr val="bg1"/>
                </a:solidFill>
                <a:latin typeface="Proxima Nova Th" panose="02000506030000020004" pitchFamily="50" charset="0"/>
              </a:rPr>
              <a:t>Methodology</a:t>
            </a:r>
            <a:endParaRPr lang="es-CO" sz="1600" b="1" dirty="0">
              <a:solidFill>
                <a:schemeClr val="bg1"/>
              </a:solidFill>
              <a:latin typeface="Proxima Nova Th" panose="02000506030000020004" pitchFamily="50" charset="0"/>
            </a:endParaRPr>
          </a:p>
        </p:txBody>
      </p:sp>
      <p:pic>
        <p:nvPicPr>
          <p:cNvPr id="21" name="Picture 20">
            <a:extLst>
              <a:ext uri="{FF2B5EF4-FFF2-40B4-BE49-F238E27FC236}">
                <a16:creationId xmlns:a16="http://schemas.microsoft.com/office/drawing/2014/main" id="{797C2A4B-CF81-4B31-8775-804F1974A515}"/>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629320" y="171230"/>
            <a:ext cx="2151128" cy="711620"/>
          </a:xfrm>
          <a:prstGeom prst="rect">
            <a:avLst/>
          </a:prstGeom>
        </p:spPr>
      </p:pic>
      <p:pic>
        <p:nvPicPr>
          <p:cNvPr id="24" name="Picture 23" descr="Universidad de Antioquia - Wikipedia, la enciclopedia libre">
            <a:extLst>
              <a:ext uri="{FF2B5EF4-FFF2-40B4-BE49-F238E27FC236}">
                <a16:creationId xmlns:a16="http://schemas.microsoft.com/office/drawing/2014/main" id="{31311F0F-610B-4C58-9494-88B5281926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9455766" y="804968"/>
            <a:ext cx="771446" cy="954101"/>
          </a:xfrm>
          <a:prstGeom prst="rect">
            <a:avLst/>
          </a:prstGeom>
        </p:spPr>
      </p:pic>
      <p:pic>
        <p:nvPicPr>
          <p:cNvPr id="27" name="Picture 26" descr="Química de recursos energéticos y medio ambiente">
            <a:extLst>
              <a:ext uri="{FF2B5EF4-FFF2-40B4-BE49-F238E27FC236}">
                <a16:creationId xmlns:a16="http://schemas.microsoft.com/office/drawing/2014/main" id="{8A1390D5-1C57-46F7-99E5-BDD066F7A505}"/>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10455" y="924115"/>
            <a:ext cx="1562782" cy="735168"/>
          </a:xfrm>
          <a:prstGeom prst="rect">
            <a:avLst/>
          </a:prstGeom>
          <a:solidFill>
            <a:schemeClr val="bg1"/>
          </a:solidFill>
        </p:spPr>
      </p:pic>
      <p:sp>
        <p:nvSpPr>
          <p:cNvPr id="31" name="TextBox 30">
            <a:extLst>
              <a:ext uri="{FF2B5EF4-FFF2-40B4-BE49-F238E27FC236}">
                <a16:creationId xmlns:a16="http://schemas.microsoft.com/office/drawing/2014/main" id="{54AD53CA-54EC-4917-A6E4-A42F42C3D611}"/>
              </a:ext>
            </a:extLst>
          </p:cNvPr>
          <p:cNvSpPr txBox="1"/>
          <p:nvPr/>
        </p:nvSpPr>
        <p:spPr>
          <a:xfrm>
            <a:off x="6569409" y="1805216"/>
            <a:ext cx="961610" cy="369332"/>
          </a:xfrm>
          <a:prstGeom prst="rect">
            <a:avLst/>
          </a:prstGeom>
          <a:noFill/>
        </p:spPr>
        <p:txBody>
          <a:bodyPr wrap="none" rtlCol="0">
            <a:spAutoFit/>
          </a:bodyPr>
          <a:lstStyle/>
          <a:p>
            <a:r>
              <a:rPr lang="es-CO" b="1" dirty="0" err="1">
                <a:solidFill>
                  <a:schemeClr val="bg1"/>
                </a:solidFill>
                <a:latin typeface="Proxima Nova Th" panose="02000506030000020004" pitchFamily="50" charset="0"/>
              </a:rPr>
              <a:t>Results</a:t>
            </a:r>
            <a:endParaRPr lang="es-CO" b="1" dirty="0">
              <a:solidFill>
                <a:schemeClr val="bg1"/>
              </a:solidFill>
              <a:latin typeface="Proxima Nova Th" panose="02000506030000020004" pitchFamily="50" charset="0"/>
            </a:endParaRPr>
          </a:p>
        </p:txBody>
      </p:sp>
      <p:grpSp>
        <p:nvGrpSpPr>
          <p:cNvPr id="19" name="Group 18">
            <a:extLst>
              <a:ext uri="{FF2B5EF4-FFF2-40B4-BE49-F238E27FC236}">
                <a16:creationId xmlns:a16="http://schemas.microsoft.com/office/drawing/2014/main" id="{5B3BE92A-2468-469F-A705-8C50A9216EAA}"/>
              </a:ext>
            </a:extLst>
          </p:cNvPr>
          <p:cNvGrpSpPr/>
          <p:nvPr/>
        </p:nvGrpSpPr>
        <p:grpSpPr>
          <a:xfrm>
            <a:off x="2515022" y="1122302"/>
            <a:ext cx="1776872" cy="615553"/>
            <a:chOff x="2515022" y="1122302"/>
            <a:chExt cx="1776872" cy="615553"/>
          </a:xfrm>
        </p:grpSpPr>
        <p:sp>
          <p:nvSpPr>
            <p:cNvPr id="41" name="Rectangle: Rounded Corners 40">
              <a:extLst>
                <a:ext uri="{FF2B5EF4-FFF2-40B4-BE49-F238E27FC236}">
                  <a16:creationId xmlns:a16="http://schemas.microsoft.com/office/drawing/2014/main" id="{7427DEB8-9972-4551-B1C4-7BE25EA3BE42}"/>
                </a:ext>
              </a:extLst>
            </p:cNvPr>
            <p:cNvSpPr/>
            <p:nvPr/>
          </p:nvSpPr>
          <p:spPr>
            <a:xfrm>
              <a:off x="2515022" y="1123834"/>
              <a:ext cx="1776872" cy="612488"/>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35" name="TextBox 34">
              <a:extLst>
                <a:ext uri="{FF2B5EF4-FFF2-40B4-BE49-F238E27FC236}">
                  <a16:creationId xmlns:a16="http://schemas.microsoft.com/office/drawing/2014/main" id="{055487A8-23C1-426B-A491-F1DA26EF32BC}"/>
                </a:ext>
              </a:extLst>
            </p:cNvPr>
            <p:cNvSpPr txBox="1"/>
            <p:nvPr/>
          </p:nvSpPr>
          <p:spPr>
            <a:xfrm>
              <a:off x="2561669" y="1122302"/>
              <a:ext cx="1661935" cy="615553"/>
            </a:xfrm>
            <a:prstGeom prst="rect">
              <a:avLst/>
            </a:prstGeom>
            <a:noFill/>
          </p:spPr>
          <p:txBody>
            <a:bodyPr wrap="square">
              <a:spAutoFit/>
            </a:bodyPr>
            <a:lstStyle/>
            <a:p>
              <a:pPr algn="ctr"/>
              <a:r>
                <a:rPr lang="es-CO" sz="1400" b="1" dirty="0" err="1">
                  <a:effectLst/>
                  <a:latin typeface="Proxima Nova Th" panose="02000506030000020004" pitchFamily="50" charset="0"/>
                  <a:ea typeface="Calibri" panose="020F0502020204030204" pitchFamily="34" charset="0"/>
                  <a:cs typeface="Calibri" panose="020F0502020204030204" pitchFamily="34" charset="0"/>
                </a:rPr>
                <a:t>Jose</a:t>
              </a:r>
              <a:r>
                <a:rPr lang="es-CO" sz="1400" b="1" dirty="0">
                  <a:effectLst/>
                  <a:latin typeface="Proxima Nova Th" panose="02000506030000020004" pitchFamily="50" charset="0"/>
                  <a:ea typeface="Calibri" panose="020F0502020204030204" pitchFamily="34" charset="0"/>
                  <a:cs typeface="Calibri" panose="020F0502020204030204" pitchFamily="34" charset="0"/>
                </a:rPr>
                <a:t> C-Salazar</a:t>
              </a:r>
            </a:p>
            <a:p>
              <a:pPr algn="ctr"/>
              <a:r>
                <a:rPr lang="es-CO" sz="1000" dirty="0">
                  <a:effectLst/>
                  <a:latin typeface="Proxima Nova Th" panose="02000506030000020004" pitchFamily="50" charset="0"/>
                  <a:ea typeface="Calibri" panose="020F0502020204030204" pitchFamily="34" charset="0"/>
                  <a:cs typeface="Calibri" panose="020F0502020204030204" pitchFamily="34" charset="0"/>
                </a:rPr>
                <a:t>jose.correas@udea.edu.co</a:t>
              </a:r>
              <a:endParaRPr lang="es-CO" sz="1000" dirty="0">
                <a:latin typeface="Proxima Nova Th" panose="02000506030000020004" pitchFamily="50" charset="0"/>
                <a:ea typeface="Calibri" panose="020F0502020204030204" pitchFamily="34" charset="0"/>
                <a:cs typeface="Calibri" panose="020F0502020204030204" pitchFamily="34" charset="0"/>
              </a:endParaRPr>
            </a:p>
            <a:p>
              <a:pPr algn="ctr"/>
              <a:r>
                <a:rPr lang="es-CO" sz="1000" dirty="0">
                  <a:latin typeface="Proxima Nova Th" panose="02000506030000020004" pitchFamily="50" charset="0"/>
                </a:rPr>
                <a:t>@murderedhopes</a:t>
              </a:r>
            </a:p>
          </p:txBody>
        </p:sp>
      </p:grpSp>
      <p:grpSp>
        <p:nvGrpSpPr>
          <p:cNvPr id="20" name="Group 19">
            <a:extLst>
              <a:ext uri="{FF2B5EF4-FFF2-40B4-BE49-F238E27FC236}">
                <a16:creationId xmlns:a16="http://schemas.microsoft.com/office/drawing/2014/main" id="{71BC8047-2BA2-44EA-8A4A-C57FA0A8C140}"/>
              </a:ext>
            </a:extLst>
          </p:cNvPr>
          <p:cNvGrpSpPr/>
          <p:nvPr/>
        </p:nvGrpSpPr>
        <p:grpSpPr>
          <a:xfrm>
            <a:off x="4296308" y="1080332"/>
            <a:ext cx="1905701" cy="769441"/>
            <a:chOff x="4296308" y="1080332"/>
            <a:chExt cx="1905701" cy="769441"/>
          </a:xfrm>
        </p:grpSpPr>
        <p:sp>
          <p:nvSpPr>
            <p:cNvPr id="43" name="Rectangle: Rounded Corners 42">
              <a:extLst>
                <a:ext uri="{FF2B5EF4-FFF2-40B4-BE49-F238E27FC236}">
                  <a16:creationId xmlns:a16="http://schemas.microsoft.com/office/drawing/2014/main" id="{3EDF4564-8823-4904-B71D-BDB8089B6575}"/>
                </a:ext>
              </a:extLst>
            </p:cNvPr>
            <p:cNvSpPr/>
            <p:nvPr/>
          </p:nvSpPr>
          <p:spPr>
            <a:xfrm>
              <a:off x="4358006" y="1123834"/>
              <a:ext cx="1776872" cy="612488"/>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endParaRPr lang="es-CO">
                <a:latin typeface="Proxima Nova Th" panose="02000506030000020004" pitchFamily="50" charset="0"/>
              </a:endParaRPr>
            </a:p>
          </p:txBody>
        </p:sp>
        <p:sp>
          <p:nvSpPr>
            <p:cNvPr id="37" name="TextBox 36">
              <a:extLst>
                <a:ext uri="{FF2B5EF4-FFF2-40B4-BE49-F238E27FC236}">
                  <a16:creationId xmlns:a16="http://schemas.microsoft.com/office/drawing/2014/main" id="{065933EB-1A7E-479F-AEF2-BC260194AE18}"/>
                </a:ext>
              </a:extLst>
            </p:cNvPr>
            <p:cNvSpPr txBox="1"/>
            <p:nvPr/>
          </p:nvSpPr>
          <p:spPr>
            <a:xfrm>
              <a:off x="4296308" y="1080332"/>
              <a:ext cx="1905701" cy="769441"/>
            </a:xfrm>
            <a:prstGeom prst="rect">
              <a:avLst/>
            </a:prstGeom>
            <a:noFill/>
          </p:spPr>
          <p:txBody>
            <a:bodyPr wrap="square">
              <a:spAutoFit/>
            </a:bodyPr>
            <a:lstStyle/>
            <a:p>
              <a:pPr algn="ctr"/>
              <a:r>
                <a:rPr lang="es-CO" sz="1400" b="1" dirty="0">
                  <a:effectLst/>
                  <a:latin typeface="Proxima Nova Th" panose="02000506030000020004" pitchFamily="50" charset="0"/>
                  <a:ea typeface="Calibri" panose="020F0502020204030204" pitchFamily="34" charset="0"/>
                  <a:cs typeface="Calibri" panose="020F0502020204030204" pitchFamily="34" charset="0"/>
                </a:rPr>
                <a:t>Jaime Gallego</a:t>
              </a:r>
            </a:p>
            <a:p>
              <a:pPr algn="ctr"/>
              <a:r>
                <a:rPr lang="es-CO" sz="1000" dirty="0">
                  <a:effectLst/>
                  <a:latin typeface="Proxima Nova Th" panose="02000506030000020004" pitchFamily="50" charset="0"/>
                  <a:ea typeface="Calibri" panose="020F0502020204030204" pitchFamily="34" charset="0"/>
                  <a:cs typeface="Calibri" panose="020F0502020204030204" pitchFamily="34" charset="0"/>
                </a:rPr>
                <a:t>andres.gallego@udea.edu.co</a:t>
              </a:r>
            </a:p>
            <a:p>
              <a:pPr algn="ctr"/>
              <a:r>
                <a:rPr lang="es-CO" sz="1000" dirty="0">
                  <a:latin typeface="Proxima Nova Th" panose="02000506030000020004" pitchFamily="50" charset="0"/>
                  <a:ea typeface="Calibri" panose="020F0502020204030204" pitchFamily="34" charset="0"/>
                  <a:cs typeface="Calibri" panose="020F0502020204030204" pitchFamily="34" charset="0"/>
                </a:rPr>
                <a:t>@GallegoJaime_</a:t>
              </a:r>
            </a:p>
            <a:p>
              <a:pPr algn="ctr"/>
              <a:endParaRPr lang="es-CO" sz="1000" dirty="0">
                <a:latin typeface="Proxima Nova Th" panose="02000506030000020004" pitchFamily="50" charset="0"/>
              </a:endParaRPr>
            </a:p>
          </p:txBody>
        </p:sp>
      </p:grpSp>
      <p:pic>
        <p:nvPicPr>
          <p:cNvPr id="3" name="Picture 2" descr="A screenshot of a computer&#10;&#10;Description automatically generated">
            <a:extLst>
              <a:ext uri="{FF2B5EF4-FFF2-40B4-BE49-F238E27FC236}">
                <a16:creationId xmlns:a16="http://schemas.microsoft.com/office/drawing/2014/main" id="{F14209D2-8243-468E-847B-FB3319CD413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r="6161" b="10727"/>
          <a:stretch/>
        </p:blipFill>
        <p:spPr>
          <a:xfrm>
            <a:off x="366492" y="4748992"/>
            <a:ext cx="3448342" cy="1845325"/>
          </a:xfrm>
          <a:prstGeom prst="rect">
            <a:avLst/>
          </a:prstGeom>
        </p:spPr>
      </p:pic>
      <p:sp>
        <p:nvSpPr>
          <p:cNvPr id="4" name="TextBox 3">
            <a:extLst>
              <a:ext uri="{FF2B5EF4-FFF2-40B4-BE49-F238E27FC236}">
                <a16:creationId xmlns:a16="http://schemas.microsoft.com/office/drawing/2014/main" id="{A0821223-337B-4139-918E-AE18F43D67F6}"/>
              </a:ext>
            </a:extLst>
          </p:cNvPr>
          <p:cNvSpPr txBox="1"/>
          <p:nvPr/>
        </p:nvSpPr>
        <p:spPr>
          <a:xfrm>
            <a:off x="7631413" y="2024071"/>
            <a:ext cx="1566454" cy="677108"/>
          </a:xfrm>
          <a:prstGeom prst="rect">
            <a:avLst/>
          </a:prstGeom>
          <a:noFill/>
        </p:spPr>
        <p:txBody>
          <a:bodyPr wrap="none" rtlCol="0">
            <a:spAutoFit/>
          </a:bodyPr>
          <a:lstStyle/>
          <a:p>
            <a:r>
              <a:rPr lang="es-CO" sz="1400" b="1" dirty="0" err="1">
                <a:solidFill>
                  <a:schemeClr val="bg1"/>
                </a:solidFill>
                <a:latin typeface="Proxima Nova Th" panose="02000506030000020004" pitchFamily="50" charset="0"/>
              </a:rPr>
              <a:t>Ea</a:t>
            </a:r>
            <a:r>
              <a:rPr lang="es-CO" sz="1400" b="1" dirty="0">
                <a:solidFill>
                  <a:schemeClr val="bg1"/>
                </a:solidFill>
                <a:latin typeface="Proxima Nova Th" panose="02000506030000020004" pitchFamily="50" charset="0"/>
              </a:rPr>
              <a:t> vs Ca </a:t>
            </a:r>
            <a:r>
              <a:rPr lang="es-CO" sz="1400" b="1" dirty="0" err="1">
                <a:solidFill>
                  <a:schemeClr val="bg1"/>
                </a:solidFill>
                <a:latin typeface="Proxima Nova Th" panose="02000506030000020004" pitchFamily="50" charset="0"/>
              </a:rPr>
              <a:t>content</a:t>
            </a:r>
            <a:endParaRPr lang="es-CO" sz="1400" b="1" dirty="0">
              <a:solidFill>
                <a:schemeClr val="bg1"/>
              </a:solidFill>
              <a:latin typeface="Proxima Nova Th" panose="02000506030000020004" pitchFamily="50" charset="0"/>
            </a:endParaRPr>
          </a:p>
          <a:p>
            <a:r>
              <a:rPr lang="es-CO" sz="1000" b="1" dirty="0">
                <a:solidFill>
                  <a:schemeClr val="bg1"/>
                </a:solidFill>
                <a:latin typeface="Proxima Nova Th" panose="02000506030000020004" pitchFamily="50" charset="0"/>
              </a:rPr>
              <a:t>(</a:t>
            </a:r>
            <a:r>
              <a:rPr lang="es-CO" sz="1000" b="1" dirty="0" err="1">
                <a:solidFill>
                  <a:schemeClr val="bg1"/>
                </a:solidFill>
                <a:latin typeface="Proxima Nova Th" panose="02000506030000020004" pitchFamily="50" charset="0"/>
              </a:rPr>
              <a:t>automatic</a:t>
            </a:r>
            <a:r>
              <a:rPr lang="es-CO" sz="1000" b="1" dirty="0">
                <a:solidFill>
                  <a:schemeClr val="bg1"/>
                </a:solidFill>
                <a:latin typeface="Proxima Nova Th" panose="02000506030000020004" pitchFamily="50" charset="0"/>
              </a:rPr>
              <a:t> </a:t>
            </a:r>
            <a:r>
              <a:rPr lang="es-CO" sz="1000" b="1" dirty="0" err="1">
                <a:solidFill>
                  <a:schemeClr val="bg1"/>
                </a:solidFill>
                <a:latin typeface="Proxima Nova Th" panose="02000506030000020004" pitchFamily="50" charset="0"/>
              </a:rPr>
              <a:t>from</a:t>
            </a:r>
            <a:r>
              <a:rPr lang="es-CO" sz="1000" b="1" dirty="0">
                <a:solidFill>
                  <a:schemeClr val="bg1"/>
                </a:solidFill>
                <a:latin typeface="Proxima Nova Th" panose="02000506030000020004" pitchFamily="50" charset="0"/>
              </a:rPr>
              <a:t> script) </a:t>
            </a:r>
          </a:p>
          <a:p>
            <a:endParaRPr lang="es-CO" sz="1400" b="1" dirty="0">
              <a:solidFill>
                <a:schemeClr val="bg1"/>
              </a:solidFill>
              <a:latin typeface="Proxima Nova Th" panose="02000506030000020004" pitchFamily="50" charset="0"/>
            </a:endParaRPr>
          </a:p>
        </p:txBody>
      </p:sp>
      <p:sp>
        <p:nvSpPr>
          <p:cNvPr id="5" name="TextBox 4">
            <a:extLst>
              <a:ext uri="{FF2B5EF4-FFF2-40B4-BE49-F238E27FC236}">
                <a16:creationId xmlns:a16="http://schemas.microsoft.com/office/drawing/2014/main" id="{D6EC1F40-A378-4BB0-962D-C4EBBC0272B3}"/>
              </a:ext>
            </a:extLst>
          </p:cNvPr>
          <p:cNvSpPr txBox="1"/>
          <p:nvPr/>
        </p:nvSpPr>
        <p:spPr>
          <a:xfrm>
            <a:off x="1717272" y="5908744"/>
            <a:ext cx="2557110" cy="430887"/>
          </a:xfrm>
          <a:prstGeom prst="rect">
            <a:avLst/>
          </a:prstGeom>
          <a:noFill/>
        </p:spPr>
        <p:txBody>
          <a:bodyPr wrap="none" rtlCol="0">
            <a:spAutoFit/>
          </a:bodyPr>
          <a:lstStyle/>
          <a:p>
            <a:pPr marL="285750" indent="-285750">
              <a:buFont typeface="Arial" panose="020B0604020202020204" pitchFamily="34" charset="0"/>
              <a:buChar char="•"/>
            </a:pPr>
            <a:r>
              <a:rPr lang="es-CO" sz="1100" b="1" i="1" dirty="0" err="1">
                <a:solidFill>
                  <a:schemeClr val="bg2"/>
                </a:solidFill>
                <a:latin typeface="Proxima Nova Th" panose="02000506030000020004" pitchFamily="50" charset="0"/>
              </a:rPr>
              <a:t>Dry</a:t>
            </a:r>
            <a:r>
              <a:rPr lang="es-CO" sz="1100" b="1" i="1" dirty="0">
                <a:solidFill>
                  <a:schemeClr val="bg2"/>
                </a:solidFill>
                <a:latin typeface="Proxima Nova Th" panose="02000506030000020004" pitchFamily="50" charset="0"/>
              </a:rPr>
              <a:t> </a:t>
            </a:r>
            <a:r>
              <a:rPr lang="es-CO" sz="1100" b="1" i="1" dirty="0" err="1">
                <a:solidFill>
                  <a:schemeClr val="bg2"/>
                </a:solidFill>
                <a:latin typeface="Proxima Nova Th" panose="02000506030000020004" pitchFamily="50" charset="0"/>
              </a:rPr>
              <a:t>methane</a:t>
            </a:r>
            <a:r>
              <a:rPr lang="es-CO" sz="1100" b="1" i="1" dirty="0">
                <a:solidFill>
                  <a:schemeClr val="bg2"/>
                </a:solidFill>
                <a:latin typeface="Proxima Nova Th" panose="02000506030000020004" pitchFamily="50" charset="0"/>
              </a:rPr>
              <a:t> </a:t>
            </a:r>
            <a:r>
              <a:rPr lang="es-CO" sz="1100" b="1" i="1" dirty="0" err="1">
                <a:solidFill>
                  <a:schemeClr val="bg2"/>
                </a:solidFill>
                <a:latin typeface="Proxima Nova Th" panose="02000506030000020004" pitchFamily="50" charset="0"/>
              </a:rPr>
              <a:t>reforming</a:t>
            </a:r>
            <a:r>
              <a:rPr lang="es-CO" sz="1100" b="1" i="1" dirty="0">
                <a:solidFill>
                  <a:schemeClr val="bg2"/>
                </a:solidFill>
                <a:latin typeface="Proxima Nova Th" panose="02000506030000020004" pitchFamily="50" charset="0"/>
              </a:rPr>
              <a:t> </a:t>
            </a:r>
            <a:r>
              <a:rPr lang="es-CO" sz="1100" b="1" i="1" dirty="0" err="1">
                <a:solidFill>
                  <a:schemeClr val="bg2"/>
                </a:solidFill>
                <a:latin typeface="Proxima Nova Th" panose="02000506030000020004" pitchFamily="50" charset="0"/>
              </a:rPr>
              <a:t>reaction</a:t>
            </a:r>
            <a:endParaRPr lang="es-CO" sz="1100" b="1" i="1" dirty="0">
              <a:solidFill>
                <a:schemeClr val="bg2"/>
              </a:solidFill>
              <a:latin typeface="Proxima Nova Th" panose="02000506030000020004" pitchFamily="50" charset="0"/>
            </a:endParaRPr>
          </a:p>
          <a:p>
            <a:pPr marL="285750" indent="-285750">
              <a:buFont typeface="Arial" panose="020B0604020202020204" pitchFamily="34" charset="0"/>
              <a:buChar char="•"/>
            </a:pPr>
            <a:r>
              <a:rPr lang="es-CO" sz="1100" b="1" i="1" dirty="0" err="1">
                <a:solidFill>
                  <a:schemeClr val="bg2"/>
                </a:solidFill>
                <a:latin typeface="Proxima Nova Th" panose="02000506030000020004" pitchFamily="50" charset="0"/>
              </a:rPr>
              <a:t>In-situ</a:t>
            </a:r>
            <a:r>
              <a:rPr lang="es-CO" sz="1100" b="1" dirty="0">
                <a:solidFill>
                  <a:schemeClr val="bg2"/>
                </a:solidFill>
                <a:latin typeface="Proxima Nova Th" panose="02000506030000020004" pitchFamily="50" charset="0"/>
              </a:rPr>
              <a:t>  CO</a:t>
            </a:r>
            <a:r>
              <a:rPr lang="es-CO" sz="1100" b="1" baseline="-25000" dirty="0">
                <a:solidFill>
                  <a:schemeClr val="bg2"/>
                </a:solidFill>
                <a:latin typeface="Proxima Nova Th" panose="02000506030000020004" pitchFamily="50" charset="0"/>
              </a:rPr>
              <a:t>2</a:t>
            </a:r>
            <a:r>
              <a:rPr lang="es-CO" sz="1100" b="1" dirty="0">
                <a:solidFill>
                  <a:schemeClr val="bg2"/>
                </a:solidFill>
                <a:latin typeface="Proxima Nova Th" panose="02000506030000020004" pitchFamily="50" charset="0"/>
              </a:rPr>
              <a:t> TGA and XRD</a:t>
            </a:r>
          </a:p>
        </p:txBody>
      </p:sp>
      <p:sp>
        <p:nvSpPr>
          <p:cNvPr id="7" name="TextBox 6">
            <a:extLst>
              <a:ext uri="{FF2B5EF4-FFF2-40B4-BE49-F238E27FC236}">
                <a16:creationId xmlns:a16="http://schemas.microsoft.com/office/drawing/2014/main" id="{5E0649E6-EC24-4D1E-9EDB-4714997E23F4}"/>
              </a:ext>
            </a:extLst>
          </p:cNvPr>
          <p:cNvSpPr txBox="1"/>
          <p:nvPr/>
        </p:nvSpPr>
        <p:spPr>
          <a:xfrm>
            <a:off x="239784" y="4471993"/>
            <a:ext cx="3959738" cy="276999"/>
          </a:xfrm>
          <a:prstGeom prst="rect">
            <a:avLst/>
          </a:prstGeom>
          <a:noFill/>
        </p:spPr>
        <p:txBody>
          <a:bodyPr wrap="none" rtlCol="0">
            <a:spAutoFit/>
          </a:bodyPr>
          <a:lstStyle/>
          <a:p>
            <a:r>
              <a:rPr lang="es-CO" sz="1200" dirty="0" err="1">
                <a:solidFill>
                  <a:schemeClr val="bg2"/>
                </a:solidFill>
                <a:latin typeface="Proxima Nova Th" panose="02000506030000020004" pitchFamily="50" charset="0"/>
              </a:rPr>
              <a:t>Analytical</a:t>
            </a:r>
            <a:r>
              <a:rPr lang="es-CO" sz="1200" dirty="0">
                <a:solidFill>
                  <a:schemeClr val="bg2"/>
                </a:solidFill>
                <a:latin typeface="Proxima Nova Th" panose="02000506030000020004" pitchFamily="50" charset="0"/>
              </a:rPr>
              <a:t> </a:t>
            </a:r>
            <a:r>
              <a:rPr lang="es-CO" sz="1200" dirty="0" err="1">
                <a:solidFill>
                  <a:schemeClr val="bg2"/>
                </a:solidFill>
                <a:latin typeface="Proxima Nova Th" panose="02000506030000020004" pitchFamily="50" charset="0"/>
              </a:rPr>
              <a:t>framework</a:t>
            </a:r>
            <a:r>
              <a:rPr lang="es-CO" sz="1200" dirty="0">
                <a:solidFill>
                  <a:schemeClr val="bg2"/>
                </a:solidFill>
                <a:latin typeface="Proxima Nova Th" panose="02000506030000020004" pitchFamily="50" charset="0"/>
              </a:rPr>
              <a:t>: </a:t>
            </a:r>
            <a:r>
              <a:rPr lang="es-CO" sz="1200" dirty="0" err="1">
                <a:solidFill>
                  <a:schemeClr val="bg2"/>
                </a:solidFill>
                <a:latin typeface="Proxima Nova Th" panose="02000506030000020004" pitchFamily="50" charset="0"/>
              </a:rPr>
              <a:t>Fully</a:t>
            </a:r>
            <a:r>
              <a:rPr lang="es-CO" sz="1200" dirty="0">
                <a:solidFill>
                  <a:schemeClr val="bg2"/>
                </a:solidFill>
                <a:latin typeface="Proxima Nova Th" panose="02000506030000020004" pitchFamily="50" charset="0"/>
              </a:rPr>
              <a:t>-interpretable neuronal </a:t>
            </a:r>
            <a:r>
              <a:rPr lang="es-CO" sz="1200" dirty="0" err="1">
                <a:solidFill>
                  <a:schemeClr val="bg2"/>
                </a:solidFill>
                <a:latin typeface="Proxima Nova Th" panose="02000506030000020004" pitchFamily="50" charset="0"/>
              </a:rPr>
              <a:t>network</a:t>
            </a:r>
            <a:endParaRPr lang="es-CO" sz="1200" dirty="0">
              <a:solidFill>
                <a:schemeClr val="bg2"/>
              </a:solidFill>
              <a:latin typeface="Proxima Nova Th" panose="02000506030000020004" pitchFamily="50" charset="0"/>
            </a:endParaRPr>
          </a:p>
        </p:txBody>
      </p:sp>
      <p:sp>
        <p:nvSpPr>
          <p:cNvPr id="2" name="Rectangle: Rounded Corners 1">
            <a:extLst>
              <a:ext uri="{FF2B5EF4-FFF2-40B4-BE49-F238E27FC236}">
                <a16:creationId xmlns:a16="http://schemas.microsoft.com/office/drawing/2014/main" id="{77639E88-E825-435E-8263-B8FB9BA12CC5}"/>
              </a:ext>
            </a:extLst>
          </p:cNvPr>
          <p:cNvSpPr/>
          <p:nvPr/>
        </p:nvSpPr>
        <p:spPr>
          <a:xfrm>
            <a:off x="9814561" y="1711706"/>
            <a:ext cx="2177531" cy="3409123"/>
          </a:xfrm>
          <a:prstGeom prst="roundRect">
            <a:avLst/>
          </a:prstGeom>
          <a:solidFill>
            <a:srgbClr val="3B3838"/>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dirty="0">
              <a:latin typeface="Proxima Nova Th" panose="02000506030000020004" pitchFamily="50" charset="0"/>
            </a:endParaRPr>
          </a:p>
        </p:txBody>
      </p:sp>
      <p:sp>
        <p:nvSpPr>
          <p:cNvPr id="8" name="Rectangle: Rounded Corners 7">
            <a:extLst>
              <a:ext uri="{FF2B5EF4-FFF2-40B4-BE49-F238E27FC236}">
                <a16:creationId xmlns:a16="http://schemas.microsoft.com/office/drawing/2014/main" id="{27302D08-A624-4AD2-82A4-5B48E5F5700E}"/>
              </a:ext>
            </a:extLst>
          </p:cNvPr>
          <p:cNvSpPr/>
          <p:nvPr/>
        </p:nvSpPr>
        <p:spPr>
          <a:xfrm>
            <a:off x="9786672" y="5315484"/>
            <a:ext cx="2177531" cy="1402069"/>
          </a:xfrm>
          <a:prstGeom prst="roundRect">
            <a:avLst/>
          </a:prstGeom>
          <a:solidFill>
            <a:srgbClr val="3B3838"/>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s-CO" dirty="0">
              <a:latin typeface="Proxima Nova Th" panose="02000506030000020004" pitchFamily="50" charset="0"/>
            </a:endParaRPr>
          </a:p>
        </p:txBody>
      </p:sp>
      <p:sp>
        <p:nvSpPr>
          <p:cNvPr id="9" name="TextBox 8">
            <a:extLst>
              <a:ext uri="{FF2B5EF4-FFF2-40B4-BE49-F238E27FC236}">
                <a16:creationId xmlns:a16="http://schemas.microsoft.com/office/drawing/2014/main" id="{C7036B37-EA3A-44A6-9CB0-9E91CBAFB083}"/>
              </a:ext>
            </a:extLst>
          </p:cNvPr>
          <p:cNvSpPr txBox="1"/>
          <p:nvPr/>
        </p:nvSpPr>
        <p:spPr>
          <a:xfrm>
            <a:off x="10162579" y="1711280"/>
            <a:ext cx="1481496" cy="369332"/>
          </a:xfrm>
          <a:prstGeom prst="rect">
            <a:avLst/>
          </a:prstGeom>
          <a:noFill/>
        </p:spPr>
        <p:txBody>
          <a:bodyPr wrap="none" rtlCol="0">
            <a:spAutoFit/>
          </a:bodyPr>
          <a:lstStyle/>
          <a:p>
            <a:r>
              <a:rPr lang="es-CO" b="1" dirty="0" err="1">
                <a:solidFill>
                  <a:schemeClr val="bg1"/>
                </a:solidFill>
                <a:latin typeface="Proxima Nova Th" panose="02000506030000020004" pitchFamily="50" charset="0"/>
              </a:rPr>
              <a:t>Conclusions</a:t>
            </a:r>
            <a:endParaRPr lang="es-CO" b="1" dirty="0">
              <a:solidFill>
                <a:schemeClr val="bg1"/>
              </a:solidFill>
              <a:latin typeface="Proxima Nova Th" panose="02000506030000020004" pitchFamily="50" charset="0"/>
            </a:endParaRPr>
          </a:p>
        </p:txBody>
      </p:sp>
      <p:sp>
        <p:nvSpPr>
          <p:cNvPr id="11" name="TextBox 10">
            <a:extLst>
              <a:ext uri="{FF2B5EF4-FFF2-40B4-BE49-F238E27FC236}">
                <a16:creationId xmlns:a16="http://schemas.microsoft.com/office/drawing/2014/main" id="{AC279518-A28C-4E50-A4BB-234410981F6C}"/>
              </a:ext>
            </a:extLst>
          </p:cNvPr>
          <p:cNvSpPr txBox="1"/>
          <p:nvPr/>
        </p:nvSpPr>
        <p:spPr>
          <a:xfrm>
            <a:off x="10181092" y="5329119"/>
            <a:ext cx="1367169" cy="369332"/>
          </a:xfrm>
          <a:prstGeom prst="rect">
            <a:avLst/>
          </a:prstGeom>
          <a:noFill/>
        </p:spPr>
        <p:txBody>
          <a:bodyPr wrap="none" rtlCol="0">
            <a:spAutoFit/>
          </a:bodyPr>
          <a:lstStyle/>
          <a:p>
            <a:r>
              <a:rPr lang="es-CO" b="1" dirty="0" err="1">
                <a:solidFill>
                  <a:schemeClr val="bg1"/>
                </a:solidFill>
                <a:latin typeface="Proxima Nova Th" panose="02000506030000020004" pitchFamily="50" charset="0"/>
              </a:rPr>
              <a:t>References</a:t>
            </a:r>
            <a:endParaRPr lang="es-CO" b="1" dirty="0">
              <a:solidFill>
                <a:schemeClr val="bg1"/>
              </a:solidFill>
              <a:latin typeface="Proxima Nova Th" panose="02000506030000020004" pitchFamily="50" charset="0"/>
            </a:endParaRPr>
          </a:p>
        </p:txBody>
      </p:sp>
      <p:sp>
        <p:nvSpPr>
          <p:cNvPr id="47" name="TextBox 46">
            <a:extLst>
              <a:ext uri="{FF2B5EF4-FFF2-40B4-BE49-F238E27FC236}">
                <a16:creationId xmlns:a16="http://schemas.microsoft.com/office/drawing/2014/main" id="{C3852E69-2E23-45F8-BFB9-74CE820CC160}"/>
              </a:ext>
            </a:extLst>
          </p:cNvPr>
          <p:cNvSpPr txBox="1"/>
          <p:nvPr/>
        </p:nvSpPr>
        <p:spPr>
          <a:xfrm>
            <a:off x="4855078" y="2024071"/>
            <a:ext cx="1588210" cy="461665"/>
          </a:xfrm>
          <a:prstGeom prst="rect">
            <a:avLst/>
          </a:prstGeom>
          <a:noFill/>
        </p:spPr>
        <p:txBody>
          <a:bodyPr wrap="square" rtlCol="0">
            <a:spAutoFit/>
          </a:bodyPr>
          <a:lstStyle>
            <a:defPPr>
              <a:defRPr lang="en-US"/>
            </a:defPPr>
            <a:lvl1pPr>
              <a:defRPr sz="1400" b="1">
                <a:solidFill>
                  <a:schemeClr val="bg1"/>
                </a:solidFill>
                <a:latin typeface="Proxima Nova Th" panose="02000506030000020004" pitchFamily="50" charset="0"/>
              </a:defRPr>
            </a:lvl1pPr>
          </a:lstStyle>
          <a:p>
            <a:r>
              <a:rPr lang="es-CO" dirty="0"/>
              <a:t>Arrhenius </a:t>
            </a:r>
            <a:r>
              <a:rPr lang="es-CO" dirty="0" err="1"/>
              <a:t>plot</a:t>
            </a:r>
            <a:r>
              <a:rPr lang="es-CO" dirty="0"/>
              <a:t> </a:t>
            </a:r>
            <a:r>
              <a:rPr lang="es-CO" sz="1000" dirty="0"/>
              <a:t>(</a:t>
            </a:r>
            <a:r>
              <a:rPr lang="es-CO" sz="1000" dirty="0" err="1"/>
              <a:t>automatic</a:t>
            </a:r>
            <a:r>
              <a:rPr lang="es-CO" sz="1000" dirty="0"/>
              <a:t> </a:t>
            </a:r>
            <a:r>
              <a:rPr lang="es-CO" sz="1000" dirty="0" err="1"/>
              <a:t>from</a:t>
            </a:r>
            <a:r>
              <a:rPr lang="es-CO" sz="1000" dirty="0"/>
              <a:t> script) </a:t>
            </a:r>
            <a:endParaRPr lang="es-CO" dirty="0"/>
          </a:p>
        </p:txBody>
      </p:sp>
      <p:sp>
        <p:nvSpPr>
          <p:cNvPr id="25" name="CuadroTexto 24"/>
          <p:cNvSpPr txBox="1"/>
          <p:nvPr/>
        </p:nvSpPr>
        <p:spPr>
          <a:xfrm>
            <a:off x="9860739" y="2072062"/>
            <a:ext cx="2023576" cy="1446550"/>
          </a:xfrm>
          <a:prstGeom prst="rect">
            <a:avLst/>
          </a:prstGeom>
          <a:noFill/>
        </p:spPr>
        <p:txBody>
          <a:bodyPr wrap="square" rtlCol="0">
            <a:spAutoFit/>
          </a:bodyPr>
          <a:lstStyle/>
          <a:p>
            <a:pPr marL="171450" indent="-171450" algn="just">
              <a:buFont typeface="Arial" panose="020B0604020202020204" pitchFamily="34" charset="0"/>
              <a:buChar char="•"/>
            </a:pPr>
            <a:r>
              <a:rPr lang="en-US" sz="1100" b="1" dirty="0">
                <a:solidFill>
                  <a:schemeClr val="bg1"/>
                </a:solidFill>
                <a:latin typeface="Proxima Nova Alt Lt" panose="02000506030000020004" pitchFamily="50" charset="0"/>
              </a:rPr>
              <a:t>Interpretable neural networks were used to decompose and make sense of TGA data applied to key catalytic reactions, which allowed to estimate activation energies.</a:t>
            </a:r>
            <a:endParaRPr lang="es-CO" sz="1100" b="1" dirty="0">
              <a:solidFill>
                <a:schemeClr val="bg1"/>
              </a:solidFill>
              <a:latin typeface="Proxima Nova Alt Lt" panose="02000506030000020004" pitchFamily="50" charset="0"/>
            </a:endParaRPr>
          </a:p>
        </p:txBody>
      </p:sp>
      <p:sp>
        <p:nvSpPr>
          <p:cNvPr id="26" name="CuadroTexto 25"/>
          <p:cNvSpPr txBox="1"/>
          <p:nvPr/>
        </p:nvSpPr>
        <p:spPr>
          <a:xfrm>
            <a:off x="9860739" y="3511752"/>
            <a:ext cx="2023576" cy="784830"/>
          </a:xfrm>
          <a:prstGeom prst="rect">
            <a:avLst/>
          </a:prstGeom>
          <a:noFill/>
        </p:spPr>
        <p:txBody>
          <a:bodyPr wrap="square" rtlCol="0">
            <a:spAutoFit/>
          </a:bodyPr>
          <a:lstStyle/>
          <a:p>
            <a:pPr marL="171450" indent="-171450" algn="just">
              <a:buFont typeface="Arial" panose="020B0604020202020204" pitchFamily="34" charset="0"/>
              <a:buChar char="•"/>
            </a:pPr>
            <a:r>
              <a:rPr lang="en-US" sz="900" dirty="0">
                <a:solidFill>
                  <a:schemeClr val="bg1"/>
                </a:solidFill>
                <a:latin typeface="Proxima Nova Alt Lt" panose="02000506030000020004" pitchFamily="50" charset="0"/>
              </a:rPr>
              <a:t>The non stoichiometry introduction of Ca into the material helps lower activation energies for key catalytical surface reactions. </a:t>
            </a:r>
          </a:p>
        </p:txBody>
      </p:sp>
      <p:sp>
        <p:nvSpPr>
          <p:cNvPr id="28" name="CuadroTexto 27"/>
          <p:cNvSpPr txBox="1"/>
          <p:nvPr/>
        </p:nvSpPr>
        <p:spPr>
          <a:xfrm>
            <a:off x="9891538" y="4327434"/>
            <a:ext cx="2023576" cy="784830"/>
          </a:xfrm>
          <a:prstGeom prst="rect">
            <a:avLst/>
          </a:prstGeom>
          <a:noFill/>
        </p:spPr>
        <p:txBody>
          <a:bodyPr wrap="square" rtlCol="0">
            <a:spAutoFit/>
          </a:bodyPr>
          <a:lstStyle/>
          <a:p>
            <a:pPr marL="171450" indent="-171450" algn="just">
              <a:buFont typeface="Arial" panose="020B0604020202020204" pitchFamily="34" charset="0"/>
              <a:buChar char="•"/>
            </a:pPr>
            <a:r>
              <a:rPr lang="en-US" sz="900" dirty="0">
                <a:solidFill>
                  <a:schemeClr val="bg1"/>
                </a:solidFill>
                <a:latin typeface="Proxima Nova Alt Lt" panose="02000506030000020004" pitchFamily="50" charset="0"/>
              </a:rPr>
              <a:t>A 0.3 </a:t>
            </a:r>
            <a:r>
              <a:rPr lang="en-US" sz="900" dirty="0" err="1">
                <a:solidFill>
                  <a:schemeClr val="bg1"/>
                </a:solidFill>
                <a:latin typeface="Proxima Nova Alt Lt" panose="02000506030000020004" pitchFamily="50" charset="0"/>
              </a:rPr>
              <a:t>Ca</a:t>
            </a:r>
            <a:r>
              <a:rPr lang="en-US" sz="900" dirty="0">
                <a:solidFill>
                  <a:schemeClr val="bg1"/>
                </a:solidFill>
                <a:latin typeface="Proxima Nova Alt Lt" panose="02000506030000020004" pitchFamily="50" charset="0"/>
              </a:rPr>
              <a:t> coefficient was found to be the most energetically efficient stoichiometry for CO</a:t>
            </a:r>
            <a:r>
              <a:rPr lang="en-US" sz="900" baseline="-25000" dirty="0">
                <a:solidFill>
                  <a:schemeClr val="bg1"/>
                </a:solidFill>
                <a:latin typeface="Proxima Nova Alt Lt" panose="02000506030000020004" pitchFamily="50" charset="0"/>
              </a:rPr>
              <a:t>2</a:t>
            </a:r>
            <a:r>
              <a:rPr lang="en-US" sz="900" dirty="0">
                <a:solidFill>
                  <a:schemeClr val="bg1"/>
                </a:solidFill>
                <a:latin typeface="Proxima Nova Alt Lt" panose="02000506030000020004" pitchFamily="50" charset="0"/>
              </a:rPr>
              <a:t> reduction on the catalytic surface.</a:t>
            </a:r>
          </a:p>
        </p:txBody>
      </p:sp>
      <p:pic>
        <p:nvPicPr>
          <p:cNvPr id="197" name="Picture 196" descr="A picture containing looking, flying, kite, dark&#10;&#10;Description automatically generated">
            <a:extLst>
              <a:ext uri="{FF2B5EF4-FFF2-40B4-BE49-F238E27FC236}">
                <a16:creationId xmlns:a16="http://schemas.microsoft.com/office/drawing/2014/main" id="{E5298F73-6983-4895-A576-BBE58D1B6D49}"/>
              </a:ext>
            </a:extLst>
          </p:cNvPr>
          <p:cNvPicPr>
            <a:picLocks noChangeAspect="1"/>
          </p:cNvPicPr>
          <p:nvPr/>
        </p:nvPicPr>
        <p:blipFill>
          <a:blip r:embed="rId6">
            <a:clrChange>
              <a:clrFrom>
                <a:srgbClr val="000000">
                  <a:alpha val="0"/>
                </a:srgbClr>
              </a:clrFrom>
              <a:clrTo>
                <a:srgbClr val="000000">
                  <a:alpha val="0"/>
                </a:srgbClr>
              </a:clrTo>
            </a:clrChange>
            <a:duotone>
              <a:schemeClr val="accent5">
                <a:shade val="45000"/>
                <a:satMod val="135000"/>
              </a:schemeClr>
              <a:prstClr val="white"/>
            </a:duotone>
            <a:extLst>
              <a:ext uri="{BEBA8EAE-BF5A-486C-A8C5-ECC9F3942E4B}">
                <a14:imgProps xmlns:a14="http://schemas.microsoft.com/office/drawing/2010/main">
                  <a14:imgLayer r:embed="rId7">
                    <a14:imgEffect>
                      <a14:saturation sat="300000"/>
                    </a14:imgEffect>
                  </a14:imgLayer>
                </a14:imgProps>
              </a:ext>
              <a:ext uri="{28A0092B-C50C-407E-A947-70E740481C1C}">
                <a14:useLocalDpi xmlns:a14="http://schemas.microsoft.com/office/drawing/2010/main"/>
              </a:ext>
            </a:extLst>
          </a:blip>
          <a:stretch>
            <a:fillRect/>
          </a:stretch>
        </p:blipFill>
        <p:spPr>
          <a:xfrm>
            <a:off x="5203703" y="4235123"/>
            <a:ext cx="3686042" cy="2160000"/>
          </a:xfrm>
          <a:prstGeom prst="rect">
            <a:avLst/>
          </a:prstGeom>
        </p:spPr>
      </p:pic>
      <p:sp>
        <p:nvSpPr>
          <p:cNvPr id="198" name="TextBox 197">
            <a:extLst>
              <a:ext uri="{FF2B5EF4-FFF2-40B4-BE49-F238E27FC236}">
                <a16:creationId xmlns:a16="http://schemas.microsoft.com/office/drawing/2014/main" id="{C86B2273-4169-4D95-8658-06405812415F}"/>
              </a:ext>
            </a:extLst>
          </p:cNvPr>
          <p:cNvSpPr txBox="1"/>
          <p:nvPr/>
        </p:nvSpPr>
        <p:spPr>
          <a:xfrm>
            <a:off x="4531681" y="6082212"/>
            <a:ext cx="857927"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4066AB"/>
                </a:solidFill>
                <a:effectLst/>
                <a:uLnTx/>
                <a:uFillTx/>
                <a:latin typeface="Proxima Nova Alt Rg" panose="02000506030000020004" pitchFamily="50" charset="0"/>
                <a:ea typeface="+mn-ea"/>
                <a:cs typeface="+mn-cs"/>
              </a:rPr>
              <a:t>Reduced LaNiO</a:t>
            </a:r>
            <a:r>
              <a:rPr kumimoji="0" lang="en-US" sz="700" b="1" i="0" u="none" strike="noStrike" kern="1200" cap="none" spc="0" normalizeH="0" baseline="-25000" noProof="0" dirty="0">
                <a:ln>
                  <a:noFill/>
                </a:ln>
                <a:solidFill>
                  <a:srgbClr val="4066AB"/>
                </a:solidFill>
                <a:effectLst/>
                <a:uLnTx/>
                <a:uFillTx/>
                <a:latin typeface="Proxima Nova Alt Rg" panose="02000506030000020004" pitchFamily="50" charset="0"/>
                <a:ea typeface="+mn-ea"/>
                <a:cs typeface="+mn-cs"/>
              </a:rPr>
              <a:t>3</a:t>
            </a:r>
          </a:p>
        </p:txBody>
      </p:sp>
      <p:sp>
        <p:nvSpPr>
          <p:cNvPr id="199" name="TextBox 198">
            <a:extLst>
              <a:ext uri="{FF2B5EF4-FFF2-40B4-BE49-F238E27FC236}">
                <a16:creationId xmlns:a16="http://schemas.microsoft.com/office/drawing/2014/main" id="{67C562A9-9E3B-480B-BA62-FB77D7480436}"/>
              </a:ext>
            </a:extLst>
          </p:cNvPr>
          <p:cNvSpPr txBox="1"/>
          <p:nvPr/>
        </p:nvSpPr>
        <p:spPr>
          <a:xfrm>
            <a:off x="4528976" y="5954474"/>
            <a:ext cx="845103"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lumMod val="85000"/>
                  </a:prstClr>
                </a:solidFill>
                <a:effectLst/>
                <a:uLnTx/>
                <a:uFillTx/>
                <a:latin typeface="Proxima Nova Alt Rg" panose="02000506030000020004" pitchFamily="50" charset="0"/>
                <a:ea typeface="+mn-ea"/>
                <a:cs typeface="+mn-cs"/>
              </a:rPr>
              <a:t>…doped with Ca</a:t>
            </a:r>
            <a:endParaRPr kumimoji="0" lang="en-US" sz="700" b="0" i="0" u="none" strike="noStrike" kern="1200" cap="none" spc="0" normalizeH="0" baseline="-25000" noProof="0" dirty="0">
              <a:ln>
                <a:noFill/>
              </a:ln>
              <a:solidFill>
                <a:prstClr val="white">
                  <a:lumMod val="85000"/>
                </a:prstClr>
              </a:solidFill>
              <a:effectLst/>
              <a:uLnTx/>
              <a:uFillTx/>
              <a:latin typeface="Proxima Nova Alt Rg" panose="02000506030000020004" pitchFamily="50" charset="0"/>
              <a:ea typeface="+mn-ea"/>
              <a:cs typeface="+mn-cs"/>
            </a:endParaRPr>
          </a:p>
        </p:txBody>
      </p:sp>
      <p:sp>
        <p:nvSpPr>
          <p:cNvPr id="200" name="Arrow: Right 199">
            <a:extLst>
              <a:ext uri="{FF2B5EF4-FFF2-40B4-BE49-F238E27FC236}">
                <a16:creationId xmlns:a16="http://schemas.microsoft.com/office/drawing/2014/main" id="{EA360128-0115-41D8-BE54-FFE61051D20A}"/>
              </a:ext>
            </a:extLst>
          </p:cNvPr>
          <p:cNvSpPr/>
          <p:nvPr/>
        </p:nvSpPr>
        <p:spPr>
          <a:xfrm>
            <a:off x="4619421" y="6502295"/>
            <a:ext cx="693978" cy="72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1" name="TextBox 200">
            <a:extLst>
              <a:ext uri="{FF2B5EF4-FFF2-40B4-BE49-F238E27FC236}">
                <a16:creationId xmlns:a16="http://schemas.microsoft.com/office/drawing/2014/main" id="{6A0D8528-E05F-4744-8050-9C3DED07FA60}"/>
              </a:ext>
            </a:extLst>
          </p:cNvPr>
          <p:cNvSpPr txBox="1"/>
          <p:nvPr/>
        </p:nvSpPr>
        <p:spPr>
          <a:xfrm>
            <a:off x="4516348" y="6348385"/>
            <a:ext cx="872355"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5B9BD5"/>
                </a:solidFill>
                <a:effectLst/>
                <a:uLnTx/>
                <a:uFillTx/>
                <a:latin typeface="Proxima Nova Alt Rg" panose="02000506030000020004" pitchFamily="50" charset="0"/>
                <a:ea typeface="+mn-ea"/>
                <a:cs typeface="+mn-cs"/>
              </a:rPr>
              <a:t>Temperature (</a:t>
            </a:r>
            <a:r>
              <a:rPr kumimoji="0" lang="en-US" sz="700" b="1" i="0" u="none" strike="noStrike" kern="1200" cap="none" spc="0" normalizeH="0" baseline="0" noProof="0" dirty="0">
                <a:ln>
                  <a:noFill/>
                </a:ln>
                <a:solidFill>
                  <a:srgbClr val="5B9BD5"/>
                </a:solidFill>
                <a:effectLst/>
                <a:uLnTx/>
                <a:uFillTx/>
                <a:latin typeface="Proxima Nova Alt Rg" panose="02000506030000020004" pitchFamily="50" charset="0"/>
                <a:ea typeface="Cambria Math" panose="02040503050406030204" pitchFamily="18" charset="0"/>
                <a:cs typeface="+mn-cs"/>
              </a:rPr>
              <a:t>℃</a:t>
            </a:r>
            <a:r>
              <a:rPr kumimoji="0" lang="en-US" sz="700" b="1" i="0" u="none" strike="noStrike" kern="1200" cap="none" spc="0" normalizeH="0" baseline="0" noProof="0" dirty="0">
                <a:ln>
                  <a:noFill/>
                </a:ln>
                <a:solidFill>
                  <a:srgbClr val="5B9BD5"/>
                </a:solidFill>
                <a:effectLst/>
                <a:uLnTx/>
                <a:uFillTx/>
                <a:latin typeface="Proxima Nova Alt Rg" panose="02000506030000020004" pitchFamily="50" charset="0"/>
                <a:ea typeface="+mn-ea"/>
                <a:cs typeface="+mn-cs"/>
              </a:rPr>
              <a:t>)</a:t>
            </a:r>
          </a:p>
        </p:txBody>
      </p:sp>
      <p:sp>
        <p:nvSpPr>
          <p:cNvPr id="202" name="Arrow: Right 201">
            <a:extLst>
              <a:ext uri="{FF2B5EF4-FFF2-40B4-BE49-F238E27FC236}">
                <a16:creationId xmlns:a16="http://schemas.microsoft.com/office/drawing/2014/main" id="{F52507B1-9CD5-4575-87DA-10FEBDB1BCC5}"/>
              </a:ext>
            </a:extLst>
          </p:cNvPr>
          <p:cNvSpPr/>
          <p:nvPr/>
        </p:nvSpPr>
        <p:spPr>
          <a:xfrm rot="16200000">
            <a:off x="3672127" y="5571035"/>
            <a:ext cx="1800000" cy="72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3" name="TextBox 202">
            <a:extLst>
              <a:ext uri="{FF2B5EF4-FFF2-40B4-BE49-F238E27FC236}">
                <a16:creationId xmlns:a16="http://schemas.microsoft.com/office/drawing/2014/main" id="{AA004113-CC71-4A1B-BC98-38E378718F51}"/>
              </a:ext>
            </a:extLst>
          </p:cNvPr>
          <p:cNvSpPr txBox="1"/>
          <p:nvPr/>
        </p:nvSpPr>
        <p:spPr>
          <a:xfrm rot="16200000">
            <a:off x="4316716" y="5165834"/>
            <a:ext cx="679994"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5B9BD5"/>
                </a:solidFill>
                <a:effectLst/>
                <a:uLnTx/>
                <a:uFillTx/>
                <a:latin typeface="Proxima Nova Alt Rg" panose="02000506030000020004" pitchFamily="50" charset="0"/>
                <a:ea typeface="+mn-ea"/>
                <a:cs typeface="+mn-cs"/>
              </a:rPr>
              <a:t>Weight (mg)</a:t>
            </a:r>
          </a:p>
        </p:txBody>
      </p:sp>
      <p:sp>
        <p:nvSpPr>
          <p:cNvPr id="204" name="135 Elipse">
            <a:extLst>
              <a:ext uri="{FF2B5EF4-FFF2-40B4-BE49-F238E27FC236}">
                <a16:creationId xmlns:a16="http://schemas.microsoft.com/office/drawing/2014/main" id="{C90F3945-1F04-4B65-B673-02EB6BD54071}"/>
              </a:ext>
            </a:extLst>
          </p:cNvPr>
          <p:cNvSpPr/>
          <p:nvPr/>
        </p:nvSpPr>
        <p:spPr>
          <a:xfrm>
            <a:off x="5402887" y="6061592"/>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grpSp>
        <p:nvGrpSpPr>
          <p:cNvPr id="205" name="Group 204">
            <a:extLst>
              <a:ext uri="{FF2B5EF4-FFF2-40B4-BE49-F238E27FC236}">
                <a16:creationId xmlns:a16="http://schemas.microsoft.com/office/drawing/2014/main" id="{ACB109C0-B587-4367-9A39-61B3855C04B9}"/>
              </a:ext>
            </a:extLst>
          </p:cNvPr>
          <p:cNvGrpSpPr/>
          <p:nvPr/>
        </p:nvGrpSpPr>
        <p:grpSpPr>
          <a:xfrm>
            <a:off x="5302076" y="5699813"/>
            <a:ext cx="473461" cy="320543"/>
            <a:chOff x="1109563" y="5220279"/>
            <a:chExt cx="473461" cy="320543"/>
          </a:xfrm>
        </p:grpSpPr>
        <p:grpSp>
          <p:nvGrpSpPr>
            <p:cNvPr id="206" name="Grupo 229">
              <a:extLst>
                <a:ext uri="{FF2B5EF4-FFF2-40B4-BE49-F238E27FC236}">
                  <a16:creationId xmlns:a16="http://schemas.microsoft.com/office/drawing/2014/main" id="{5A5DDF0E-A149-4001-942D-99A2593697E4}"/>
                </a:ext>
              </a:extLst>
            </p:cNvPr>
            <p:cNvGrpSpPr/>
            <p:nvPr/>
          </p:nvGrpSpPr>
          <p:grpSpPr>
            <a:xfrm>
              <a:off x="1169703" y="5236686"/>
              <a:ext cx="413321" cy="304136"/>
              <a:chOff x="2987034" y="143955"/>
              <a:chExt cx="2207351" cy="1821483"/>
            </a:xfrm>
          </p:grpSpPr>
          <p:grpSp>
            <p:nvGrpSpPr>
              <p:cNvPr id="209" name="Grupo 230">
                <a:extLst>
                  <a:ext uri="{FF2B5EF4-FFF2-40B4-BE49-F238E27FC236}">
                    <a16:creationId xmlns:a16="http://schemas.microsoft.com/office/drawing/2014/main" id="{609605B2-A188-44DA-A87D-3968BB37BB4C}"/>
                  </a:ext>
                </a:extLst>
              </p:cNvPr>
              <p:cNvGrpSpPr/>
              <p:nvPr/>
            </p:nvGrpSpPr>
            <p:grpSpPr>
              <a:xfrm>
                <a:off x="2987034" y="143955"/>
                <a:ext cx="2207351" cy="1821483"/>
                <a:chOff x="2280653" y="1491630"/>
                <a:chExt cx="2207351" cy="1821483"/>
              </a:xfrm>
            </p:grpSpPr>
            <p:sp>
              <p:nvSpPr>
                <p:cNvPr id="215" name="4 Cubo">
                  <a:extLst>
                    <a:ext uri="{FF2B5EF4-FFF2-40B4-BE49-F238E27FC236}">
                      <a16:creationId xmlns:a16="http://schemas.microsoft.com/office/drawing/2014/main" id="{C1BBE033-8C32-4589-BA05-2461A5C0E664}"/>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16" name="Imagen 237">
                  <a:extLst>
                    <a:ext uri="{FF2B5EF4-FFF2-40B4-BE49-F238E27FC236}">
                      <a16:creationId xmlns:a16="http://schemas.microsoft.com/office/drawing/2014/main" id="{E89C451A-3969-454B-8466-D0926C0188A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210" name="Forma libre 231">
                <a:extLst>
                  <a:ext uri="{FF2B5EF4-FFF2-40B4-BE49-F238E27FC236}">
                    <a16:creationId xmlns:a16="http://schemas.microsoft.com/office/drawing/2014/main" id="{4AAAAF70-9128-433C-A028-84937737CF36}"/>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11" name="Forma libre 232">
                <a:extLst>
                  <a:ext uri="{FF2B5EF4-FFF2-40B4-BE49-F238E27FC236}">
                    <a16:creationId xmlns:a16="http://schemas.microsoft.com/office/drawing/2014/main" id="{FE30E403-C120-43B1-A1D0-FAAD4D2D094B}"/>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12" name="Forma libre 233">
                <a:extLst>
                  <a:ext uri="{FF2B5EF4-FFF2-40B4-BE49-F238E27FC236}">
                    <a16:creationId xmlns:a16="http://schemas.microsoft.com/office/drawing/2014/main" id="{3D42AC2A-9B0E-4A2B-8EB2-38C57A60E38A}"/>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13" name="Forma libre 234">
                <a:extLst>
                  <a:ext uri="{FF2B5EF4-FFF2-40B4-BE49-F238E27FC236}">
                    <a16:creationId xmlns:a16="http://schemas.microsoft.com/office/drawing/2014/main" id="{86C45861-91C7-4FCE-84CD-8105348DA27E}"/>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14" name="Forma libre 235">
                <a:extLst>
                  <a:ext uri="{FF2B5EF4-FFF2-40B4-BE49-F238E27FC236}">
                    <a16:creationId xmlns:a16="http://schemas.microsoft.com/office/drawing/2014/main" id="{DE1AC13F-5766-4771-8FD5-8F0AF30B2262}"/>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207" name="CuadroTexto 1">
              <a:extLst>
                <a:ext uri="{FF2B5EF4-FFF2-40B4-BE49-F238E27FC236}">
                  <a16:creationId xmlns:a16="http://schemas.microsoft.com/office/drawing/2014/main" id="{7F0444D6-51EA-4F85-89E2-09701FC24C97}"/>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08" name="138 CuadroTexto">
              <a:extLst>
                <a:ext uri="{FF2B5EF4-FFF2-40B4-BE49-F238E27FC236}">
                  <a16:creationId xmlns:a16="http://schemas.microsoft.com/office/drawing/2014/main" id="{10797E09-723C-4D8F-A2CA-E89C447A4F6E}"/>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sp>
        <p:nvSpPr>
          <p:cNvPr id="217" name="TextBox 216">
            <a:extLst>
              <a:ext uri="{FF2B5EF4-FFF2-40B4-BE49-F238E27FC236}">
                <a16:creationId xmlns:a16="http://schemas.microsoft.com/office/drawing/2014/main" id="{402674B3-1D94-42B8-80C1-83CBF9151C90}"/>
              </a:ext>
            </a:extLst>
          </p:cNvPr>
          <p:cNvSpPr txBox="1"/>
          <p:nvPr/>
        </p:nvSpPr>
        <p:spPr>
          <a:xfrm rot="18016304">
            <a:off x="5150442" y="5690365"/>
            <a:ext cx="367408"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err="1">
                <a:ln>
                  <a:noFill/>
                </a:ln>
                <a:solidFill>
                  <a:prstClr val="white">
                    <a:lumMod val="85000"/>
                  </a:prstClr>
                </a:solidFill>
                <a:effectLst/>
                <a:uLnTx/>
                <a:uFillTx/>
                <a:latin typeface="Proxima Nova Alt Rg" panose="02000506030000020004" pitchFamily="50" charset="0"/>
                <a:ea typeface="+mn-ea"/>
                <a:cs typeface="+mn-cs"/>
              </a:rPr>
              <a:t>CaO</a:t>
            </a:r>
            <a:endParaRPr kumimoji="0" lang="en-US" sz="700" b="1" i="0" u="none" strike="noStrike" kern="1200" cap="none" spc="0" normalizeH="0" baseline="0" noProof="0" dirty="0">
              <a:ln>
                <a:noFill/>
              </a:ln>
              <a:solidFill>
                <a:prstClr val="white">
                  <a:lumMod val="85000"/>
                </a:prstClr>
              </a:solidFill>
              <a:effectLst/>
              <a:uLnTx/>
              <a:uFillTx/>
              <a:latin typeface="Proxima Nova Alt Rg" panose="02000506030000020004" pitchFamily="50" charset="0"/>
              <a:ea typeface="+mn-ea"/>
              <a:cs typeface="+mn-cs"/>
            </a:endParaRPr>
          </a:p>
        </p:txBody>
      </p:sp>
      <p:sp>
        <p:nvSpPr>
          <p:cNvPr id="218" name="TextBox 217">
            <a:extLst>
              <a:ext uri="{FF2B5EF4-FFF2-40B4-BE49-F238E27FC236}">
                <a16:creationId xmlns:a16="http://schemas.microsoft.com/office/drawing/2014/main" id="{F3871077-A99D-4BFA-AD6A-C88EFE562138}"/>
              </a:ext>
            </a:extLst>
          </p:cNvPr>
          <p:cNvSpPr txBox="1"/>
          <p:nvPr/>
        </p:nvSpPr>
        <p:spPr>
          <a:xfrm>
            <a:off x="5059335" y="5443671"/>
            <a:ext cx="814647"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Initial catalysts</a:t>
            </a:r>
          </a:p>
        </p:txBody>
      </p:sp>
      <p:grpSp>
        <p:nvGrpSpPr>
          <p:cNvPr id="220" name="Group 219">
            <a:extLst>
              <a:ext uri="{FF2B5EF4-FFF2-40B4-BE49-F238E27FC236}">
                <a16:creationId xmlns:a16="http://schemas.microsoft.com/office/drawing/2014/main" id="{3A3B3AB5-C10C-4FFF-AD19-E0BE4C6E1830}"/>
              </a:ext>
            </a:extLst>
          </p:cNvPr>
          <p:cNvGrpSpPr/>
          <p:nvPr/>
        </p:nvGrpSpPr>
        <p:grpSpPr>
          <a:xfrm>
            <a:off x="6609533" y="5833788"/>
            <a:ext cx="1162593" cy="842182"/>
            <a:chOff x="2231275" y="5692408"/>
            <a:chExt cx="1162593" cy="842182"/>
          </a:xfrm>
        </p:grpSpPr>
        <p:sp>
          <p:nvSpPr>
            <p:cNvPr id="221" name="126 Rectángulo">
              <a:extLst>
                <a:ext uri="{FF2B5EF4-FFF2-40B4-BE49-F238E27FC236}">
                  <a16:creationId xmlns:a16="http://schemas.microsoft.com/office/drawing/2014/main" id="{4B5D42CE-779F-4D0D-84DD-74338ADAFA50}"/>
                </a:ext>
              </a:extLst>
            </p:cNvPr>
            <p:cNvSpPr/>
            <p:nvPr/>
          </p:nvSpPr>
          <p:spPr>
            <a:xfrm>
              <a:off x="2653627" y="5692408"/>
              <a:ext cx="431528"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650</a:t>
              </a:r>
            </a:p>
          </p:txBody>
        </p:sp>
        <p:sp>
          <p:nvSpPr>
            <p:cNvPr id="222" name="128 Elipse">
              <a:extLst>
                <a:ext uri="{FF2B5EF4-FFF2-40B4-BE49-F238E27FC236}">
                  <a16:creationId xmlns:a16="http://schemas.microsoft.com/office/drawing/2014/main" id="{A9FC8D35-64DD-4D2B-87DE-29DAEC74521A}"/>
                </a:ext>
              </a:extLst>
            </p:cNvPr>
            <p:cNvSpPr/>
            <p:nvPr/>
          </p:nvSpPr>
          <p:spPr>
            <a:xfrm>
              <a:off x="2874929" y="5845098"/>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grpSp>
          <p:nvGrpSpPr>
            <p:cNvPr id="223" name="Group 222">
              <a:extLst>
                <a:ext uri="{FF2B5EF4-FFF2-40B4-BE49-F238E27FC236}">
                  <a16:creationId xmlns:a16="http://schemas.microsoft.com/office/drawing/2014/main" id="{6EC840C0-86AD-4DC1-A9EA-9BD22C23B3A8}"/>
                </a:ext>
              </a:extLst>
            </p:cNvPr>
            <p:cNvGrpSpPr/>
            <p:nvPr/>
          </p:nvGrpSpPr>
          <p:grpSpPr>
            <a:xfrm>
              <a:off x="2231275" y="5759763"/>
              <a:ext cx="1162593" cy="774827"/>
              <a:chOff x="2231275" y="5759763"/>
              <a:chExt cx="1162593" cy="774827"/>
            </a:xfrm>
          </p:grpSpPr>
          <p:sp>
            <p:nvSpPr>
              <p:cNvPr id="224" name="164 Rectángulo">
                <a:extLst>
                  <a:ext uri="{FF2B5EF4-FFF2-40B4-BE49-F238E27FC236}">
                    <a16:creationId xmlns:a16="http://schemas.microsoft.com/office/drawing/2014/main" id="{90573A55-A3EE-4391-A28B-A2612490776C}"/>
                  </a:ext>
                </a:extLst>
              </p:cNvPr>
              <p:cNvSpPr/>
              <p:nvPr/>
            </p:nvSpPr>
            <p:spPr>
              <a:xfrm rot="18162856">
                <a:off x="2329596" y="5954047"/>
                <a:ext cx="588623" cy="200055"/>
              </a:xfrm>
              <a:prstGeom prst="rect">
                <a:avLst/>
              </a:prstGeom>
            </p:spPr>
            <p:txBody>
              <a:bodyPr wrap="none">
                <a:spAutoFit/>
              </a:bodyPr>
              <a:lstStyle/>
              <a:p>
                <a:pPr marL="0" marR="0" lvl="0" indent="0" algn="ctr"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FF00"/>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srgbClr val="FFFF00"/>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srgbClr val="FFFF00"/>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srgbClr val="FFFF00"/>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srgbClr val="FFFF00"/>
                    </a:solidFill>
                    <a:effectLst/>
                    <a:uLnTx/>
                    <a:uFillTx/>
                    <a:latin typeface="Proxima Nova Alt Rg" panose="02000506030000020004" pitchFamily="50" charset="0"/>
                    <a:ea typeface="+mn-ea"/>
                    <a:cs typeface="+mn-cs"/>
                  </a:rPr>
                  <a:t>CO</a:t>
                </a:r>
                <a:r>
                  <a:rPr kumimoji="0" lang="en-US" sz="700" b="1" i="0" u="none" strike="noStrike" kern="1200" cap="none" spc="0" normalizeH="0" baseline="-25000" noProof="0" dirty="0">
                    <a:ln>
                      <a:noFill/>
                    </a:ln>
                    <a:solidFill>
                      <a:srgbClr val="FFFF00"/>
                    </a:solidFill>
                    <a:effectLst/>
                    <a:uLnTx/>
                    <a:uFillTx/>
                    <a:latin typeface="Proxima Nova Alt Rg" panose="02000506030000020004" pitchFamily="50" charset="0"/>
                    <a:ea typeface="+mn-ea"/>
                    <a:cs typeface="+mn-cs"/>
                  </a:rPr>
                  <a:t>3</a:t>
                </a:r>
              </a:p>
            </p:txBody>
          </p:sp>
          <p:grpSp>
            <p:nvGrpSpPr>
              <p:cNvPr id="226" name="Group 225">
                <a:extLst>
                  <a:ext uri="{FF2B5EF4-FFF2-40B4-BE49-F238E27FC236}">
                    <a16:creationId xmlns:a16="http://schemas.microsoft.com/office/drawing/2014/main" id="{81E0CCA4-30E7-4F04-B9C4-DC391C7490CC}"/>
                  </a:ext>
                </a:extLst>
              </p:cNvPr>
              <p:cNvGrpSpPr/>
              <p:nvPr/>
            </p:nvGrpSpPr>
            <p:grpSpPr>
              <a:xfrm>
                <a:off x="2614483" y="5949250"/>
                <a:ext cx="469685" cy="315780"/>
                <a:chOff x="1113339" y="5220279"/>
                <a:chExt cx="469685" cy="315780"/>
              </a:xfrm>
            </p:grpSpPr>
            <p:grpSp>
              <p:nvGrpSpPr>
                <p:cNvPr id="227" name="Grupo 229">
                  <a:extLst>
                    <a:ext uri="{FF2B5EF4-FFF2-40B4-BE49-F238E27FC236}">
                      <a16:creationId xmlns:a16="http://schemas.microsoft.com/office/drawing/2014/main" id="{121F5A8B-2EB3-47C7-AAAF-E9BA06247A7A}"/>
                    </a:ext>
                  </a:extLst>
                </p:cNvPr>
                <p:cNvGrpSpPr/>
                <p:nvPr/>
              </p:nvGrpSpPr>
              <p:grpSpPr>
                <a:xfrm>
                  <a:off x="1169703" y="5236686"/>
                  <a:ext cx="413321" cy="299373"/>
                  <a:chOff x="2987034" y="143955"/>
                  <a:chExt cx="2207351" cy="1792957"/>
                </a:xfrm>
              </p:grpSpPr>
              <p:grpSp>
                <p:nvGrpSpPr>
                  <p:cNvPr id="230" name="Grupo 230">
                    <a:extLst>
                      <a:ext uri="{FF2B5EF4-FFF2-40B4-BE49-F238E27FC236}">
                        <a16:creationId xmlns:a16="http://schemas.microsoft.com/office/drawing/2014/main" id="{ED404311-C0C6-409D-A8AF-23DB526FC29C}"/>
                      </a:ext>
                    </a:extLst>
                  </p:cNvPr>
                  <p:cNvGrpSpPr/>
                  <p:nvPr/>
                </p:nvGrpSpPr>
                <p:grpSpPr>
                  <a:xfrm>
                    <a:off x="2987034" y="143955"/>
                    <a:ext cx="2207351" cy="1792957"/>
                    <a:chOff x="2280653" y="1491630"/>
                    <a:chExt cx="2207351" cy="1792957"/>
                  </a:xfrm>
                </p:grpSpPr>
                <p:sp>
                  <p:nvSpPr>
                    <p:cNvPr id="236" name="4 Cubo">
                      <a:extLst>
                        <a:ext uri="{FF2B5EF4-FFF2-40B4-BE49-F238E27FC236}">
                          <a16:creationId xmlns:a16="http://schemas.microsoft.com/office/drawing/2014/main" id="{6066FEFD-2134-4295-83CC-8BADCCCE80B4}"/>
                        </a:ext>
                      </a:extLst>
                    </p:cNvPr>
                    <p:cNvSpPr/>
                    <p:nvPr/>
                  </p:nvSpPr>
                  <p:spPr>
                    <a:xfrm>
                      <a:off x="2280653" y="1933328"/>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37" name="Imagen 237">
                      <a:extLst>
                        <a:ext uri="{FF2B5EF4-FFF2-40B4-BE49-F238E27FC236}">
                          <a16:creationId xmlns:a16="http://schemas.microsoft.com/office/drawing/2014/main" id="{3A62D8EA-71DF-4EB3-BB31-88A34D323820}"/>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231" name="Forma libre 231">
                    <a:extLst>
                      <a:ext uri="{FF2B5EF4-FFF2-40B4-BE49-F238E27FC236}">
                        <a16:creationId xmlns:a16="http://schemas.microsoft.com/office/drawing/2014/main" id="{56B93E7E-2C12-40E2-8B2F-830F9BEAC351}"/>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32" name="Forma libre 232">
                    <a:extLst>
                      <a:ext uri="{FF2B5EF4-FFF2-40B4-BE49-F238E27FC236}">
                        <a16:creationId xmlns:a16="http://schemas.microsoft.com/office/drawing/2014/main" id="{1DC24A19-40CC-42A6-B987-483FDAA08390}"/>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33" name="Forma libre 233">
                    <a:extLst>
                      <a:ext uri="{FF2B5EF4-FFF2-40B4-BE49-F238E27FC236}">
                        <a16:creationId xmlns:a16="http://schemas.microsoft.com/office/drawing/2014/main" id="{2964E1DA-A2BD-4845-A68D-2C43C316587E}"/>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34" name="Forma libre 234">
                    <a:extLst>
                      <a:ext uri="{FF2B5EF4-FFF2-40B4-BE49-F238E27FC236}">
                        <a16:creationId xmlns:a16="http://schemas.microsoft.com/office/drawing/2014/main" id="{E0489155-05E8-4C74-B0F3-262ACAB5B1C1}"/>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35" name="Forma libre 235">
                    <a:extLst>
                      <a:ext uri="{FF2B5EF4-FFF2-40B4-BE49-F238E27FC236}">
                        <a16:creationId xmlns:a16="http://schemas.microsoft.com/office/drawing/2014/main" id="{9563BDC0-8192-4A50-85EF-60D91D7DE18E}"/>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rgbClr val="FFFF0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228" name="CuadroTexto 1">
                  <a:extLst>
                    <a:ext uri="{FF2B5EF4-FFF2-40B4-BE49-F238E27FC236}">
                      <a16:creationId xmlns:a16="http://schemas.microsoft.com/office/drawing/2014/main" id="{780E960B-1C2A-44B1-A5AD-93E8BD9B10DA}"/>
                    </a:ext>
                  </a:extLst>
                </p:cNvPr>
                <p:cNvSpPr txBox="1"/>
                <p:nvPr/>
              </p:nvSpPr>
              <p:spPr>
                <a:xfrm>
                  <a:off x="1235207" y="5220279"/>
                  <a:ext cx="289303" cy="200055"/>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29" name="138 CuadroTexto">
                  <a:extLst>
                    <a:ext uri="{FF2B5EF4-FFF2-40B4-BE49-F238E27FC236}">
                      <a16:creationId xmlns:a16="http://schemas.microsoft.com/office/drawing/2014/main" id="{1A4A4D90-3A4B-4641-80A1-6AAC8E87C302}"/>
                    </a:ext>
                  </a:extLst>
                </p:cNvPr>
                <p:cNvSpPr txBox="1"/>
                <p:nvPr/>
              </p:nvSpPr>
              <p:spPr>
                <a:xfrm>
                  <a:off x="1113339" y="5379048"/>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sp>
            <p:nvSpPr>
              <p:cNvPr id="225" name="TextBox 224">
                <a:extLst>
                  <a:ext uri="{FF2B5EF4-FFF2-40B4-BE49-F238E27FC236}">
                    <a16:creationId xmlns:a16="http://schemas.microsoft.com/office/drawing/2014/main" id="{6ED6238A-CE09-4072-B34D-01B786966FE8}"/>
                  </a:ext>
                </a:extLst>
              </p:cNvPr>
              <p:cNvSpPr txBox="1"/>
              <p:nvPr/>
            </p:nvSpPr>
            <p:spPr>
              <a:xfrm>
                <a:off x="2231275" y="6226813"/>
                <a:ext cx="1162593" cy="307777"/>
              </a:xfrm>
              <a:prstGeom prst="rect">
                <a:avLst/>
              </a:prstGeom>
              <a:noFill/>
            </p:spPr>
            <p:txBody>
              <a:bodyPr wrap="square">
                <a:spAutoFit/>
              </a:bodyPr>
              <a:lstStyle/>
              <a:p>
                <a:pPr marL="0" marR="0" lvl="0" indent="0" algn="ctr"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Superficial lanthanum</a:t>
                </a:r>
              </a:p>
              <a:p>
                <a:pPr marL="0" marR="0" lvl="0" indent="0" algn="ctr"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oxycarbonate</a:t>
                </a:r>
              </a:p>
            </p:txBody>
          </p:sp>
        </p:grpSp>
      </p:grpSp>
      <p:grpSp>
        <p:nvGrpSpPr>
          <p:cNvPr id="238" name="Group 237">
            <a:extLst>
              <a:ext uri="{FF2B5EF4-FFF2-40B4-BE49-F238E27FC236}">
                <a16:creationId xmlns:a16="http://schemas.microsoft.com/office/drawing/2014/main" id="{7349546E-59B6-44D5-AFD3-ADF512A4CECD}"/>
              </a:ext>
            </a:extLst>
          </p:cNvPr>
          <p:cNvGrpSpPr/>
          <p:nvPr/>
        </p:nvGrpSpPr>
        <p:grpSpPr>
          <a:xfrm>
            <a:off x="6668710" y="4035669"/>
            <a:ext cx="1252266" cy="577034"/>
            <a:chOff x="2285689" y="3865711"/>
            <a:chExt cx="1252266" cy="577034"/>
          </a:xfrm>
        </p:grpSpPr>
        <p:sp>
          <p:nvSpPr>
            <p:cNvPr id="239" name="128 Elipse">
              <a:extLst>
                <a:ext uri="{FF2B5EF4-FFF2-40B4-BE49-F238E27FC236}">
                  <a16:creationId xmlns:a16="http://schemas.microsoft.com/office/drawing/2014/main" id="{46E4FAE8-3573-4AD9-A13F-BB9B81D34CC6}"/>
                </a:ext>
              </a:extLst>
            </p:cNvPr>
            <p:cNvSpPr/>
            <p:nvPr/>
          </p:nvSpPr>
          <p:spPr>
            <a:xfrm>
              <a:off x="3040927" y="4064545"/>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240" name="126 Rectángulo">
              <a:extLst>
                <a:ext uri="{FF2B5EF4-FFF2-40B4-BE49-F238E27FC236}">
                  <a16:creationId xmlns:a16="http://schemas.microsoft.com/office/drawing/2014/main" id="{475326DF-906A-496E-B756-23124A5F017D}"/>
                </a:ext>
              </a:extLst>
            </p:cNvPr>
            <p:cNvSpPr/>
            <p:nvPr/>
          </p:nvSpPr>
          <p:spPr>
            <a:xfrm>
              <a:off x="3099714" y="4018234"/>
              <a:ext cx="428322"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700</a:t>
              </a:r>
            </a:p>
          </p:txBody>
        </p:sp>
        <p:sp>
          <p:nvSpPr>
            <p:cNvPr id="241" name="TextBox 240">
              <a:extLst>
                <a:ext uri="{FF2B5EF4-FFF2-40B4-BE49-F238E27FC236}">
                  <a16:creationId xmlns:a16="http://schemas.microsoft.com/office/drawing/2014/main" id="{2D0D9EBD-F59D-4DE5-95F6-47B06AEC7331}"/>
                </a:ext>
              </a:extLst>
            </p:cNvPr>
            <p:cNvSpPr txBox="1"/>
            <p:nvPr/>
          </p:nvSpPr>
          <p:spPr>
            <a:xfrm rot="18232286">
              <a:off x="2425856" y="4056016"/>
              <a:ext cx="463588"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7030A0"/>
                  </a:solidFill>
                  <a:effectLst/>
                  <a:uLnTx/>
                  <a:uFillTx/>
                  <a:latin typeface="Proxima Nova Alt Rg" panose="02000506030000020004" pitchFamily="50" charset="0"/>
                  <a:ea typeface="+mn-ea"/>
                  <a:cs typeface="+mn-cs"/>
                </a:rPr>
                <a:t>CaCO</a:t>
              </a:r>
              <a:r>
                <a:rPr kumimoji="0" lang="en-US" sz="700" b="1" i="0" u="none" strike="noStrike" kern="1200" cap="none" spc="0" normalizeH="0" baseline="-25000" noProof="0" dirty="0">
                  <a:ln>
                    <a:noFill/>
                  </a:ln>
                  <a:solidFill>
                    <a:srgbClr val="7030A0"/>
                  </a:solidFill>
                  <a:effectLst/>
                  <a:uLnTx/>
                  <a:uFillTx/>
                  <a:latin typeface="Proxima Nova Alt Rg" panose="02000506030000020004" pitchFamily="50" charset="0"/>
                  <a:ea typeface="+mn-ea"/>
                  <a:cs typeface="+mn-cs"/>
                </a:rPr>
                <a:t>3</a:t>
              </a:r>
            </a:p>
          </p:txBody>
        </p:sp>
        <p:sp>
          <p:nvSpPr>
            <p:cNvPr id="242" name="TextBox 241">
              <a:extLst>
                <a:ext uri="{FF2B5EF4-FFF2-40B4-BE49-F238E27FC236}">
                  <a16:creationId xmlns:a16="http://schemas.microsoft.com/office/drawing/2014/main" id="{B7B2BD9A-F756-48AE-B94D-C4576922D410}"/>
                </a:ext>
              </a:extLst>
            </p:cNvPr>
            <p:cNvSpPr txBox="1"/>
            <p:nvPr/>
          </p:nvSpPr>
          <p:spPr>
            <a:xfrm>
              <a:off x="2285689" y="3865711"/>
              <a:ext cx="1252266"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solidFill>
                    <a:schemeClr val="accent1"/>
                  </a:solidFill>
                  <a:effectLst/>
                  <a:uLnTx/>
                  <a:uFillTx/>
                  <a:latin typeface="Proxima Nova Alt Rg" panose="02000506030000020004" pitchFamily="50" charset="0"/>
                  <a:ea typeface="+mn-ea"/>
                  <a:cs typeface="+mn-cs"/>
                </a:rPr>
                <a:t>Massic</a:t>
              </a: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calcium carbonate</a:t>
              </a:r>
            </a:p>
          </p:txBody>
        </p:sp>
        <p:grpSp>
          <p:nvGrpSpPr>
            <p:cNvPr id="243" name="Group 242">
              <a:extLst>
                <a:ext uri="{FF2B5EF4-FFF2-40B4-BE49-F238E27FC236}">
                  <a16:creationId xmlns:a16="http://schemas.microsoft.com/office/drawing/2014/main" id="{1FF03BEF-D984-403A-9211-98D70A1615C9}"/>
                </a:ext>
              </a:extLst>
            </p:cNvPr>
            <p:cNvGrpSpPr/>
            <p:nvPr/>
          </p:nvGrpSpPr>
          <p:grpSpPr>
            <a:xfrm>
              <a:off x="2591317" y="4122202"/>
              <a:ext cx="473461" cy="320543"/>
              <a:chOff x="1109563" y="5220279"/>
              <a:chExt cx="473461" cy="320543"/>
            </a:xfrm>
          </p:grpSpPr>
          <p:grpSp>
            <p:nvGrpSpPr>
              <p:cNvPr id="244" name="Grupo 229">
                <a:extLst>
                  <a:ext uri="{FF2B5EF4-FFF2-40B4-BE49-F238E27FC236}">
                    <a16:creationId xmlns:a16="http://schemas.microsoft.com/office/drawing/2014/main" id="{38CE1514-8F8F-419F-823D-BC6D78FB7676}"/>
                  </a:ext>
                </a:extLst>
              </p:cNvPr>
              <p:cNvGrpSpPr/>
              <p:nvPr/>
            </p:nvGrpSpPr>
            <p:grpSpPr>
              <a:xfrm>
                <a:off x="1169703" y="5236686"/>
                <a:ext cx="413321" cy="304136"/>
                <a:chOff x="2987034" y="143955"/>
                <a:chExt cx="2207351" cy="1821483"/>
              </a:xfrm>
            </p:grpSpPr>
            <p:grpSp>
              <p:nvGrpSpPr>
                <p:cNvPr id="247" name="Grupo 230">
                  <a:extLst>
                    <a:ext uri="{FF2B5EF4-FFF2-40B4-BE49-F238E27FC236}">
                      <a16:creationId xmlns:a16="http://schemas.microsoft.com/office/drawing/2014/main" id="{278A3847-0473-4917-A815-0D293A09E3B8}"/>
                    </a:ext>
                  </a:extLst>
                </p:cNvPr>
                <p:cNvGrpSpPr/>
                <p:nvPr/>
              </p:nvGrpSpPr>
              <p:grpSpPr>
                <a:xfrm>
                  <a:off x="2987034" y="143955"/>
                  <a:ext cx="2207351" cy="1821483"/>
                  <a:chOff x="2280653" y="1491630"/>
                  <a:chExt cx="2207351" cy="1821483"/>
                </a:xfrm>
              </p:grpSpPr>
              <p:sp>
                <p:nvSpPr>
                  <p:cNvPr id="253" name="4 Cubo">
                    <a:extLst>
                      <a:ext uri="{FF2B5EF4-FFF2-40B4-BE49-F238E27FC236}">
                        <a16:creationId xmlns:a16="http://schemas.microsoft.com/office/drawing/2014/main" id="{C90E93DF-798A-4284-B4B5-4957DB99152D}"/>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54" name="Imagen 237">
                    <a:extLst>
                      <a:ext uri="{FF2B5EF4-FFF2-40B4-BE49-F238E27FC236}">
                        <a16:creationId xmlns:a16="http://schemas.microsoft.com/office/drawing/2014/main" id="{1770D514-D581-43E7-889E-365AF714C7A7}"/>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248" name="Forma libre 231">
                  <a:extLst>
                    <a:ext uri="{FF2B5EF4-FFF2-40B4-BE49-F238E27FC236}">
                      <a16:creationId xmlns:a16="http://schemas.microsoft.com/office/drawing/2014/main" id="{93A28516-6604-40CE-888E-55374DA2BC9B}"/>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49" name="Forma libre 232">
                  <a:extLst>
                    <a:ext uri="{FF2B5EF4-FFF2-40B4-BE49-F238E27FC236}">
                      <a16:creationId xmlns:a16="http://schemas.microsoft.com/office/drawing/2014/main" id="{F1E4272F-6988-465E-8D40-1D43BCE62D2E}"/>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50" name="Forma libre 233">
                  <a:extLst>
                    <a:ext uri="{FF2B5EF4-FFF2-40B4-BE49-F238E27FC236}">
                      <a16:creationId xmlns:a16="http://schemas.microsoft.com/office/drawing/2014/main" id="{F4BF9701-8E89-45BF-9CE2-6FBAD67F9648}"/>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51" name="Forma libre 234">
                  <a:extLst>
                    <a:ext uri="{FF2B5EF4-FFF2-40B4-BE49-F238E27FC236}">
                      <a16:creationId xmlns:a16="http://schemas.microsoft.com/office/drawing/2014/main" id="{2DB307E9-7BE8-4797-948D-D9994681F504}"/>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52" name="Forma libre 235">
                  <a:extLst>
                    <a:ext uri="{FF2B5EF4-FFF2-40B4-BE49-F238E27FC236}">
                      <a16:creationId xmlns:a16="http://schemas.microsoft.com/office/drawing/2014/main" id="{D8BAA9F6-D1B0-45D3-AFE7-8D2F45DBAA22}"/>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rgbClr val="7030A0"/>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245" name="CuadroTexto 1">
                <a:extLst>
                  <a:ext uri="{FF2B5EF4-FFF2-40B4-BE49-F238E27FC236}">
                    <a16:creationId xmlns:a16="http://schemas.microsoft.com/office/drawing/2014/main" id="{BC0B0E66-E167-4D23-AD4C-FA9A42870025}"/>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46" name="138 CuadroTexto">
                <a:extLst>
                  <a:ext uri="{FF2B5EF4-FFF2-40B4-BE49-F238E27FC236}">
                    <a16:creationId xmlns:a16="http://schemas.microsoft.com/office/drawing/2014/main" id="{7DB82D7F-2F20-4CBF-8FBA-DEBC7823B258}"/>
                  </a:ext>
                </a:extLst>
              </p:cNvPr>
              <p:cNvSpPr txBox="1"/>
              <p:nvPr/>
            </p:nvSpPr>
            <p:spPr>
              <a:xfrm>
                <a:off x="1109563" y="538173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grpSp>
        <p:nvGrpSpPr>
          <p:cNvPr id="255" name="Group 254">
            <a:extLst>
              <a:ext uri="{FF2B5EF4-FFF2-40B4-BE49-F238E27FC236}">
                <a16:creationId xmlns:a16="http://schemas.microsoft.com/office/drawing/2014/main" id="{1B238464-64DC-4485-9102-B8E4D62E222D}"/>
              </a:ext>
            </a:extLst>
          </p:cNvPr>
          <p:cNvGrpSpPr/>
          <p:nvPr/>
        </p:nvGrpSpPr>
        <p:grpSpPr>
          <a:xfrm>
            <a:off x="5312246" y="6189885"/>
            <a:ext cx="473461" cy="320543"/>
            <a:chOff x="1109563" y="5220279"/>
            <a:chExt cx="473461" cy="320543"/>
          </a:xfrm>
        </p:grpSpPr>
        <p:grpSp>
          <p:nvGrpSpPr>
            <p:cNvPr id="256" name="Grupo 230">
              <a:extLst>
                <a:ext uri="{FF2B5EF4-FFF2-40B4-BE49-F238E27FC236}">
                  <a16:creationId xmlns:a16="http://schemas.microsoft.com/office/drawing/2014/main" id="{DCB03EFB-B8B6-4A84-BCB3-A4F6B4BB3EDC}"/>
                </a:ext>
              </a:extLst>
            </p:cNvPr>
            <p:cNvGrpSpPr/>
            <p:nvPr/>
          </p:nvGrpSpPr>
          <p:grpSpPr>
            <a:xfrm>
              <a:off x="1169703" y="5236686"/>
              <a:ext cx="413321" cy="304136"/>
              <a:chOff x="2280653" y="1491630"/>
              <a:chExt cx="2207351" cy="1821483"/>
            </a:xfrm>
          </p:grpSpPr>
          <p:sp>
            <p:nvSpPr>
              <p:cNvPr id="259" name="4 Cubo">
                <a:extLst>
                  <a:ext uri="{FF2B5EF4-FFF2-40B4-BE49-F238E27FC236}">
                    <a16:creationId xmlns:a16="http://schemas.microsoft.com/office/drawing/2014/main" id="{2DA69ED7-05B2-4FCE-BF7F-273FB53D2398}"/>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60" name="Imagen 237">
                <a:extLst>
                  <a:ext uri="{FF2B5EF4-FFF2-40B4-BE49-F238E27FC236}">
                    <a16:creationId xmlns:a16="http://schemas.microsoft.com/office/drawing/2014/main" id="{9286E336-558C-4003-ABD8-525C458059BE}"/>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257" name="CuadroTexto 1">
              <a:extLst>
                <a:ext uri="{FF2B5EF4-FFF2-40B4-BE49-F238E27FC236}">
                  <a16:creationId xmlns:a16="http://schemas.microsoft.com/office/drawing/2014/main" id="{FE6F2443-3189-4FA5-A7BE-C4306D4C22EE}"/>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58" name="138 CuadroTexto">
              <a:extLst>
                <a:ext uri="{FF2B5EF4-FFF2-40B4-BE49-F238E27FC236}">
                  <a16:creationId xmlns:a16="http://schemas.microsoft.com/office/drawing/2014/main" id="{588E0828-DB8D-4539-A68C-BE3622B0B53E}"/>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nvGrpSpPr>
          <p:cNvPr id="13" name="Group 12">
            <a:extLst>
              <a:ext uri="{FF2B5EF4-FFF2-40B4-BE49-F238E27FC236}">
                <a16:creationId xmlns:a16="http://schemas.microsoft.com/office/drawing/2014/main" id="{83B1F046-8F89-4E17-8AE3-CD368BFAF892}"/>
              </a:ext>
            </a:extLst>
          </p:cNvPr>
          <p:cNvGrpSpPr/>
          <p:nvPr/>
        </p:nvGrpSpPr>
        <p:grpSpPr>
          <a:xfrm>
            <a:off x="7269541" y="5462334"/>
            <a:ext cx="1735387" cy="888665"/>
            <a:chOff x="7269541" y="5462334"/>
            <a:chExt cx="1735387" cy="888665"/>
          </a:xfrm>
        </p:grpSpPr>
        <p:sp>
          <p:nvSpPr>
            <p:cNvPr id="263" name="2052 Rectángulo">
              <a:extLst>
                <a:ext uri="{FF2B5EF4-FFF2-40B4-BE49-F238E27FC236}">
                  <a16:creationId xmlns:a16="http://schemas.microsoft.com/office/drawing/2014/main" id="{F0CE5DD5-77DF-4C06-B3C8-2047FA4786C3}"/>
                </a:ext>
              </a:extLst>
            </p:cNvPr>
            <p:cNvSpPr/>
            <p:nvPr/>
          </p:nvSpPr>
          <p:spPr>
            <a:xfrm>
              <a:off x="7355508" y="5905808"/>
              <a:ext cx="426720"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750</a:t>
              </a:r>
            </a:p>
          </p:txBody>
        </p:sp>
        <p:grpSp>
          <p:nvGrpSpPr>
            <p:cNvPr id="40" name="Group 39">
              <a:extLst>
                <a:ext uri="{FF2B5EF4-FFF2-40B4-BE49-F238E27FC236}">
                  <a16:creationId xmlns:a16="http://schemas.microsoft.com/office/drawing/2014/main" id="{08E57E48-26A0-459C-9289-37D4BE09C560}"/>
                </a:ext>
              </a:extLst>
            </p:cNvPr>
            <p:cNvGrpSpPr/>
            <p:nvPr/>
          </p:nvGrpSpPr>
          <p:grpSpPr>
            <a:xfrm>
              <a:off x="7269541" y="5462334"/>
              <a:ext cx="1735387" cy="888665"/>
              <a:chOff x="7269541" y="5351231"/>
              <a:chExt cx="1735387" cy="888665"/>
            </a:xfrm>
          </p:grpSpPr>
          <p:sp>
            <p:nvSpPr>
              <p:cNvPr id="262" name="132 Elipse">
                <a:extLst>
                  <a:ext uri="{FF2B5EF4-FFF2-40B4-BE49-F238E27FC236}">
                    <a16:creationId xmlns:a16="http://schemas.microsoft.com/office/drawing/2014/main" id="{6A74FACA-3F90-4238-B4FD-366E117D5C30}"/>
                  </a:ext>
                </a:extLst>
              </p:cNvPr>
              <p:cNvSpPr/>
              <p:nvPr/>
            </p:nvSpPr>
            <p:spPr>
              <a:xfrm>
                <a:off x="7580158" y="5711115"/>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264" name="TextBox 263">
                <a:extLst>
                  <a:ext uri="{FF2B5EF4-FFF2-40B4-BE49-F238E27FC236}">
                    <a16:creationId xmlns:a16="http://schemas.microsoft.com/office/drawing/2014/main" id="{182B1B38-5CF2-49F1-9EDD-7DA5105A0496}"/>
                  </a:ext>
                </a:extLst>
              </p:cNvPr>
              <p:cNvSpPr txBox="1"/>
              <p:nvPr/>
            </p:nvSpPr>
            <p:spPr>
              <a:xfrm>
                <a:off x="7729618" y="5677235"/>
                <a:ext cx="1275310" cy="307777"/>
              </a:xfrm>
              <a:prstGeom prst="rect">
                <a:avLst/>
              </a:prstGeom>
              <a:noFill/>
            </p:spPr>
            <p:txBody>
              <a:bodyPr wrap="squar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Carbonates decomposition</a:t>
                </a:r>
              </a:p>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CO</a:t>
                </a:r>
                <a:r>
                  <a:rPr kumimoji="0" lang="en-US" sz="700" b="0" i="0" u="none" strike="noStrike" kern="1200" cap="none" spc="0" normalizeH="0" baseline="-25000" noProof="0" dirty="0">
                    <a:ln>
                      <a:noFill/>
                    </a:ln>
                    <a:solidFill>
                      <a:schemeClr val="accent1"/>
                    </a:solidFill>
                    <a:effectLst/>
                    <a:uLnTx/>
                    <a:uFillTx/>
                    <a:latin typeface="Proxima Nova Alt Rg" panose="02000506030000020004" pitchFamily="50" charset="0"/>
                    <a:ea typeface="+mn-ea"/>
                    <a:cs typeface="+mn-cs"/>
                  </a:rPr>
                  <a:t>2</a:t>
                </a: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desorption</a:t>
                </a:r>
              </a:p>
            </p:txBody>
          </p:sp>
          <p:sp>
            <p:nvSpPr>
              <p:cNvPr id="265" name="130 Elipse">
                <a:extLst>
                  <a:ext uri="{FF2B5EF4-FFF2-40B4-BE49-F238E27FC236}">
                    <a16:creationId xmlns:a16="http://schemas.microsoft.com/office/drawing/2014/main" id="{4720808E-FA0D-4F70-938F-ADCD1F49D757}"/>
                  </a:ext>
                </a:extLst>
              </p:cNvPr>
              <p:cNvSpPr/>
              <p:nvPr/>
            </p:nvSpPr>
            <p:spPr>
              <a:xfrm>
                <a:off x="7522311" y="5963494"/>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grpSp>
            <p:nvGrpSpPr>
              <p:cNvPr id="266" name="Group 265">
                <a:extLst>
                  <a:ext uri="{FF2B5EF4-FFF2-40B4-BE49-F238E27FC236}">
                    <a16:creationId xmlns:a16="http://schemas.microsoft.com/office/drawing/2014/main" id="{0061E6D6-9D34-4EC6-ABE6-EF68AFF9BEDD}"/>
                  </a:ext>
                </a:extLst>
              </p:cNvPr>
              <p:cNvGrpSpPr/>
              <p:nvPr/>
            </p:nvGrpSpPr>
            <p:grpSpPr>
              <a:xfrm>
                <a:off x="7548431" y="5919353"/>
                <a:ext cx="473461" cy="320543"/>
                <a:chOff x="1109563" y="5220279"/>
                <a:chExt cx="473461" cy="320543"/>
              </a:xfrm>
            </p:grpSpPr>
            <p:grpSp>
              <p:nvGrpSpPr>
                <p:cNvPr id="279" name="Grupo 230">
                  <a:extLst>
                    <a:ext uri="{FF2B5EF4-FFF2-40B4-BE49-F238E27FC236}">
                      <a16:creationId xmlns:a16="http://schemas.microsoft.com/office/drawing/2014/main" id="{1A1293FE-685D-4108-829A-4E428BC00E86}"/>
                    </a:ext>
                  </a:extLst>
                </p:cNvPr>
                <p:cNvGrpSpPr/>
                <p:nvPr/>
              </p:nvGrpSpPr>
              <p:grpSpPr>
                <a:xfrm>
                  <a:off x="1169703" y="5236686"/>
                  <a:ext cx="413321" cy="304136"/>
                  <a:chOff x="2280653" y="1491630"/>
                  <a:chExt cx="2207351" cy="1821483"/>
                </a:xfrm>
              </p:grpSpPr>
              <p:sp>
                <p:nvSpPr>
                  <p:cNvPr id="282" name="4 Cubo">
                    <a:extLst>
                      <a:ext uri="{FF2B5EF4-FFF2-40B4-BE49-F238E27FC236}">
                        <a16:creationId xmlns:a16="http://schemas.microsoft.com/office/drawing/2014/main" id="{AB948FA5-8E9F-4990-98B5-CAD4877DBA34}"/>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83" name="Imagen 237">
                    <a:extLst>
                      <a:ext uri="{FF2B5EF4-FFF2-40B4-BE49-F238E27FC236}">
                        <a16:creationId xmlns:a16="http://schemas.microsoft.com/office/drawing/2014/main" id="{B1719524-20B9-49E8-8DE8-D59A1CC33504}"/>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280" name="CuadroTexto 1">
                  <a:extLst>
                    <a:ext uri="{FF2B5EF4-FFF2-40B4-BE49-F238E27FC236}">
                      <a16:creationId xmlns:a16="http://schemas.microsoft.com/office/drawing/2014/main" id="{5F43FCDD-A95E-4C55-89B5-234BB252C1D6}"/>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81" name="138 CuadroTexto">
                  <a:extLst>
                    <a:ext uri="{FF2B5EF4-FFF2-40B4-BE49-F238E27FC236}">
                      <a16:creationId xmlns:a16="http://schemas.microsoft.com/office/drawing/2014/main" id="{7FBBA0EC-5A20-44B0-AE08-71081D575E61}"/>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nvGrpSpPr>
              <p:cNvPr id="267" name="Group 266">
                <a:extLst>
                  <a:ext uri="{FF2B5EF4-FFF2-40B4-BE49-F238E27FC236}">
                    <a16:creationId xmlns:a16="http://schemas.microsoft.com/office/drawing/2014/main" id="{BAF9EBAC-4373-4B74-AA72-37A3F9E2390A}"/>
                  </a:ext>
                </a:extLst>
              </p:cNvPr>
              <p:cNvGrpSpPr/>
              <p:nvPr/>
            </p:nvGrpSpPr>
            <p:grpSpPr>
              <a:xfrm>
                <a:off x="7269541" y="5351231"/>
                <a:ext cx="473461" cy="320543"/>
                <a:chOff x="1109563" y="5220279"/>
                <a:chExt cx="473461" cy="320543"/>
              </a:xfrm>
            </p:grpSpPr>
            <p:grpSp>
              <p:nvGrpSpPr>
                <p:cNvPr id="268" name="Grupo 229">
                  <a:extLst>
                    <a:ext uri="{FF2B5EF4-FFF2-40B4-BE49-F238E27FC236}">
                      <a16:creationId xmlns:a16="http://schemas.microsoft.com/office/drawing/2014/main" id="{49DAEC18-1DE3-43DA-A7AC-08D3F2B709D6}"/>
                    </a:ext>
                  </a:extLst>
                </p:cNvPr>
                <p:cNvGrpSpPr/>
                <p:nvPr/>
              </p:nvGrpSpPr>
              <p:grpSpPr>
                <a:xfrm>
                  <a:off x="1169703" y="5236686"/>
                  <a:ext cx="413321" cy="304136"/>
                  <a:chOff x="2987034" y="143955"/>
                  <a:chExt cx="2207351" cy="1821483"/>
                </a:xfrm>
              </p:grpSpPr>
              <p:grpSp>
                <p:nvGrpSpPr>
                  <p:cNvPr id="271" name="Grupo 230">
                    <a:extLst>
                      <a:ext uri="{FF2B5EF4-FFF2-40B4-BE49-F238E27FC236}">
                        <a16:creationId xmlns:a16="http://schemas.microsoft.com/office/drawing/2014/main" id="{D50138C2-819A-4FA9-9C4A-74FA109A8010}"/>
                      </a:ext>
                    </a:extLst>
                  </p:cNvPr>
                  <p:cNvGrpSpPr/>
                  <p:nvPr/>
                </p:nvGrpSpPr>
                <p:grpSpPr>
                  <a:xfrm>
                    <a:off x="2987034" y="143955"/>
                    <a:ext cx="2207351" cy="1821483"/>
                    <a:chOff x="2280653" y="1491630"/>
                    <a:chExt cx="2207351" cy="1821483"/>
                  </a:xfrm>
                </p:grpSpPr>
                <p:sp>
                  <p:nvSpPr>
                    <p:cNvPr id="277" name="4 Cubo">
                      <a:extLst>
                        <a:ext uri="{FF2B5EF4-FFF2-40B4-BE49-F238E27FC236}">
                          <a16:creationId xmlns:a16="http://schemas.microsoft.com/office/drawing/2014/main" id="{BE78B1C9-6B74-4833-B9E4-574C45A5F001}"/>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278" name="Imagen 237">
                      <a:extLst>
                        <a:ext uri="{FF2B5EF4-FFF2-40B4-BE49-F238E27FC236}">
                          <a16:creationId xmlns:a16="http://schemas.microsoft.com/office/drawing/2014/main" id="{9580909E-F9F9-426D-A923-2FE2F3ED4342}"/>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272" name="Forma libre 231">
                    <a:extLst>
                      <a:ext uri="{FF2B5EF4-FFF2-40B4-BE49-F238E27FC236}">
                        <a16:creationId xmlns:a16="http://schemas.microsoft.com/office/drawing/2014/main" id="{9B4FD49E-82A7-4B3C-814E-0C5D57433476}"/>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73" name="Forma libre 232">
                    <a:extLst>
                      <a:ext uri="{FF2B5EF4-FFF2-40B4-BE49-F238E27FC236}">
                        <a16:creationId xmlns:a16="http://schemas.microsoft.com/office/drawing/2014/main" id="{25EDB5EA-D417-4531-9902-75C9002D60B7}"/>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74" name="Forma libre 233">
                    <a:extLst>
                      <a:ext uri="{FF2B5EF4-FFF2-40B4-BE49-F238E27FC236}">
                        <a16:creationId xmlns:a16="http://schemas.microsoft.com/office/drawing/2014/main" id="{38522F8A-454D-4F98-86F3-692D15DFC9B3}"/>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75" name="Forma libre 234">
                    <a:extLst>
                      <a:ext uri="{FF2B5EF4-FFF2-40B4-BE49-F238E27FC236}">
                        <a16:creationId xmlns:a16="http://schemas.microsoft.com/office/drawing/2014/main" id="{D4A60562-C82C-4EB4-B9B4-BD081C4F7BE3}"/>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276" name="Forma libre 235">
                    <a:extLst>
                      <a:ext uri="{FF2B5EF4-FFF2-40B4-BE49-F238E27FC236}">
                        <a16:creationId xmlns:a16="http://schemas.microsoft.com/office/drawing/2014/main" id="{BD722393-4AD9-457B-8A1D-82C7CC5B9D17}"/>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269" name="CuadroTexto 1">
                  <a:extLst>
                    <a:ext uri="{FF2B5EF4-FFF2-40B4-BE49-F238E27FC236}">
                      <a16:creationId xmlns:a16="http://schemas.microsoft.com/office/drawing/2014/main" id="{4A91FB99-A601-4362-8296-4C851DE5E451}"/>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270" name="138 CuadroTexto">
                  <a:extLst>
                    <a:ext uri="{FF2B5EF4-FFF2-40B4-BE49-F238E27FC236}">
                      <a16:creationId xmlns:a16="http://schemas.microsoft.com/office/drawing/2014/main" id="{A372A326-EC4E-41D6-A847-3179E8B13299}"/>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grpSp>
      <p:grpSp>
        <p:nvGrpSpPr>
          <p:cNvPr id="284" name="Group 283">
            <a:extLst>
              <a:ext uri="{FF2B5EF4-FFF2-40B4-BE49-F238E27FC236}">
                <a16:creationId xmlns:a16="http://schemas.microsoft.com/office/drawing/2014/main" id="{C3F8B55B-8EA6-4E33-8BBE-7B2809BDB979}"/>
              </a:ext>
            </a:extLst>
          </p:cNvPr>
          <p:cNvGrpSpPr/>
          <p:nvPr/>
        </p:nvGrpSpPr>
        <p:grpSpPr>
          <a:xfrm>
            <a:off x="5869180" y="5393526"/>
            <a:ext cx="1087157" cy="1209626"/>
            <a:chOff x="1486159" y="5223568"/>
            <a:chExt cx="1087157" cy="1209626"/>
          </a:xfrm>
        </p:grpSpPr>
        <p:sp>
          <p:nvSpPr>
            <p:cNvPr id="285" name="2051 CuadroTexto">
              <a:extLst>
                <a:ext uri="{FF2B5EF4-FFF2-40B4-BE49-F238E27FC236}">
                  <a16:creationId xmlns:a16="http://schemas.microsoft.com/office/drawing/2014/main" id="{9070D20B-6E8E-4200-975B-F15646A27185}"/>
                </a:ext>
              </a:extLst>
            </p:cNvPr>
            <p:cNvSpPr txBox="1"/>
            <p:nvPr/>
          </p:nvSpPr>
          <p:spPr>
            <a:xfrm>
              <a:off x="1980811" y="5798711"/>
              <a:ext cx="412292"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250</a:t>
              </a:r>
            </a:p>
          </p:txBody>
        </p:sp>
        <p:sp>
          <p:nvSpPr>
            <p:cNvPr id="286" name="2055 Elipse">
              <a:extLst>
                <a:ext uri="{FF2B5EF4-FFF2-40B4-BE49-F238E27FC236}">
                  <a16:creationId xmlns:a16="http://schemas.microsoft.com/office/drawing/2014/main" id="{450302B4-E545-4D2C-BD9B-B174B9285B22}"/>
                </a:ext>
              </a:extLst>
            </p:cNvPr>
            <p:cNvSpPr/>
            <p:nvPr/>
          </p:nvSpPr>
          <p:spPr>
            <a:xfrm>
              <a:off x="1944104" y="5851363"/>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287" name="TextBox 286">
              <a:extLst>
                <a:ext uri="{FF2B5EF4-FFF2-40B4-BE49-F238E27FC236}">
                  <a16:creationId xmlns:a16="http://schemas.microsoft.com/office/drawing/2014/main" id="{450F45C9-8DE5-412A-A4F6-40782DD50412}"/>
                </a:ext>
              </a:extLst>
            </p:cNvPr>
            <p:cNvSpPr txBox="1"/>
            <p:nvPr/>
          </p:nvSpPr>
          <p:spPr>
            <a:xfrm>
              <a:off x="1486159" y="5223568"/>
              <a:ext cx="1087157" cy="200055"/>
            </a:xfrm>
            <a:prstGeom prst="rect">
              <a:avLst/>
            </a:prstGeom>
            <a:noFill/>
          </p:spPr>
          <p:txBody>
            <a:bodyPr wrap="non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Superficial adsorption</a:t>
              </a:r>
            </a:p>
          </p:txBody>
        </p:sp>
        <p:grpSp>
          <p:nvGrpSpPr>
            <p:cNvPr id="288" name="Group 287">
              <a:extLst>
                <a:ext uri="{FF2B5EF4-FFF2-40B4-BE49-F238E27FC236}">
                  <a16:creationId xmlns:a16="http://schemas.microsoft.com/office/drawing/2014/main" id="{85D5CA1E-9F43-4A90-B467-7776C8B6E0BA}"/>
                </a:ext>
              </a:extLst>
            </p:cNvPr>
            <p:cNvGrpSpPr/>
            <p:nvPr/>
          </p:nvGrpSpPr>
          <p:grpSpPr>
            <a:xfrm>
              <a:off x="1782654" y="5432311"/>
              <a:ext cx="473461" cy="320543"/>
              <a:chOff x="1109563" y="5220279"/>
              <a:chExt cx="473461" cy="320543"/>
            </a:xfrm>
          </p:grpSpPr>
          <p:grpSp>
            <p:nvGrpSpPr>
              <p:cNvPr id="303" name="Grupo 229">
                <a:extLst>
                  <a:ext uri="{FF2B5EF4-FFF2-40B4-BE49-F238E27FC236}">
                    <a16:creationId xmlns:a16="http://schemas.microsoft.com/office/drawing/2014/main" id="{3F7920FC-2954-41F2-8D49-99395BAD8F97}"/>
                  </a:ext>
                </a:extLst>
              </p:cNvPr>
              <p:cNvGrpSpPr/>
              <p:nvPr/>
            </p:nvGrpSpPr>
            <p:grpSpPr>
              <a:xfrm>
                <a:off x="1169703" y="5236686"/>
                <a:ext cx="413321" cy="304136"/>
                <a:chOff x="2987034" y="143955"/>
                <a:chExt cx="2207351" cy="1821483"/>
              </a:xfrm>
            </p:grpSpPr>
            <p:grpSp>
              <p:nvGrpSpPr>
                <p:cNvPr id="306" name="Grupo 230">
                  <a:extLst>
                    <a:ext uri="{FF2B5EF4-FFF2-40B4-BE49-F238E27FC236}">
                      <a16:creationId xmlns:a16="http://schemas.microsoft.com/office/drawing/2014/main" id="{017E5939-D5D2-4C97-80F2-6B3F2F8F67C7}"/>
                    </a:ext>
                  </a:extLst>
                </p:cNvPr>
                <p:cNvGrpSpPr/>
                <p:nvPr/>
              </p:nvGrpSpPr>
              <p:grpSpPr>
                <a:xfrm>
                  <a:off x="2987034" y="143955"/>
                  <a:ext cx="2207351" cy="1821483"/>
                  <a:chOff x="2280653" y="1491630"/>
                  <a:chExt cx="2207351" cy="1821483"/>
                </a:xfrm>
              </p:grpSpPr>
              <p:sp>
                <p:nvSpPr>
                  <p:cNvPr id="312" name="4 Cubo">
                    <a:extLst>
                      <a:ext uri="{FF2B5EF4-FFF2-40B4-BE49-F238E27FC236}">
                        <a16:creationId xmlns:a16="http://schemas.microsoft.com/office/drawing/2014/main" id="{CBF39ED8-9609-42CE-A156-4492729AACC4}"/>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13" name="Imagen 237">
                    <a:extLst>
                      <a:ext uri="{FF2B5EF4-FFF2-40B4-BE49-F238E27FC236}">
                        <a16:creationId xmlns:a16="http://schemas.microsoft.com/office/drawing/2014/main" id="{7982F2F6-CE94-4262-B880-965D77F4B691}"/>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307" name="Forma libre 231">
                  <a:extLst>
                    <a:ext uri="{FF2B5EF4-FFF2-40B4-BE49-F238E27FC236}">
                      <a16:creationId xmlns:a16="http://schemas.microsoft.com/office/drawing/2014/main" id="{64B2530F-859A-42A1-8B63-66592A6479C5}"/>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08" name="Forma libre 232">
                  <a:extLst>
                    <a:ext uri="{FF2B5EF4-FFF2-40B4-BE49-F238E27FC236}">
                      <a16:creationId xmlns:a16="http://schemas.microsoft.com/office/drawing/2014/main" id="{2790C2F5-546D-4854-8E02-75E452508460}"/>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09" name="Forma libre 233">
                  <a:extLst>
                    <a:ext uri="{FF2B5EF4-FFF2-40B4-BE49-F238E27FC236}">
                      <a16:creationId xmlns:a16="http://schemas.microsoft.com/office/drawing/2014/main" id="{69B4B4B7-FD08-4E86-86C7-22E934CAF8B8}"/>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10" name="Forma libre 234">
                  <a:extLst>
                    <a:ext uri="{FF2B5EF4-FFF2-40B4-BE49-F238E27FC236}">
                      <a16:creationId xmlns:a16="http://schemas.microsoft.com/office/drawing/2014/main" id="{9D1E5891-F377-431A-85A1-4BB1DA785DC0}"/>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11" name="Forma libre 235">
                  <a:extLst>
                    <a:ext uri="{FF2B5EF4-FFF2-40B4-BE49-F238E27FC236}">
                      <a16:creationId xmlns:a16="http://schemas.microsoft.com/office/drawing/2014/main" id="{B95E98C6-78F0-4E0B-8D03-D5DD96C481E4}"/>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304" name="CuadroTexto 1">
                <a:extLst>
                  <a:ext uri="{FF2B5EF4-FFF2-40B4-BE49-F238E27FC236}">
                    <a16:creationId xmlns:a16="http://schemas.microsoft.com/office/drawing/2014/main" id="{D4ADF159-E88D-4B72-A4CB-1228276C2725}"/>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305" name="138 CuadroTexto">
                <a:extLst>
                  <a:ext uri="{FF2B5EF4-FFF2-40B4-BE49-F238E27FC236}">
                    <a16:creationId xmlns:a16="http://schemas.microsoft.com/office/drawing/2014/main" id="{9C8A5AA5-D058-4F43-9050-2CA6CE4FD25D}"/>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nvGrpSpPr>
            <p:cNvPr id="289" name="Group 288">
              <a:extLst>
                <a:ext uri="{FF2B5EF4-FFF2-40B4-BE49-F238E27FC236}">
                  <a16:creationId xmlns:a16="http://schemas.microsoft.com/office/drawing/2014/main" id="{545C6DE4-6E2F-4B9A-BC58-39728C14CE75}"/>
                </a:ext>
              </a:extLst>
            </p:cNvPr>
            <p:cNvGrpSpPr/>
            <p:nvPr/>
          </p:nvGrpSpPr>
          <p:grpSpPr>
            <a:xfrm>
              <a:off x="1695497" y="6112651"/>
              <a:ext cx="473461" cy="320543"/>
              <a:chOff x="1109563" y="5220279"/>
              <a:chExt cx="473461" cy="320543"/>
            </a:xfrm>
          </p:grpSpPr>
          <p:grpSp>
            <p:nvGrpSpPr>
              <p:cNvPr id="298" name="Grupo 230">
                <a:extLst>
                  <a:ext uri="{FF2B5EF4-FFF2-40B4-BE49-F238E27FC236}">
                    <a16:creationId xmlns:a16="http://schemas.microsoft.com/office/drawing/2014/main" id="{C2AEF359-BF88-4FFC-9F5A-22842F7D84EA}"/>
                  </a:ext>
                </a:extLst>
              </p:cNvPr>
              <p:cNvGrpSpPr/>
              <p:nvPr/>
            </p:nvGrpSpPr>
            <p:grpSpPr>
              <a:xfrm>
                <a:off x="1169703" y="5236686"/>
                <a:ext cx="413321" cy="304136"/>
                <a:chOff x="2280653" y="1491630"/>
                <a:chExt cx="2207351" cy="1821483"/>
              </a:xfrm>
            </p:grpSpPr>
            <p:sp>
              <p:nvSpPr>
                <p:cNvPr id="301" name="4 Cubo">
                  <a:extLst>
                    <a:ext uri="{FF2B5EF4-FFF2-40B4-BE49-F238E27FC236}">
                      <a16:creationId xmlns:a16="http://schemas.microsoft.com/office/drawing/2014/main" id="{6AEAE745-9E47-414D-87AC-36DC5505725B}"/>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02" name="Imagen 237">
                  <a:extLst>
                    <a:ext uri="{FF2B5EF4-FFF2-40B4-BE49-F238E27FC236}">
                      <a16:creationId xmlns:a16="http://schemas.microsoft.com/office/drawing/2014/main" id="{A79A908A-C5B3-494F-91F7-D0C1A281E144}"/>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299" name="CuadroTexto 1">
                <a:extLst>
                  <a:ext uri="{FF2B5EF4-FFF2-40B4-BE49-F238E27FC236}">
                    <a16:creationId xmlns:a16="http://schemas.microsoft.com/office/drawing/2014/main" id="{F4DA61AB-9FF0-4F78-93F3-CC496F97A1E5}"/>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300" name="138 CuadroTexto">
                <a:extLst>
                  <a:ext uri="{FF2B5EF4-FFF2-40B4-BE49-F238E27FC236}">
                    <a16:creationId xmlns:a16="http://schemas.microsoft.com/office/drawing/2014/main" id="{793B44CF-EF2E-4C5A-B715-047BA7C9273B}"/>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pic>
          <p:nvPicPr>
            <p:cNvPr id="290" name="Picture 289" descr="A picture containing ball, table&#10;&#10;Description automatically generated">
              <a:extLst>
                <a:ext uri="{FF2B5EF4-FFF2-40B4-BE49-F238E27FC236}">
                  <a16:creationId xmlns:a16="http://schemas.microsoft.com/office/drawing/2014/main" id="{5C277F23-0EE9-4E6A-9B3F-9C17D6DA2C7C}"/>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2459211">
              <a:off x="1732412" y="5529561"/>
              <a:ext cx="135945" cy="138614"/>
            </a:xfrm>
            <a:prstGeom prst="rect">
              <a:avLst/>
            </a:prstGeom>
          </p:spPr>
        </p:pic>
        <p:pic>
          <p:nvPicPr>
            <p:cNvPr id="291" name="Picture 290" descr="A picture containing ball, table&#10;&#10;Description automatically generated">
              <a:extLst>
                <a:ext uri="{FF2B5EF4-FFF2-40B4-BE49-F238E27FC236}">
                  <a16:creationId xmlns:a16="http://schemas.microsoft.com/office/drawing/2014/main" id="{AC491A16-A895-4AE2-9A62-655D7C46F2F8}"/>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5400000">
              <a:off x="1809284" y="5442207"/>
              <a:ext cx="135945" cy="138614"/>
            </a:xfrm>
            <a:prstGeom prst="rect">
              <a:avLst/>
            </a:prstGeom>
          </p:spPr>
        </p:pic>
        <p:pic>
          <p:nvPicPr>
            <p:cNvPr id="292" name="Picture 291" descr="A picture containing ball, table&#10;&#10;Description automatically generated">
              <a:extLst>
                <a:ext uri="{FF2B5EF4-FFF2-40B4-BE49-F238E27FC236}">
                  <a16:creationId xmlns:a16="http://schemas.microsoft.com/office/drawing/2014/main" id="{55D59236-E24D-4BD3-98CC-36F1891B5104}"/>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6708378">
              <a:off x="2155476" y="5439180"/>
              <a:ext cx="135945" cy="138614"/>
            </a:xfrm>
            <a:prstGeom prst="rect">
              <a:avLst/>
            </a:prstGeom>
          </p:spPr>
        </p:pic>
        <p:pic>
          <p:nvPicPr>
            <p:cNvPr id="293" name="Picture 292" descr="A picture containing ball, table&#10;&#10;Description automatically generated">
              <a:extLst>
                <a:ext uri="{FF2B5EF4-FFF2-40B4-BE49-F238E27FC236}">
                  <a16:creationId xmlns:a16="http://schemas.microsoft.com/office/drawing/2014/main" id="{099D6111-8011-4150-8467-17B9790B4905}"/>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0251780">
              <a:off x="2062426" y="5542337"/>
              <a:ext cx="135945" cy="138614"/>
            </a:xfrm>
            <a:prstGeom prst="rect">
              <a:avLst/>
            </a:prstGeom>
          </p:spPr>
        </p:pic>
        <p:pic>
          <p:nvPicPr>
            <p:cNvPr id="294" name="Picture 293" descr="A picture containing ball, table&#10;&#10;Description automatically generated">
              <a:extLst>
                <a:ext uri="{FF2B5EF4-FFF2-40B4-BE49-F238E27FC236}">
                  <a16:creationId xmlns:a16="http://schemas.microsoft.com/office/drawing/2014/main" id="{8BC434F7-1B96-42B8-9103-303BC626D6F8}"/>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2459211">
              <a:off x="1655555" y="6266200"/>
              <a:ext cx="135945" cy="138614"/>
            </a:xfrm>
            <a:prstGeom prst="rect">
              <a:avLst/>
            </a:prstGeom>
          </p:spPr>
        </p:pic>
        <p:pic>
          <p:nvPicPr>
            <p:cNvPr id="295" name="Picture 294" descr="A picture containing ball, table&#10;&#10;Description automatically generated">
              <a:extLst>
                <a:ext uri="{FF2B5EF4-FFF2-40B4-BE49-F238E27FC236}">
                  <a16:creationId xmlns:a16="http://schemas.microsoft.com/office/drawing/2014/main" id="{2DD79F15-D4F6-406C-8D93-CFDE8445AC69}"/>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5400000">
              <a:off x="1732427" y="6178846"/>
              <a:ext cx="135945" cy="138614"/>
            </a:xfrm>
            <a:prstGeom prst="rect">
              <a:avLst/>
            </a:prstGeom>
          </p:spPr>
        </p:pic>
        <p:pic>
          <p:nvPicPr>
            <p:cNvPr id="296" name="Picture 295" descr="A picture containing ball, table&#10;&#10;Description automatically generated">
              <a:extLst>
                <a:ext uri="{FF2B5EF4-FFF2-40B4-BE49-F238E27FC236}">
                  <a16:creationId xmlns:a16="http://schemas.microsoft.com/office/drawing/2014/main" id="{DF6CE3AF-B366-47D0-AD3D-EE1528B0D25A}"/>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6708378">
              <a:off x="2078619" y="6175819"/>
              <a:ext cx="135945" cy="138614"/>
            </a:xfrm>
            <a:prstGeom prst="rect">
              <a:avLst/>
            </a:prstGeom>
          </p:spPr>
        </p:pic>
        <p:pic>
          <p:nvPicPr>
            <p:cNvPr id="297" name="Picture 296" descr="A picture containing ball, table&#10;&#10;Description automatically generated">
              <a:extLst>
                <a:ext uri="{FF2B5EF4-FFF2-40B4-BE49-F238E27FC236}">
                  <a16:creationId xmlns:a16="http://schemas.microsoft.com/office/drawing/2014/main" id="{7454A24E-2E37-421C-BD4C-B5439355E498}"/>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0251780">
              <a:off x="1985569" y="6278976"/>
              <a:ext cx="135945" cy="138614"/>
            </a:xfrm>
            <a:prstGeom prst="rect">
              <a:avLst/>
            </a:prstGeom>
          </p:spPr>
        </p:pic>
      </p:grpSp>
      <p:grpSp>
        <p:nvGrpSpPr>
          <p:cNvPr id="314" name="Group 313">
            <a:extLst>
              <a:ext uri="{FF2B5EF4-FFF2-40B4-BE49-F238E27FC236}">
                <a16:creationId xmlns:a16="http://schemas.microsoft.com/office/drawing/2014/main" id="{BAC5947C-4B4A-47A1-8171-5BED6DF8A09B}"/>
              </a:ext>
            </a:extLst>
          </p:cNvPr>
          <p:cNvGrpSpPr/>
          <p:nvPr/>
        </p:nvGrpSpPr>
        <p:grpSpPr>
          <a:xfrm>
            <a:off x="7599402" y="4999426"/>
            <a:ext cx="2123859" cy="586778"/>
            <a:chOff x="3216381" y="4829468"/>
            <a:chExt cx="2123859" cy="586778"/>
          </a:xfrm>
        </p:grpSpPr>
        <p:sp>
          <p:nvSpPr>
            <p:cNvPr id="315" name="129 Elipse">
              <a:extLst>
                <a:ext uri="{FF2B5EF4-FFF2-40B4-BE49-F238E27FC236}">
                  <a16:creationId xmlns:a16="http://schemas.microsoft.com/office/drawing/2014/main" id="{0EE78C50-44CB-4E79-BAAA-CCD8F6A466DD}"/>
                </a:ext>
              </a:extLst>
            </p:cNvPr>
            <p:cNvSpPr/>
            <p:nvPr/>
          </p:nvSpPr>
          <p:spPr>
            <a:xfrm>
              <a:off x="3464306" y="5255054"/>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316" name="131 Rectángulo">
              <a:extLst>
                <a:ext uri="{FF2B5EF4-FFF2-40B4-BE49-F238E27FC236}">
                  <a16:creationId xmlns:a16="http://schemas.microsoft.com/office/drawing/2014/main" id="{DC487C4B-6542-48ED-A1BF-2BEFDE2E743E}"/>
                </a:ext>
              </a:extLst>
            </p:cNvPr>
            <p:cNvSpPr/>
            <p:nvPr/>
          </p:nvSpPr>
          <p:spPr>
            <a:xfrm>
              <a:off x="3514304" y="5216191"/>
              <a:ext cx="431528"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850</a:t>
              </a:r>
            </a:p>
          </p:txBody>
        </p:sp>
        <p:sp>
          <p:nvSpPr>
            <p:cNvPr id="317" name="TextBox 316">
              <a:extLst>
                <a:ext uri="{FF2B5EF4-FFF2-40B4-BE49-F238E27FC236}">
                  <a16:creationId xmlns:a16="http://schemas.microsoft.com/office/drawing/2014/main" id="{74BFDAA8-1427-4514-A915-D1C986EBF08F}"/>
                </a:ext>
              </a:extLst>
            </p:cNvPr>
            <p:cNvSpPr txBox="1"/>
            <p:nvPr/>
          </p:nvSpPr>
          <p:spPr>
            <a:xfrm>
              <a:off x="4287569" y="5097322"/>
              <a:ext cx="1052671" cy="307777"/>
            </a:xfrm>
            <a:prstGeom prst="rect">
              <a:avLst/>
            </a:prstGeom>
            <a:noFill/>
          </p:spPr>
          <p:txBody>
            <a:bodyPr wrap="squar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CO</a:t>
              </a:r>
              <a:r>
                <a:rPr kumimoji="0" lang="en-US" sz="700" b="0" i="0" u="none" strike="noStrike" kern="1200" cap="none" spc="0" normalizeH="0" baseline="-25000" noProof="0" dirty="0">
                  <a:ln>
                    <a:noFill/>
                  </a:ln>
                  <a:solidFill>
                    <a:schemeClr val="accent1"/>
                  </a:solidFill>
                  <a:effectLst/>
                  <a:uLnTx/>
                  <a:uFillTx/>
                  <a:latin typeface="Proxima Nova Alt Rg" panose="02000506030000020004" pitchFamily="50" charset="0"/>
                  <a:ea typeface="+mn-ea"/>
                  <a:cs typeface="+mn-cs"/>
                </a:rPr>
                <a:t>2</a:t>
              </a: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adsorption</a:t>
              </a:r>
            </a:p>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On Ni nanoparticles</a:t>
              </a:r>
            </a:p>
          </p:txBody>
        </p:sp>
        <p:grpSp>
          <p:nvGrpSpPr>
            <p:cNvPr id="318" name="Group 317">
              <a:extLst>
                <a:ext uri="{FF2B5EF4-FFF2-40B4-BE49-F238E27FC236}">
                  <a16:creationId xmlns:a16="http://schemas.microsoft.com/office/drawing/2014/main" id="{26C036B0-554A-4E27-8CBB-D1D58B260B9D}"/>
                </a:ext>
              </a:extLst>
            </p:cNvPr>
            <p:cNvGrpSpPr/>
            <p:nvPr/>
          </p:nvGrpSpPr>
          <p:grpSpPr>
            <a:xfrm>
              <a:off x="3216381" y="4883097"/>
              <a:ext cx="473461" cy="320543"/>
              <a:chOff x="1109563" y="5220279"/>
              <a:chExt cx="473461" cy="320543"/>
            </a:xfrm>
          </p:grpSpPr>
          <p:grpSp>
            <p:nvGrpSpPr>
              <p:cNvPr id="333" name="Grupo 229">
                <a:extLst>
                  <a:ext uri="{FF2B5EF4-FFF2-40B4-BE49-F238E27FC236}">
                    <a16:creationId xmlns:a16="http://schemas.microsoft.com/office/drawing/2014/main" id="{2F32F2C9-C7D8-4EE3-BECE-08DDCE3EDCE2}"/>
                  </a:ext>
                </a:extLst>
              </p:cNvPr>
              <p:cNvGrpSpPr/>
              <p:nvPr/>
            </p:nvGrpSpPr>
            <p:grpSpPr>
              <a:xfrm>
                <a:off x="1169703" y="5236686"/>
                <a:ext cx="413321" cy="304136"/>
                <a:chOff x="2987034" y="143955"/>
                <a:chExt cx="2207351" cy="1821483"/>
              </a:xfrm>
            </p:grpSpPr>
            <p:grpSp>
              <p:nvGrpSpPr>
                <p:cNvPr id="336" name="Grupo 230">
                  <a:extLst>
                    <a:ext uri="{FF2B5EF4-FFF2-40B4-BE49-F238E27FC236}">
                      <a16:creationId xmlns:a16="http://schemas.microsoft.com/office/drawing/2014/main" id="{A83DDFBD-C4F1-4529-B936-193120CC5A61}"/>
                    </a:ext>
                  </a:extLst>
                </p:cNvPr>
                <p:cNvGrpSpPr/>
                <p:nvPr/>
              </p:nvGrpSpPr>
              <p:grpSpPr>
                <a:xfrm>
                  <a:off x="2987034" y="143955"/>
                  <a:ext cx="2207351" cy="1821483"/>
                  <a:chOff x="2280653" y="1491630"/>
                  <a:chExt cx="2207351" cy="1821483"/>
                </a:xfrm>
              </p:grpSpPr>
              <p:sp>
                <p:nvSpPr>
                  <p:cNvPr id="342" name="4 Cubo">
                    <a:extLst>
                      <a:ext uri="{FF2B5EF4-FFF2-40B4-BE49-F238E27FC236}">
                        <a16:creationId xmlns:a16="http://schemas.microsoft.com/office/drawing/2014/main" id="{116868E8-7BF9-4D68-A567-02155A3A8FB4}"/>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43" name="Imagen 237">
                    <a:extLst>
                      <a:ext uri="{FF2B5EF4-FFF2-40B4-BE49-F238E27FC236}">
                        <a16:creationId xmlns:a16="http://schemas.microsoft.com/office/drawing/2014/main" id="{1BC747B5-3CB4-4FC0-A1F1-131BA1F0183D}"/>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337" name="Forma libre 231">
                  <a:extLst>
                    <a:ext uri="{FF2B5EF4-FFF2-40B4-BE49-F238E27FC236}">
                      <a16:creationId xmlns:a16="http://schemas.microsoft.com/office/drawing/2014/main" id="{1FE95628-A442-480B-AC60-FA200BFD164A}"/>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38" name="Forma libre 232">
                  <a:extLst>
                    <a:ext uri="{FF2B5EF4-FFF2-40B4-BE49-F238E27FC236}">
                      <a16:creationId xmlns:a16="http://schemas.microsoft.com/office/drawing/2014/main" id="{D1CAB216-EC0C-4BAE-80CC-EACFDABF684B}"/>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39" name="Forma libre 233">
                  <a:extLst>
                    <a:ext uri="{FF2B5EF4-FFF2-40B4-BE49-F238E27FC236}">
                      <a16:creationId xmlns:a16="http://schemas.microsoft.com/office/drawing/2014/main" id="{39A9D62A-FE0A-490B-8D8D-141DD545BB86}"/>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40" name="Forma libre 234">
                  <a:extLst>
                    <a:ext uri="{FF2B5EF4-FFF2-40B4-BE49-F238E27FC236}">
                      <a16:creationId xmlns:a16="http://schemas.microsoft.com/office/drawing/2014/main" id="{B75E479D-38DA-4110-9802-C698403722D3}"/>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41" name="Forma libre 235">
                  <a:extLst>
                    <a:ext uri="{FF2B5EF4-FFF2-40B4-BE49-F238E27FC236}">
                      <a16:creationId xmlns:a16="http://schemas.microsoft.com/office/drawing/2014/main" id="{E43080D0-C3DF-427C-8CDA-E56CCFD85EAC}"/>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334" name="CuadroTexto 1">
                <a:extLst>
                  <a:ext uri="{FF2B5EF4-FFF2-40B4-BE49-F238E27FC236}">
                    <a16:creationId xmlns:a16="http://schemas.microsoft.com/office/drawing/2014/main" id="{4295339D-A238-4728-866E-D8AD8AD10BF8}"/>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335" name="138 CuadroTexto">
                <a:extLst>
                  <a:ext uri="{FF2B5EF4-FFF2-40B4-BE49-F238E27FC236}">
                    <a16:creationId xmlns:a16="http://schemas.microsoft.com/office/drawing/2014/main" id="{64C0CED1-5682-4A59-A440-6081429ACACD}"/>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nvGrpSpPr>
            <p:cNvPr id="319" name="Group 318">
              <a:extLst>
                <a:ext uri="{FF2B5EF4-FFF2-40B4-BE49-F238E27FC236}">
                  <a16:creationId xmlns:a16="http://schemas.microsoft.com/office/drawing/2014/main" id="{1F3B323D-D1EE-4A86-BA4C-A560568E384B}"/>
                </a:ext>
              </a:extLst>
            </p:cNvPr>
            <p:cNvGrpSpPr/>
            <p:nvPr/>
          </p:nvGrpSpPr>
          <p:grpSpPr>
            <a:xfrm>
              <a:off x="3849301" y="5060521"/>
              <a:ext cx="473461" cy="320543"/>
              <a:chOff x="1109563" y="5220279"/>
              <a:chExt cx="473461" cy="320543"/>
            </a:xfrm>
          </p:grpSpPr>
          <p:grpSp>
            <p:nvGrpSpPr>
              <p:cNvPr id="328" name="Grupo 230">
                <a:extLst>
                  <a:ext uri="{FF2B5EF4-FFF2-40B4-BE49-F238E27FC236}">
                    <a16:creationId xmlns:a16="http://schemas.microsoft.com/office/drawing/2014/main" id="{2CDADFE7-F09B-43BF-824C-E9D5D87FC36C}"/>
                  </a:ext>
                </a:extLst>
              </p:cNvPr>
              <p:cNvGrpSpPr/>
              <p:nvPr/>
            </p:nvGrpSpPr>
            <p:grpSpPr>
              <a:xfrm>
                <a:off x="1169703" y="5236686"/>
                <a:ext cx="413321" cy="304136"/>
                <a:chOff x="2280653" y="1491630"/>
                <a:chExt cx="2207351" cy="1821483"/>
              </a:xfrm>
            </p:grpSpPr>
            <p:sp>
              <p:nvSpPr>
                <p:cNvPr id="331" name="4 Cubo">
                  <a:extLst>
                    <a:ext uri="{FF2B5EF4-FFF2-40B4-BE49-F238E27FC236}">
                      <a16:creationId xmlns:a16="http://schemas.microsoft.com/office/drawing/2014/main" id="{9BD4378E-402F-4CF6-8CB6-5BEBE1B58517}"/>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32" name="Imagen 237">
                  <a:extLst>
                    <a:ext uri="{FF2B5EF4-FFF2-40B4-BE49-F238E27FC236}">
                      <a16:creationId xmlns:a16="http://schemas.microsoft.com/office/drawing/2014/main" id="{6514ABFF-CD07-48D9-8E29-FC2123FA5750}"/>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329" name="CuadroTexto 1">
                <a:extLst>
                  <a:ext uri="{FF2B5EF4-FFF2-40B4-BE49-F238E27FC236}">
                    <a16:creationId xmlns:a16="http://schemas.microsoft.com/office/drawing/2014/main" id="{7764A2BF-E00C-4DB6-9C5D-E4401FEA2212}"/>
                  </a:ext>
                </a:extLst>
              </p:cNvPr>
              <p:cNvSpPr txBox="1"/>
              <p:nvPr/>
            </p:nvSpPr>
            <p:spPr>
              <a:xfrm>
                <a:off x="1235207" y="5220279"/>
                <a:ext cx="306376"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Ni</a:t>
                </a:r>
              </a:p>
            </p:txBody>
          </p:sp>
          <p:sp>
            <p:nvSpPr>
              <p:cNvPr id="330" name="138 CuadroTexto">
                <a:extLst>
                  <a:ext uri="{FF2B5EF4-FFF2-40B4-BE49-F238E27FC236}">
                    <a16:creationId xmlns:a16="http://schemas.microsoft.com/office/drawing/2014/main" id="{6BC668D7-6AF3-467D-B5CF-B66D2478E2E5}"/>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pic>
          <p:nvPicPr>
            <p:cNvPr id="320" name="Picture 319" descr="A picture containing ball, table&#10;&#10;Description automatically generated">
              <a:extLst>
                <a:ext uri="{FF2B5EF4-FFF2-40B4-BE49-F238E27FC236}">
                  <a16:creationId xmlns:a16="http://schemas.microsoft.com/office/drawing/2014/main" id="{7F822547-66BA-4F2B-832B-80C71A1708D0}"/>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2459211">
              <a:off x="3271221" y="4920132"/>
              <a:ext cx="135945" cy="138614"/>
            </a:xfrm>
            <a:prstGeom prst="rect">
              <a:avLst/>
            </a:prstGeom>
          </p:spPr>
        </p:pic>
        <p:pic>
          <p:nvPicPr>
            <p:cNvPr id="321" name="Picture 320" descr="A picture containing ball, table&#10;&#10;Description automatically generated">
              <a:extLst>
                <a:ext uri="{FF2B5EF4-FFF2-40B4-BE49-F238E27FC236}">
                  <a16:creationId xmlns:a16="http://schemas.microsoft.com/office/drawing/2014/main" id="{0613881D-EC9B-4AE1-8E37-10C5815CF3E5}"/>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5400000">
              <a:off x="3335302" y="4838868"/>
              <a:ext cx="135945" cy="138614"/>
            </a:xfrm>
            <a:prstGeom prst="rect">
              <a:avLst/>
            </a:prstGeom>
          </p:spPr>
        </p:pic>
        <p:pic>
          <p:nvPicPr>
            <p:cNvPr id="322" name="Picture 321" descr="A picture containing ball, table&#10;&#10;Description automatically generated">
              <a:extLst>
                <a:ext uri="{FF2B5EF4-FFF2-40B4-BE49-F238E27FC236}">
                  <a16:creationId xmlns:a16="http://schemas.microsoft.com/office/drawing/2014/main" id="{55FB5FC6-9BA8-4E36-841A-90E97EE3FC15}"/>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6708378">
              <a:off x="3532272" y="4870067"/>
              <a:ext cx="135945" cy="138614"/>
            </a:xfrm>
            <a:prstGeom prst="rect">
              <a:avLst/>
            </a:prstGeom>
          </p:spPr>
        </p:pic>
        <p:pic>
          <p:nvPicPr>
            <p:cNvPr id="323" name="Picture 322" descr="A picture containing ball, table&#10;&#10;Description automatically generated">
              <a:extLst>
                <a:ext uri="{FF2B5EF4-FFF2-40B4-BE49-F238E27FC236}">
                  <a16:creationId xmlns:a16="http://schemas.microsoft.com/office/drawing/2014/main" id="{7D046FD1-7880-448A-96FB-8B2EB55E5745}"/>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9327095">
              <a:off x="3435975" y="4829468"/>
              <a:ext cx="135945" cy="138614"/>
            </a:xfrm>
            <a:prstGeom prst="rect">
              <a:avLst/>
            </a:prstGeom>
          </p:spPr>
        </p:pic>
        <p:pic>
          <p:nvPicPr>
            <p:cNvPr id="324" name="Picture 323" descr="A picture containing ball, table&#10;&#10;Description automatically generated">
              <a:extLst>
                <a:ext uri="{FF2B5EF4-FFF2-40B4-BE49-F238E27FC236}">
                  <a16:creationId xmlns:a16="http://schemas.microsoft.com/office/drawing/2014/main" id="{81E8A908-33B9-42C6-BC4F-7DDBC6840F82}"/>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2459211">
              <a:off x="3908181" y="5094316"/>
              <a:ext cx="135945" cy="138614"/>
            </a:xfrm>
            <a:prstGeom prst="rect">
              <a:avLst/>
            </a:prstGeom>
          </p:spPr>
        </p:pic>
        <p:pic>
          <p:nvPicPr>
            <p:cNvPr id="325" name="Picture 324" descr="A picture containing ball, table&#10;&#10;Description automatically generated">
              <a:extLst>
                <a:ext uri="{FF2B5EF4-FFF2-40B4-BE49-F238E27FC236}">
                  <a16:creationId xmlns:a16="http://schemas.microsoft.com/office/drawing/2014/main" id="{214E5E47-1F41-476D-AB1F-AA86752E578A}"/>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5400000">
              <a:off x="3972262" y="5013052"/>
              <a:ext cx="135945" cy="138614"/>
            </a:xfrm>
            <a:prstGeom prst="rect">
              <a:avLst/>
            </a:prstGeom>
          </p:spPr>
        </p:pic>
        <p:pic>
          <p:nvPicPr>
            <p:cNvPr id="326" name="Picture 325" descr="A picture containing ball, table&#10;&#10;Description automatically generated">
              <a:extLst>
                <a:ext uri="{FF2B5EF4-FFF2-40B4-BE49-F238E27FC236}">
                  <a16:creationId xmlns:a16="http://schemas.microsoft.com/office/drawing/2014/main" id="{C29F55C9-F891-4622-B5AF-C78141F754D9}"/>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6708378">
              <a:off x="4169232" y="5044251"/>
              <a:ext cx="135945" cy="138614"/>
            </a:xfrm>
            <a:prstGeom prst="rect">
              <a:avLst/>
            </a:prstGeom>
          </p:spPr>
        </p:pic>
        <p:pic>
          <p:nvPicPr>
            <p:cNvPr id="327" name="Picture 326" descr="A picture containing ball, table&#10;&#10;Description automatically generated">
              <a:extLst>
                <a:ext uri="{FF2B5EF4-FFF2-40B4-BE49-F238E27FC236}">
                  <a16:creationId xmlns:a16="http://schemas.microsoft.com/office/drawing/2014/main" id="{788DB357-4CAC-4DC9-948C-EFF5989B9841}"/>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9327095">
              <a:off x="4072935" y="5003652"/>
              <a:ext cx="135945" cy="138614"/>
            </a:xfrm>
            <a:prstGeom prst="rect">
              <a:avLst/>
            </a:prstGeom>
          </p:spPr>
        </p:pic>
      </p:grpSp>
      <p:pic>
        <p:nvPicPr>
          <p:cNvPr id="344" name="Picture 343" descr="A picture containing drawing&#10;&#10;Description automatically generated">
            <a:extLst>
              <a:ext uri="{FF2B5EF4-FFF2-40B4-BE49-F238E27FC236}">
                <a16:creationId xmlns:a16="http://schemas.microsoft.com/office/drawing/2014/main" id="{1B0B46FC-C739-433C-8427-0D31EE9F2E0D}"/>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775789" y="4373853"/>
            <a:ext cx="185946" cy="189598"/>
          </a:xfrm>
          <a:prstGeom prst="rect">
            <a:avLst/>
          </a:prstGeom>
        </p:spPr>
      </p:pic>
      <p:grpSp>
        <p:nvGrpSpPr>
          <p:cNvPr id="345" name="Group 344">
            <a:extLst>
              <a:ext uri="{FF2B5EF4-FFF2-40B4-BE49-F238E27FC236}">
                <a16:creationId xmlns:a16="http://schemas.microsoft.com/office/drawing/2014/main" id="{EAE9B527-8764-41CE-8364-A56146347A0F}"/>
              </a:ext>
            </a:extLst>
          </p:cNvPr>
          <p:cNvGrpSpPr/>
          <p:nvPr/>
        </p:nvGrpSpPr>
        <p:grpSpPr>
          <a:xfrm>
            <a:off x="8384194" y="3976352"/>
            <a:ext cx="1630808" cy="1040497"/>
            <a:chOff x="4078087" y="3797848"/>
            <a:chExt cx="1630808" cy="1040497"/>
          </a:xfrm>
        </p:grpSpPr>
        <p:sp>
          <p:nvSpPr>
            <p:cNvPr id="346" name="132 Elipse">
              <a:extLst>
                <a:ext uri="{FF2B5EF4-FFF2-40B4-BE49-F238E27FC236}">
                  <a16:creationId xmlns:a16="http://schemas.microsoft.com/office/drawing/2014/main" id="{F203F5F5-3798-4E1C-9028-9F8475E56437}"/>
                </a:ext>
              </a:extLst>
            </p:cNvPr>
            <p:cNvSpPr/>
            <p:nvPr/>
          </p:nvSpPr>
          <p:spPr>
            <a:xfrm>
              <a:off x="4099323" y="4301878"/>
              <a:ext cx="108000" cy="108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chemeClr val="accent6"/>
                </a:solidFill>
                <a:effectLst/>
                <a:highlight>
                  <a:srgbClr val="008000"/>
                </a:highlight>
                <a:uLnTx/>
                <a:uFillTx/>
                <a:latin typeface="Proxima Nova Alt Rg" panose="02000506030000020004" pitchFamily="50" charset="0"/>
                <a:ea typeface="+mn-ea"/>
                <a:cs typeface="+mn-cs"/>
              </a:endParaRPr>
            </a:p>
          </p:txBody>
        </p:sp>
        <p:sp>
          <p:nvSpPr>
            <p:cNvPr id="347" name="133 Rectángulo">
              <a:extLst>
                <a:ext uri="{FF2B5EF4-FFF2-40B4-BE49-F238E27FC236}">
                  <a16:creationId xmlns:a16="http://schemas.microsoft.com/office/drawing/2014/main" id="{01DA358F-D3AD-4A43-8BB7-0F95AFE16C76}"/>
                </a:ext>
              </a:extLst>
            </p:cNvPr>
            <p:cNvSpPr/>
            <p:nvPr/>
          </p:nvSpPr>
          <p:spPr>
            <a:xfrm>
              <a:off x="4129550" y="4229601"/>
              <a:ext cx="450764" cy="200055"/>
            </a:xfrm>
            <a:prstGeom prst="rect">
              <a:avLst/>
            </a:prstGeom>
          </p:spPr>
          <p:txBody>
            <a:bodyPr wrap="non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accent6"/>
                  </a:solidFill>
                  <a:effectLst/>
                  <a:uLnTx/>
                  <a:uFillTx/>
                  <a:latin typeface="Cambria Math" panose="02040503050406030204" pitchFamily="18" charset="0"/>
                  <a:ea typeface="Cambria Math" panose="02040503050406030204" pitchFamily="18" charset="0"/>
                </a:rPr>
                <a:t>~ </a:t>
              </a:r>
              <a:r>
                <a:rPr kumimoji="0" lang="en-US" sz="700" b="1" i="0" u="none" strike="noStrike" kern="1200" cap="none" spc="0" normalizeH="0" baseline="0" noProof="0" dirty="0">
                  <a:ln>
                    <a:noFill/>
                  </a:ln>
                  <a:solidFill>
                    <a:schemeClr val="accent6"/>
                  </a:solidFill>
                  <a:effectLst/>
                  <a:uLnTx/>
                  <a:uFillTx/>
                  <a:latin typeface="Proxima Nova Alt Rg" panose="02000506030000020004" pitchFamily="50" charset="0"/>
                  <a:ea typeface="+mn-ea"/>
                  <a:cs typeface="+mn-cs"/>
                </a:rPr>
                <a:t>1180</a:t>
              </a:r>
            </a:p>
          </p:txBody>
        </p:sp>
        <p:sp>
          <p:nvSpPr>
            <p:cNvPr id="348" name="TextBox 347">
              <a:extLst>
                <a:ext uri="{FF2B5EF4-FFF2-40B4-BE49-F238E27FC236}">
                  <a16:creationId xmlns:a16="http://schemas.microsoft.com/office/drawing/2014/main" id="{1664B120-6ED5-4617-9EDA-29F12DE6B8AB}"/>
                </a:ext>
              </a:extLst>
            </p:cNvPr>
            <p:cNvSpPr txBox="1"/>
            <p:nvPr/>
          </p:nvSpPr>
          <p:spPr>
            <a:xfrm>
              <a:off x="4482134" y="4105032"/>
              <a:ext cx="1226761" cy="415498"/>
            </a:xfrm>
            <a:prstGeom prst="rect">
              <a:avLst/>
            </a:prstGeom>
            <a:noFill/>
          </p:spPr>
          <p:txBody>
            <a:bodyPr wrap="square">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CO</a:t>
              </a:r>
              <a:r>
                <a:rPr kumimoji="0" lang="en-US" sz="700" b="0" i="0" u="none" strike="noStrike" kern="1200" cap="none" spc="0" normalizeH="0" baseline="-25000" noProof="0" dirty="0">
                  <a:ln>
                    <a:noFill/>
                  </a:ln>
                  <a:solidFill>
                    <a:schemeClr val="accent1"/>
                  </a:solidFill>
                  <a:effectLst/>
                  <a:uLnTx/>
                  <a:uFillTx/>
                  <a:latin typeface="Proxima Nova Alt Rg" panose="02000506030000020004" pitchFamily="50" charset="0"/>
                  <a:ea typeface="+mn-ea"/>
                  <a:cs typeface="+mn-cs"/>
                </a:rPr>
                <a:t>2</a:t>
              </a: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 </a:t>
              </a:r>
              <a:r>
                <a:rPr kumimoji="0" lang="en-US" sz="700" b="0" i="0" u="none" strike="noStrike" kern="1200" cap="none" spc="0" normalizeH="0" baseline="0" noProof="0" dirty="0" err="1">
                  <a:ln>
                    <a:noFill/>
                  </a:ln>
                  <a:solidFill>
                    <a:schemeClr val="accent1"/>
                  </a:solidFill>
                  <a:effectLst/>
                  <a:uLnTx/>
                  <a:uFillTx/>
                  <a:latin typeface="Proxima Nova Alt Rg" panose="02000506030000020004" pitchFamily="50" charset="0"/>
                  <a:ea typeface="+mn-ea"/>
                  <a:cs typeface="+mn-cs"/>
                </a:rPr>
                <a:t>decompostion</a:t>
              </a:r>
              <a:endPar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endParaRPr>
            </a:p>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Ni </a:t>
              </a:r>
              <a:r>
                <a:rPr kumimoji="0" lang="en-US" sz="700" b="0" i="0" u="none" strike="noStrike" kern="1200" cap="none" spc="0" normalizeH="0" baseline="0" noProof="0" dirty="0" err="1">
                  <a:ln>
                    <a:noFill/>
                  </a:ln>
                  <a:solidFill>
                    <a:schemeClr val="accent1"/>
                  </a:solidFill>
                  <a:effectLst/>
                  <a:uLnTx/>
                  <a:uFillTx/>
                  <a:latin typeface="Proxima Nova Alt Rg" panose="02000506030000020004" pitchFamily="50" charset="0"/>
                  <a:ea typeface="+mn-ea"/>
                  <a:cs typeface="+mn-cs"/>
                </a:rPr>
                <a:t>oxidatiom</a:t>
              </a:r>
              <a:endPar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endParaRPr>
            </a:p>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Proxima Nova Alt Rg" panose="02000506030000020004" pitchFamily="50" charset="0"/>
                  <a:ea typeface="+mn-ea"/>
                  <a:cs typeface="+mn-cs"/>
                </a:rPr>
                <a:t>CO production</a:t>
              </a:r>
            </a:p>
          </p:txBody>
        </p:sp>
        <p:grpSp>
          <p:nvGrpSpPr>
            <p:cNvPr id="349" name="Group 348">
              <a:extLst>
                <a:ext uri="{FF2B5EF4-FFF2-40B4-BE49-F238E27FC236}">
                  <a16:creationId xmlns:a16="http://schemas.microsoft.com/office/drawing/2014/main" id="{5C6BFC7B-AE6D-4609-ACE3-F5DC36949C6A}"/>
                </a:ext>
              </a:extLst>
            </p:cNvPr>
            <p:cNvGrpSpPr/>
            <p:nvPr/>
          </p:nvGrpSpPr>
          <p:grpSpPr>
            <a:xfrm>
              <a:off x="4108820" y="3883910"/>
              <a:ext cx="473461" cy="320543"/>
              <a:chOff x="1109563" y="5220279"/>
              <a:chExt cx="473461" cy="320543"/>
            </a:xfrm>
          </p:grpSpPr>
          <p:grpSp>
            <p:nvGrpSpPr>
              <p:cNvPr id="366" name="Grupo 229">
                <a:extLst>
                  <a:ext uri="{FF2B5EF4-FFF2-40B4-BE49-F238E27FC236}">
                    <a16:creationId xmlns:a16="http://schemas.microsoft.com/office/drawing/2014/main" id="{71C1349E-E0C1-4944-AF82-13272BB946DD}"/>
                  </a:ext>
                </a:extLst>
              </p:cNvPr>
              <p:cNvGrpSpPr/>
              <p:nvPr/>
            </p:nvGrpSpPr>
            <p:grpSpPr>
              <a:xfrm>
                <a:off x="1169703" y="5236686"/>
                <a:ext cx="413321" cy="304136"/>
                <a:chOff x="2987034" y="143955"/>
                <a:chExt cx="2207351" cy="1821483"/>
              </a:xfrm>
            </p:grpSpPr>
            <p:grpSp>
              <p:nvGrpSpPr>
                <p:cNvPr id="369" name="Grupo 230">
                  <a:extLst>
                    <a:ext uri="{FF2B5EF4-FFF2-40B4-BE49-F238E27FC236}">
                      <a16:creationId xmlns:a16="http://schemas.microsoft.com/office/drawing/2014/main" id="{BCA9B247-D478-4047-8D27-95CA0757CFD2}"/>
                    </a:ext>
                  </a:extLst>
                </p:cNvPr>
                <p:cNvGrpSpPr/>
                <p:nvPr/>
              </p:nvGrpSpPr>
              <p:grpSpPr>
                <a:xfrm>
                  <a:off x="2987034" y="143955"/>
                  <a:ext cx="2207351" cy="1821483"/>
                  <a:chOff x="2280653" y="1491630"/>
                  <a:chExt cx="2207351" cy="1821483"/>
                </a:xfrm>
              </p:grpSpPr>
              <p:sp>
                <p:nvSpPr>
                  <p:cNvPr id="375" name="4 Cubo">
                    <a:extLst>
                      <a:ext uri="{FF2B5EF4-FFF2-40B4-BE49-F238E27FC236}">
                        <a16:creationId xmlns:a16="http://schemas.microsoft.com/office/drawing/2014/main" id="{93364523-B61B-4AE2-BBD0-6B9F097FCE3B}"/>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76" name="Imagen 237">
                    <a:extLst>
                      <a:ext uri="{FF2B5EF4-FFF2-40B4-BE49-F238E27FC236}">
                        <a16:creationId xmlns:a16="http://schemas.microsoft.com/office/drawing/2014/main" id="{54B33184-4732-4DD3-9736-94494EAA6CB7}"/>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370" name="Forma libre 231">
                  <a:extLst>
                    <a:ext uri="{FF2B5EF4-FFF2-40B4-BE49-F238E27FC236}">
                      <a16:creationId xmlns:a16="http://schemas.microsoft.com/office/drawing/2014/main" id="{8743C163-16E6-4FD5-82F9-CA883D5D17AA}"/>
                    </a:ext>
                  </a:extLst>
                </p:cNvPr>
                <p:cNvSpPr/>
                <p:nvPr/>
              </p:nvSpPr>
              <p:spPr>
                <a:xfrm>
                  <a:off x="3498154" y="966981"/>
                  <a:ext cx="476653" cy="311286"/>
                </a:xfrm>
                <a:custGeom>
                  <a:avLst/>
                  <a:gdLst>
                    <a:gd name="connsiteX0" fmla="*/ 68094 w 476655"/>
                    <a:gd name="connsiteY0" fmla="*/ 301558 h 311285"/>
                    <a:gd name="connsiteX1" fmla="*/ 68094 w 476655"/>
                    <a:gd name="connsiteY1" fmla="*/ 301558 h 311285"/>
                    <a:gd name="connsiteX2" fmla="*/ 19455 w 476655"/>
                    <a:gd name="connsiteY2" fmla="*/ 184826 h 311285"/>
                    <a:gd name="connsiteX3" fmla="*/ 0 w 476655"/>
                    <a:gd name="connsiteY3" fmla="*/ 126460 h 311285"/>
                    <a:gd name="connsiteX4" fmla="*/ 9728 w 476655"/>
                    <a:gd name="connsiteY4" fmla="*/ 77821 h 311285"/>
                    <a:gd name="connsiteX5" fmla="*/ 68094 w 476655"/>
                    <a:gd name="connsiteY5" fmla="*/ 58366 h 311285"/>
                    <a:gd name="connsiteX6" fmla="*/ 243192 w 476655"/>
                    <a:gd name="connsiteY6" fmla="*/ 48638 h 311285"/>
                    <a:gd name="connsiteX7" fmla="*/ 330740 w 476655"/>
                    <a:gd name="connsiteY7" fmla="*/ 0 h 311285"/>
                    <a:gd name="connsiteX8" fmla="*/ 359923 w 476655"/>
                    <a:gd name="connsiteY8" fmla="*/ 9728 h 311285"/>
                    <a:gd name="connsiteX9" fmla="*/ 389106 w 476655"/>
                    <a:gd name="connsiteY9" fmla="*/ 58366 h 311285"/>
                    <a:gd name="connsiteX10" fmla="*/ 408562 w 476655"/>
                    <a:gd name="connsiteY10" fmla="*/ 136187 h 311285"/>
                    <a:gd name="connsiteX11" fmla="*/ 418289 w 476655"/>
                    <a:gd name="connsiteY11" fmla="*/ 165370 h 311285"/>
                    <a:gd name="connsiteX12" fmla="*/ 476655 w 476655"/>
                    <a:gd name="connsiteY12" fmla="*/ 194553 h 311285"/>
                    <a:gd name="connsiteX13" fmla="*/ 466928 w 476655"/>
                    <a:gd name="connsiteY13" fmla="*/ 243192 h 311285"/>
                    <a:gd name="connsiteX14" fmla="*/ 379379 w 476655"/>
                    <a:gd name="connsiteY14" fmla="*/ 272375 h 311285"/>
                    <a:gd name="connsiteX15" fmla="*/ 301557 w 476655"/>
                    <a:gd name="connsiteY15" fmla="*/ 291830 h 311285"/>
                    <a:gd name="connsiteX16" fmla="*/ 262647 w 476655"/>
                    <a:gd name="connsiteY16" fmla="*/ 301558 h 311285"/>
                    <a:gd name="connsiteX17" fmla="*/ 214009 w 476655"/>
                    <a:gd name="connsiteY17" fmla="*/ 311285 h 311285"/>
                    <a:gd name="connsiteX18" fmla="*/ 145915 w 476655"/>
                    <a:gd name="connsiteY18" fmla="*/ 301558 h 311285"/>
                    <a:gd name="connsiteX19" fmla="*/ 68094 w 476655"/>
                    <a:gd name="connsiteY19" fmla="*/ 301558 h 31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655" h="311285">
                      <a:moveTo>
                        <a:pt x="68094" y="301558"/>
                      </a:moveTo>
                      <a:lnTo>
                        <a:pt x="68094" y="301558"/>
                      </a:lnTo>
                      <a:cubicBezTo>
                        <a:pt x="5027" y="175424"/>
                        <a:pt x="44597" y="268631"/>
                        <a:pt x="19455" y="184826"/>
                      </a:cubicBezTo>
                      <a:cubicBezTo>
                        <a:pt x="13562" y="165183"/>
                        <a:pt x="0" y="126460"/>
                        <a:pt x="0" y="126460"/>
                      </a:cubicBezTo>
                      <a:cubicBezTo>
                        <a:pt x="3243" y="110247"/>
                        <a:pt x="-1963" y="89512"/>
                        <a:pt x="9728" y="77821"/>
                      </a:cubicBezTo>
                      <a:cubicBezTo>
                        <a:pt x="24229" y="63320"/>
                        <a:pt x="47618" y="59504"/>
                        <a:pt x="68094" y="58366"/>
                      </a:cubicBezTo>
                      <a:lnTo>
                        <a:pt x="243192" y="48638"/>
                      </a:lnTo>
                      <a:cubicBezTo>
                        <a:pt x="310089" y="4040"/>
                        <a:pt x="279375" y="17122"/>
                        <a:pt x="330740" y="0"/>
                      </a:cubicBezTo>
                      <a:cubicBezTo>
                        <a:pt x="340468" y="3243"/>
                        <a:pt x="351130" y="4452"/>
                        <a:pt x="359923" y="9728"/>
                      </a:cubicBezTo>
                      <a:cubicBezTo>
                        <a:pt x="380692" y="22189"/>
                        <a:pt x="383117" y="36407"/>
                        <a:pt x="389106" y="58366"/>
                      </a:cubicBezTo>
                      <a:cubicBezTo>
                        <a:pt x="396141" y="84163"/>
                        <a:pt x="400107" y="110820"/>
                        <a:pt x="408562" y="136187"/>
                      </a:cubicBezTo>
                      <a:cubicBezTo>
                        <a:pt x="411804" y="145915"/>
                        <a:pt x="413014" y="156577"/>
                        <a:pt x="418289" y="165370"/>
                      </a:cubicBezTo>
                      <a:cubicBezTo>
                        <a:pt x="433594" y="190878"/>
                        <a:pt x="448678" y="187559"/>
                        <a:pt x="476655" y="194553"/>
                      </a:cubicBezTo>
                      <a:cubicBezTo>
                        <a:pt x="473413" y="210766"/>
                        <a:pt x="479839" y="232863"/>
                        <a:pt x="466928" y="243192"/>
                      </a:cubicBezTo>
                      <a:cubicBezTo>
                        <a:pt x="442907" y="262409"/>
                        <a:pt x="409222" y="264914"/>
                        <a:pt x="379379" y="272375"/>
                      </a:cubicBezTo>
                      <a:lnTo>
                        <a:pt x="301557" y="291830"/>
                      </a:lnTo>
                      <a:cubicBezTo>
                        <a:pt x="288587" y="295073"/>
                        <a:pt x="275757" y="298936"/>
                        <a:pt x="262647" y="301558"/>
                      </a:cubicBezTo>
                      <a:lnTo>
                        <a:pt x="214009" y="311285"/>
                      </a:lnTo>
                      <a:cubicBezTo>
                        <a:pt x="191311" y="308043"/>
                        <a:pt x="168474" y="305659"/>
                        <a:pt x="145915" y="301558"/>
                      </a:cubicBezTo>
                      <a:cubicBezTo>
                        <a:pt x="132761" y="299166"/>
                        <a:pt x="81064" y="301558"/>
                        <a:pt x="68094" y="301558"/>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71" name="Forma libre 232">
                  <a:extLst>
                    <a:ext uri="{FF2B5EF4-FFF2-40B4-BE49-F238E27FC236}">
                      <a16:creationId xmlns:a16="http://schemas.microsoft.com/office/drawing/2014/main" id="{58F5B4EA-D60C-4951-9B8A-3C93442A852A}"/>
                    </a:ext>
                  </a:extLst>
                </p:cNvPr>
                <p:cNvSpPr/>
                <p:nvPr/>
              </p:nvSpPr>
              <p:spPr>
                <a:xfrm>
                  <a:off x="4148454" y="918997"/>
                  <a:ext cx="343508" cy="367434"/>
                </a:xfrm>
                <a:custGeom>
                  <a:avLst/>
                  <a:gdLst>
                    <a:gd name="connsiteX0" fmla="*/ 68094 w 343510"/>
                    <a:gd name="connsiteY0" fmla="*/ 252923 h 367433"/>
                    <a:gd name="connsiteX1" fmla="*/ 68094 w 343510"/>
                    <a:gd name="connsiteY1" fmla="*/ 252923 h 367433"/>
                    <a:gd name="connsiteX2" fmla="*/ 19456 w 343510"/>
                    <a:gd name="connsiteY2" fmla="*/ 116736 h 367433"/>
                    <a:gd name="connsiteX3" fmla="*/ 9728 w 343510"/>
                    <a:gd name="connsiteY3" fmla="*/ 87553 h 367433"/>
                    <a:gd name="connsiteX4" fmla="*/ 0 w 343510"/>
                    <a:gd name="connsiteY4" fmla="*/ 58370 h 367433"/>
                    <a:gd name="connsiteX5" fmla="*/ 9728 w 343510"/>
                    <a:gd name="connsiteY5" fmla="*/ 9732 h 367433"/>
                    <a:gd name="connsiteX6" fmla="*/ 48639 w 343510"/>
                    <a:gd name="connsiteY6" fmla="*/ 4 h 367433"/>
                    <a:gd name="connsiteX7" fmla="*/ 136188 w 343510"/>
                    <a:gd name="connsiteY7" fmla="*/ 9732 h 367433"/>
                    <a:gd name="connsiteX8" fmla="*/ 175098 w 343510"/>
                    <a:gd name="connsiteY8" fmla="*/ 19459 h 367433"/>
                    <a:gd name="connsiteX9" fmla="*/ 233464 w 343510"/>
                    <a:gd name="connsiteY9" fmla="*/ 38914 h 367433"/>
                    <a:gd name="connsiteX10" fmla="*/ 330741 w 343510"/>
                    <a:gd name="connsiteY10" fmla="*/ 48642 h 367433"/>
                    <a:gd name="connsiteX11" fmla="*/ 330741 w 343510"/>
                    <a:gd name="connsiteY11" fmla="*/ 155646 h 367433"/>
                    <a:gd name="connsiteX12" fmla="*/ 311285 w 343510"/>
                    <a:gd name="connsiteY12" fmla="*/ 175102 h 367433"/>
                    <a:gd name="connsiteX13" fmla="*/ 311285 w 343510"/>
                    <a:gd name="connsiteY13" fmla="*/ 359927 h 367433"/>
                    <a:gd name="connsiteX14" fmla="*/ 233464 w 343510"/>
                    <a:gd name="connsiteY14" fmla="*/ 350200 h 367433"/>
                    <a:gd name="connsiteX15" fmla="*/ 184826 w 343510"/>
                    <a:gd name="connsiteY15" fmla="*/ 311289 h 367433"/>
                    <a:gd name="connsiteX16" fmla="*/ 155643 w 343510"/>
                    <a:gd name="connsiteY16" fmla="*/ 301561 h 367433"/>
                    <a:gd name="connsiteX17" fmla="*/ 126460 w 343510"/>
                    <a:gd name="connsiteY17" fmla="*/ 282106 h 367433"/>
                    <a:gd name="connsiteX18" fmla="*/ 107005 w 343510"/>
                    <a:gd name="connsiteY18" fmla="*/ 243195 h 367433"/>
                    <a:gd name="connsiteX19" fmla="*/ 68094 w 343510"/>
                    <a:gd name="connsiteY19" fmla="*/ 252923 h 36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3510" h="367433">
                      <a:moveTo>
                        <a:pt x="68094" y="252923"/>
                      </a:moveTo>
                      <a:lnTo>
                        <a:pt x="68094" y="252923"/>
                      </a:lnTo>
                      <a:cubicBezTo>
                        <a:pt x="31704" y="155884"/>
                        <a:pt x="47676" y="201396"/>
                        <a:pt x="19456" y="116736"/>
                      </a:cubicBezTo>
                      <a:lnTo>
                        <a:pt x="9728" y="87553"/>
                      </a:lnTo>
                      <a:lnTo>
                        <a:pt x="0" y="58370"/>
                      </a:lnTo>
                      <a:cubicBezTo>
                        <a:pt x="3243" y="42157"/>
                        <a:pt x="-857" y="22434"/>
                        <a:pt x="9728" y="9732"/>
                      </a:cubicBezTo>
                      <a:cubicBezTo>
                        <a:pt x="18287" y="-539"/>
                        <a:pt x="35269" y="4"/>
                        <a:pt x="48639" y="4"/>
                      </a:cubicBezTo>
                      <a:cubicBezTo>
                        <a:pt x="78002" y="4"/>
                        <a:pt x="107005" y="6489"/>
                        <a:pt x="136188" y="9732"/>
                      </a:cubicBezTo>
                      <a:cubicBezTo>
                        <a:pt x="149158" y="12974"/>
                        <a:pt x="162293" y="15618"/>
                        <a:pt x="175098" y="19459"/>
                      </a:cubicBezTo>
                      <a:cubicBezTo>
                        <a:pt x="194741" y="25352"/>
                        <a:pt x="213058" y="36873"/>
                        <a:pt x="233464" y="38914"/>
                      </a:cubicBezTo>
                      <a:lnTo>
                        <a:pt x="330741" y="48642"/>
                      </a:lnTo>
                      <a:cubicBezTo>
                        <a:pt x="345555" y="93088"/>
                        <a:pt x="349845" y="91967"/>
                        <a:pt x="330741" y="155646"/>
                      </a:cubicBezTo>
                      <a:cubicBezTo>
                        <a:pt x="328106" y="164431"/>
                        <a:pt x="317770" y="168617"/>
                        <a:pt x="311285" y="175102"/>
                      </a:cubicBezTo>
                      <a:cubicBezTo>
                        <a:pt x="317582" y="219176"/>
                        <a:pt x="338165" y="327074"/>
                        <a:pt x="311285" y="359927"/>
                      </a:cubicBezTo>
                      <a:cubicBezTo>
                        <a:pt x="294731" y="380160"/>
                        <a:pt x="259404" y="353442"/>
                        <a:pt x="233464" y="350200"/>
                      </a:cubicBezTo>
                      <a:cubicBezTo>
                        <a:pt x="160111" y="325748"/>
                        <a:pt x="247684" y="361576"/>
                        <a:pt x="184826" y="311289"/>
                      </a:cubicBezTo>
                      <a:cubicBezTo>
                        <a:pt x="176819" y="304883"/>
                        <a:pt x="164814" y="306147"/>
                        <a:pt x="155643" y="301561"/>
                      </a:cubicBezTo>
                      <a:cubicBezTo>
                        <a:pt x="145186" y="296333"/>
                        <a:pt x="136188" y="288591"/>
                        <a:pt x="126460" y="282106"/>
                      </a:cubicBezTo>
                      <a:cubicBezTo>
                        <a:pt x="119975" y="269136"/>
                        <a:pt x="112717" y="256524"/>
                        <a:pt x="107005" y="243195"/>
                      </a:cubicBezTo>
                      <a:cubicBezTo>
                        <a:pt x="102966" y="233770"/>
                        <a:pt x="74579" y="251302"/>
                        <a:pt x="68094" y="252923"/>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72" name="Forma libre 233">
                  <a:extLst>
                    <a:ext uri="{FF2B5EF4-FFF2-40B4-BE49-F238E27FC236}">
                      <a16:creationId xmlns:a16="http://schemas.microsoft.com/office/drawing/2014/main" id="{EECF379A-7A9D-49A6-B078-58746E4A0670}"/>
                    </a:ext>
                  </a:extLst>
                </p:cNvPr>
                <p:cNvSpPr/>
                <p:nvPr/>
              </p:nvSpPr>
              <p:spPr>
                <a:xfrm>
                  <a:off x="4659547" y="906557"/>
                  <a:ext cx="262647" cy="303962"/>
                </a:xfrm>
                <a:custGeom>
                  <a:avLst/>
                  <a:gdLst>
                    <a:gd name="connsiteX0" fmla="*/ 165370 w 262647"/>
                    <a:gd name="connsiteY0" fmla="*/ 291915 h 303961"/>
                    <a:gd name="connsiteX1" fmla="*/ 165370 w 262647"/>
                    <a:gd name="connsiteY1" fmla="*/ 291915 h 303961"/>
                    <a:gd name="connsiteX2" fmla="*/ 77821 w 262647"/>
                    <a:gd name="connsiteY2" fmla="*/ 272460 h 303961"/>
                    <a:gd name="connsiteX3" fmla="*/ 58366 w 262647"/>
                    <a:gd name="connsiteY3" fmla="*/ 253004 h 303961"/>
                    <a:gd name="connsiteX4" fmla="*/ 29183 w 262647"/>
                    <a:gd name="connsiteY4" fmla="*/ 233549 h 303961"/>
                    <a:gd name="connsiteX5" fmla="*/ 9728 w 262647"/>
                    <a:gd name="connsiteY5" fmla="*/ 175183 h 303961"/>
                    <a:gd name="connsiteX6" fmla="*/ 0 w 262647"/>
                    <a:gd name="connsiteY6" fmla="*/ 146000 h 303961"/>
                    <a:gd name="connsiteX7" fmla="*/ 48638 w 262647"/>
                    <a:gd name="connsiteY7" fmla="*/ 87634 h 303961"/>
                    <a:gd name="connsiteX8" fmla="*/ 77821 w 262647"/>
                    <a:gd name="connsiteY8" fmla="*/ 77907 h 303961"/>
                    <a:gd name="connsiteX9" fmla="*/ 97277 w 262647"/>
                    <a:gd name="connsiteY9" fmla="*/ 58451 h 303961"/>
                    <a:gd name="connsiteX10" fmla="*/ 165370 w 262647"/>
                    <a:gd name="connsiteY10" fmla="*/ 38996 h 303961"/>
                    <a:gd name="connsiteX11" fmla="*/ 184825 w 262647"/>
                    <a:gd name="connsiteY11" fmla="*/ 9813 h 303961"/>
                    <a:gd name="connsiteX12" fmla="*/ 252919 w 262647"/>
                    <a:gd name="connsiteY12" fmla="*/ 9813 h 303961"/>
                    <a:gd name="connsiteX13" fmla="*/ 262647 w 262647"/>
                    <a:gd name="connsiteY13" fmla="*/ 48724 h 303961"/>
                    <a:gd name="connsiteX14" fmla="*/ 243191 w 262647"/>
                    <a:gd name="connsiteY14" fmla="*/ 126545 h 303961"/>
                    <a:gd name="connsiteX15" fmla="*/ 233464 w 262647"/>
                    <a:gd name="connsiteY15" fmla="*/ 272460 h 303961"/>
                    <a:gd name="connsiteX16" fmla="*/ 214008 w 262647"/>
                    <a:gd name="connsiteY16" fmla="*/ 301643 h 303961"/>
                    <a:gd name="connsiteX17" fmla="*/ 165370 w 262647"/>
                    <a:gd name="connsiteY17" fmla="*/ 291915 h 3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2647" h="303961">
                      <a:moveTo>
                        <a:pt x="165370" y="291915"/>
                      </a:moveTo>
                      <a:lnTo>
                        <a:pt x="165370" y="291915"/>
                      </a:lnTo>
                      <a:cubicBezTo>
                        <a:pt x="136187" y="285430"/>
                        <a:pt x="105916" y="282676"/>
                        <a:pt x="77821" y="272460"/>
                      </a:cubicBezTo>
                      <a:cubicBezTo>
                        <a:pt x="69202" y="269326"/>
                        <a:pt x="65528" y="258733"/>
                        <a:pt x="58366" y="253004"/>
                      </a:cubicBezTo>
                      <a:cubicBezTo>
                        <a:pt x="49237" y="245701"/>
                        <a:pt x="38911" y="240034"/>
                        <a:pt x="29183" y="233549"/>
                      </a:cubicBezTo>
                      <a:lnTo>
                        <a:pt x="9728" y="175183"/>
                      </a:lnTo>
                      <a:lnTo>
                        <a:pt x="0" y="146000"/>
                      </a:lnTo>
                      <a:cubicBezTo>
                        <a:pt x="4869" y="139508"/>
                        <a:pt x="34587" y="96065"/>
                        <a:pt x="48638" y="87634"/>
                      </a:cubicBezTo>
                      <a:cubicBezTo>
                        <a:pt x="57431" y="82358"/>
                        <a:pt x="68093" y="81149"/>
                        <a:pt x="77821" y="77907"/>
                      </a:cubicBezTo>
                      <a:cubicBezTo>
                        <a:pt x="84306" y="71422"/>
                        <a:pt x="89412" y="63170"/>
                        <a:pt x="97277" y="58451"/>
                      </a:cubicBezTo>
                      <a:cubicBezTo>
                        <a:pt x="107241" y="52472"/>
                        <a:pt x="158107" y="40812"/>
                        <a:pt x="165370" y="38996"/>
                      </a:cubicBezTo>
                      <a:cubicBezTo>
                        <a:pt x="171855" y="29268"/>
                        <a:pt x="175696" y="17116"/>
                        <a:pt x="184825" y="9813"/>
                      </a:cubicBezTo>
                      <a:cubicBezTo>
                        <a:pt x="208084" y="-8795"/>
                        <a:pt x="228321" y="3663"/>
                        <a:pt x="252919" y="9813"/>
                      </a:cubicBezTo>
                      <a:cubicBezTo>
                        <a:pt x="256162" y="22783"/>
                        <a:pt x="262647" y="35354"/>
                        <a:pt x="262647" y="48724"/>
                      </a:cubicBezTo>
                      <a:cubicBezTo>
                        <a:pt x="262647" y="72201"/>
                        <a:pt x="250867" y="103517"/>
                        <a:pt x="243191" y="126545"/>
                      </a:cubicBezTo>
                      <a:cubicBezTo>
                        <a:pt x="239949" y="175183"/>
                        <a:pt x="241478" y="224377"/>
                        <a:pt x="233464" y="272460"/>
                      </a:cubicBezTo>
                      <a:cubicBezTo>
                        <a:pt x="231542" y="283992"/>
                        <a:pt x="222275" y="293376"/>
                        <a:pt x="214008" y="301643"/>
                      </a:cubicBezTo>
                      <a:cubicBezTo>
                        <a:pt x="205741" y="309910"/>
                        <a:pt x="173476" y="293536"/>
                        <a:pt x="165370" y="291915"/>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73" name="Forma libre 234">
                  <a:extLst>
                    <a:ext uri="{FF2B5EF4-FFF2-40B4-BE49-F238E27FC236}">
                      <a16:creationId xmlns:a16="http://schemas.microsoft.com/office/drawing/2014/main" id="{F9051BE9-BB26-47B2-80A9-545E8E2E7515}"/>
                    </a:ext>
                  </a:extLst>
                </p:cNvPr>
                <p:cNvSpPr/>
                <p:nvPr/>
              </p:nvSpPr>
              <p:spPr>
                <a:xfrm>
                  <a:off x="3046992" y="894286"/>
                  <a:ext cx="274743" cy="233465"/>
                </a:xfrm>
                <a:custGeom>
                  <a:avLst/>
                  <a:gdLst>
                    <a:gd name="connsiteX0" fmla="*/ 204281 w 274745"/>
                    <a:gd name="connsiteY0" fmla="*/ 0 h 233464"/>
                    <a:gd name="connsiteX1" fmla="*/ 204281 w 274745"/>
                    <a:gd name="connsiteY1" fmla="*/ 0 h 233464"/>
                    <a:gd name="connsiteX2" fmla="*/ 272375 w 274745"/>
                    <a:gd name="connsiteY2" fmla="*/ 48638 h 233464"/>
                    <a:gd name="connsiteX3" fmla="*/ 262647 w 274745"/>
                    <a:gd name="connsiteY3" fmla="*/ 87549 h 233464"/>
                    <a:gd name="connsiteX4" fmla="*/ 214009 w 274745"/>
                    <a:gd name="connsiteY4" fmla="*/ 136187 h 233464"/>
                    <a:gd name="connsiteX5" fmla="*/ 194553 w 274745"/>
                    <a:gd name="connsiteY5" fmla="*/ 155642 h 233464"/>
                    <a:gd name="connsiteX6" fmla="*/ 175098 w 274745"/>
                    <a:gd name="connsiteY6" fmla="*/ 214008 h 233464"/>
                    <a:gd name="connsiteX7" fmla="*/ 0 w 274745"/>
                    <a:gd name="connsiteY7" fmla="*/ 233464 h 233464"/>
                    <a:gd name="connsiteX8" fmla="*/ 204281 w 274745"/>
                    <a:gd name="connsiteY8"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45" h="233464">
                      <a:moveTo>
                        <a:pt x="204281" y="0"/>
                      </a:moveTo>
                      <a:lnTo>
                        <a:pt x="204281" y="0"/>
                      </a:lnTo>
                      <a:cubicBezTo>
                        <a:pt x="226979" y="16213"/>
                        <a:pt x="256902" y="25429"/>
                        <a:pt x="272375" y="48638"/>
                      </a:cubicBezTo>
                      <a:cubicBezTo>
                        <a:pt x="279791" y="59762"/>
                        <a:pt x="267913" y="75260"/>
                        <a:pt x="262647" y="87549"/>
                      </a:cubicBezTo>
                      <a:cubicBezTo>
                        <a:pt x="247421" y="123076"/>
                        <a:pt x="242206" y="113630"/>
                        <a:pt x="214009" y="136187"/>
                      </a:cubicBezTo>
                      <a:cubicBezTo>
                        <a:pt x="206847" y="141916"/>
                        <a:pt x="201038" y="149157"/>
                        <a:pt x="194553" y="155642"/>
                      </a:cubicBezTo>
                      <a:cubicBezTo>
                        <a:pt x="188068" y="175097"/>
                        <a:pt x="195566" y="212729"/>
                        <a:pt x="175098" y="214008"/>
                      </a:cubicBezTo>
                      <a:cubicBezTo>
                        <a:pt x="12219" y="224188"/>
                        <a:pt x="65949" y="200488"/>
                        <a:pt x="0" y="233464"/>
                      </a:cubicBezTo>
                      <a:lnTo>
                        <a:pt x="204281" y="0"/>
                      </a:ln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sp>
              <p:nvSpPr>
                <p:cNvPr id="374" name="Forma libre 235">
                  <a:extLst>
                    <a:ext uri="{FF2B5EF4-FFF2-40B4-BE49-F238E27FC236}">
                      <a16:creationId xmlns:a16="http://schemas.microsoft.com/office/drawing/2014/main" id="{1740038D-67F8-4A72-AEBB-16C666D53357}"/>
                    </a:ext>
                  </a:extLst>
                </p:cNvPr>
                <p:cNvSpPr/>
                <p:nvPr/>
              </p:nvSpPr>
              <p:spPr>
                <a:xfrm>
                  <a:off x="4806973" y="602458"/>
                  <a:ext cx="321014" cy="233465"/>
                </a:xfrm>
                <a:custGeom>
                  <a:avLst/>
                  <a:gdLst>
                    <a:gd name="connsiteX0" fmla="*/ 0 w 321013"/>
                    <a:gd name="connsiteY0" fmla="*/ 0 h 233464"/>
                    <a:gd name="connsiteX1" fmla="*/ 0 w 321013"/>
                    <a:gd name="connsiteY1" fmla="*/ 0 h 233464"/>
                    <a:gd name="connsiteX2" fmla="*/ 116732 w 321013"/>
                    <a:gd name="connsiteY2" fmla="*/ 9728 h 233464"/>
                    <a:gd name="connsiteX3" fmla="*/ 184826 w 321013"/>
                    <a:gd name="connsiteY3" fmla="*/ 38911 h 233464"/>
                    <a:gd name="connsiteX4" fmla="*/ 321013 w 321013"/>
                    <a:gd name="connsiteY4" fmla="*/ 58366 h 233464"/>
                    <a:gd name="connsiteX5" fmla="*/ 311285 w 321013"/>
                    <a:gd name="connsiteY5" fmla="*/ 116732 h 233464"/>
                    <a:gd name="connsiteX6" fmla="*/ 282102 w 321013"/>
                    <a:gd name="connsiteY6" fmla="*/ 136187 h 233464"/>
                    <a:gd name="connsiteX7" fmla="*/ 272375 w 321013"/>
                    <a:gd name="connsiteY7" fmla="*/ 175098 h 233464"/>
                    <a:gd name="connsiteX8" fmla="*/ 301558 w 321013"/>
                    <a:gd name="connsiteY8" fmla="*/ 184825 h 233464"/>
                    <a:gd name="connsiteX9" fmla="*/ 262647 w 321013"/>
                    <a:gd name="connsiteY9" fmla="*/ 233464 h 233464"/>
                    <a:gd name="connsiteX10" fmla="*/ 165370 w 321013"/>
                    <a:gd name="connsiteY10" fmla="*/ 223736 h 233464"/>
                    <a:gd name="connsiteX11" fmla="*/ 136187 w 321013"/>
                    <a:gd name="connsiteY11" fmla="*/ 204281 h 233464"/>
                    <a:gd name="connsiteX12" fmla="*/ 107004 w 321013"/>
                    <a:gd name="connsiteY12" fmla="*/ 194553 h 233464"/>
                    <a:gd name="connsiteX13" fmla="*/ 87549 w 321013"/>
                    <a:gd name="connsiteY13" fmla="*/ 165370 h 233464"/>
                    <a:gd name="connsiteX14" fmla="*/ 68094 w 321013"/>
                    <a:gd name="connsiteY14" fmla="*/ 97277 h 233464"/>
                    <a:gd name="connsiteX15" fmla="*/ 9728 w 321013"/>
                    <a:gd name="connsiteY15" fmla="*/ 58366 h 233464"/>
                    <a:gd name="connsiteX16" fmla="*/ 0 w 321013"/>
                    <a:gd name="connsiteY16" fmla="*/ 0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13" h="233464">
                      <a:moveTo>
                        <a:pt x="0" y="0"/>
                      </a:moveTo>
                      <a:lnTo>
                        <a:pt x="0" y="0"/>
                      </a:lnTo>
                      <a:cubicBezTo>
                        <a:pt x="38911" y="3243"/>
                        <a:pt x="78029" y="4568"/>
                        <a:pt x="116732" y="9728"/>
                      </a:cubicBezTo>
                      <a:cubicBezTo>
                        <a:pt x="145071" y="13506"/>
                        <a:pt x="157394" y="29767"/>
                        <a:pt x="184826" y="38911"/>
                      </a:cubicBezTo>
                      <a:cubicBezTo>
                        <a:pt x="215793" y="49233"/>
                        <a:pt x="299547" y="55981"/>
                        <a:pt x="321013" y="58366"/>
                      </a:cubicBezTo>
                      <a:cubicBezTo>
                        <a:pt x="317770" y="77821"/>
                        <a:pt x="320106" y="99091"/>
                        <a:pt x="311285" y="116732"/>
                      </a:cubicBezTo>
                      <a:cubicBezTo>
                        <a:pt x="306057" y="127189"/>
                        <a:pt x="288587" y="126459"/>
                        <a:pt x="282102" y="136187"/>
                      </a:cubicBezTo>
                      <a:cubicBezTo>
                        <a:pt x="274686" y="147311"/>
                        <a:pt x="275617" y="162128"/>
                        <a:pt x="272375" y="175098"/>
                      </a:cubicBezTo>
                      <a:cubicBezTo>
                        <a:pt x="282103" y="178340"/>
                        <a:pt x="297750" y="175305"/>
                        <a:pt x="301558" y="184825"/>
                      </a:cubicBezTo>
                      <a:cubicBezTo>
                        <a:pt x="317365" y="224343"/>
                        <a:pt x="283022" y="226672"/>
                        <a:pt x="262647" y="233464"/>
                      </a:cubicBezTo>
                      <a:cubicBezTo>
                        <a:pt x="230221" y="230221"/>
                        <a:pt x="197123" y="231064"/>
                        <a:pt x="165370" y="223736"/>
                      </a:cubicBezTo>
                      <a:cubicBezTo>
                        <a:pt x="153978" y="221107"/>
                        <a:pt x="146644" y="209509"/>
                        <a:pt x="136187" y="204281"/>
                      </a:cubicBezTo>
                      <a:cubicBezTo>
                        <a:pt x="127016" y="199695"/>
                        <a:pt x="116732" y="197796"/>
                        <a:pt x="107004" y="194553"/>
                      </a:cubicBezTo>
                      <a:cubicBezTo>
                        <a:pt x="100519" y="184825"/>
                        <a:pt x="91891" y="176225"/>
                        <a:pt x="87549" y="165370"/>
                      </a:cubicBezTo>
                      <a:cubicBezTo>
                        <a:pt x="78782" y="143452"/>
                        <a:pt x="81978" y="116368"/>
                        <a:pt x="68094" y="97277"/>
                      </a:cubicBezTo>
                      <a:cubicBezTo>
                        <a:pt x="54341" y="78367"/>
                        <a:pt x="9728" y="58366"/>
                        <a:pt x="9728" y="58366"/>
                      </a:cubicBezTo>
                      <a:cubicBezTo>
                        <a:pt x="-1025" y="26107"/>
                        <a:pt x="1621" y="9728"/>
                        <a:pt x="0" y="0"/>
                      </a:cubicBezTo>
                      <a:close/>
                    </a:path>
                  </a:pathLst>
                </a:custGeom>
                <a:solidFill>
                  <a:schemeClr val="bg1">
                    <a:lumMod val="85000"/>
                  </a:schemeClr>
                </a:solidFill>
                <a:ln>
                  <a:solidFill>
                    <a:srgbClr val="6F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white"/>
                    </a:solidFill>
                    <a:effectLst/>
                    <a:uLnTx/>
                    <a:uFillTx/>
                    <a:latin typeface="Proxima Nova Alt Rg" panose="02000506030000020004" pitchFamily="50" charset="0"/>
                    <a:ea typeface="+mn-ea"/>
                    <a:cs typeface="+mn-cs"/>
                  </a:endParaRPr>
                </a:p>
              </p:txBody>
            </p:sp>
          </p:grpSp>
          <p:sp>
            <p:nvSpPr>
              <p:cNvPr id="367" name="CuadroTexto 1">
                <a:extLst>
                  <a:ext uri="{FF2B5EF4-FFF2-40B4-BE49-F238E27FC236}">
                    <a16:creationId xmlns:a16="http://schemas.microsoft.com/office/drawing/2014/main" id="{912C5D12-7F7D-4768-80CC-4517710FD9FF}"/>
                  </a:ext>
                </a:extLst>
              </p:cNvPr>
              <p:cNvSpPr txBox="1"/>
              <p:nvPr/>
            </p:nvSpPr>
            <p:spPr>
              <a:xfrm>
                <a:off x="1203038" y="5220279"/>
                <a:ext cx="370715" cy="200055"/>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effectLst/>
                    <a:uLnTx/>
                    <a:uFillTx/>
                    <a:latin typeface="Proxima Nova Alt Rg" panose="02000506030000020004" pitchFamily="50" charset="0"/>
                    <a:ea typeface="+mn-ea"/>
                    <a:cs typeface="+mn-cs"/>
                  </a:rPr>
                  <a:t>NiO</a:t>
                </a:r>
                <a:r>
                  <a:rPr kumimoji="0" lang="en-US" sz="700" b="0" i="0" u="none" strike="noStrike" kern="1200" cap="none" spc="0" normalizeH="0" baseline="-25000" noProof="0" dirty="0" err="1">
                    <a:ln>
                      <a:noFill/>
                    </a:ln>
                    <a:effectLst/>
                    <a:uLnTx/>
                    <a:uFillTx/>
                    <a:latin typeface="Proxima Nova Alt Rg" panose="02000506030000020004" pitchFamily="50" charset="0"/>
                    <a:ea typeface="+mn-ea"/>
                    <a:cs typeface="+mn-cs"/>
                  </a:rPr>
                  <a:t>x</a:t>
                </a:r>
                <a:endParaRPr kumimoji="0" lang="en-US" sz="700" b="0" i="0" u="none" strike="noStrike" kern="1200" cap="none" spc="0" normalizeH="0" baseline="-25000" noProof="0" dirty="0">
                  <a:ln>
                    <a:noFill/>
                  </a:ln>
                  <a:effectLst/>
                  <a:uLnTx/>
                  <a:uFillTx/>
                  <a:latin typeface="Proxima Nova Alt Rg" panose="02000506030000020004" pitchFamily="50" charset="0"/>
                  <a:ea typeface="+mn-ea"/>
                  <a:cs typeface="+mn-cs"/>
                </a:endParaRPr>
              </a:p>
            </p:txBody>
          </p:sp>
          <p:sp>
            <p:nvSpPr>
              <p:cNvPr id="368" name="138 CuadroTexto">
                <a:extLst>
                  <a:ext uri="{FF2B5EF4-FFF2-40B4-BE49-F238E27FC236}">
                    <a16:creationId xmlns:a16="http://schemas.microsoft.com/office/drawing/2014/main" id="{6B51CA18-2D86-43AA-A361-B5560AA42A70}"/>
                  </a:ext>
                </a:extLst>
              </p:cNvPr>
              <p:cNvSpPr txBox="1"/>
              <p:nvPr/>
            </p:nvSpPr>
            <p:spPr>
              <a:xfrm>
                <a:off x="1109563" y="5378557"/>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grpSp>
          <p:nvGrpSpPr>
            <p:cNvPr id="350" name="Group 349">
              <a:extLst>
                <a:ext uri="{FF2B5EF4-FFF2-40B4-BE49-F238E27FC236}">
                  <a16:creationId xmlns:a16="http://schemas.microsoft.com/office/drawing/2014/main" id="{9B0579B3-EBE0-4661-BAFA-8920DB210E29}"/>
                </a:ext>
              </a:extLst>
            </p:cNvPr>
            <p:cNvGrpSpPr/>
            <p:nvPr/>
          </p:nvGrpSpPr>
          <p:grpSpPr>
            <a:xfrm>
              <a:off x="4078087" y="4513039"/>
              <a:ext cx="497015" cy="325306"/>
              <a:chOff x="1109563" y="5215516"/>
              <a:chExt cx="497015" cy="325306"/>
            </a:xfrm>
          </p:grpSpPr>
          <p:grpSp>
            <p:nvGrpSpPr>
              <p:cNvPr id="361" name="Grupo 230">
                <a:extLst>
                  <a:ext uri="{FF2B5EF4-FFF2-40B4-BE49-F238E27FC236}">
                    <a16:creationId xmlns:a16="http://schemas.microsoft.com/office/drawing/2014/main" id="{70A5CB65-33E9-40AE-9F09-D2F6023C7FBE}"/>
                  </a:ext>
                </a:extLst>
              </p:cNvPr>
              <p:cNvGrpSpPr/>
              <p:nvPr/>
            </p:nvGrpSpPr>
            <p:grpSpPr>
              <a:xfrm>
                <a:off x="1169703" y="5236686"/>
                <a:ext cx="413321" cy="304136"/>
                <a:chOff x="2280653" y="1491630"/>
                <a:chExt cx="2207351" cy="1821483"/>
              </a:xfrm>
            </p:grpSpPr>
            <p:sp>
              <p:nvSpPr>
                <p:cNvPr id="364" name="4 Cubo">
                  <a:extLst>
                    <a:ext uri="{FF2B5EF4-FFF2-40B4-BE49-F238E27FC236}">
                      <a16:creationId xmlns:a16="http://schemas.microsoft.com/office/drawing/2014/main" id="{AA793E2C-2CC3-4429-8273-05E608648D7B}"/>
                    </a:ext>
                  </a:extLst>
                </p:cNvPr>
                <p:cNvSpPr/>
                <p:nvPr/>
              </p:nvSpPr>
              <p:spPr>
                <a:xfrm>
                  <a:off x="2280653" y="1961854"/>
                  <a:ext cx="2207351" cy="1351259"/>
                </a:xfrm>
                <a:prstGeom prst="cube">
                  <a:avLst>
                    <a:gd name="adj" fmla="val 48080"/>
                  </a:avLst>
                </a:prstGeom>
                <a:solidFill>
                  <a:schemeClr val="accent2"/>
                </a:solidFill>
                <a:ln>
                  <a:solidFill>
                    <a:schemeClr val="tx1">
                      <a:lumMod val="65000"/>
                      <a:lumOff val="3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37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25000" noProof="0">
                    <a:ln>
                      <a:noFill/>
                    </a:ln>
                    <a:solidFill>
                      <a:prstClr val="black"/>
                    </a:solidFill>
                    <a:effectLst/>
                    <a:uLnTx/>
                    <a:uFillTx/>
                    <a:latin typeface="Proxima Nova Alt Rg" panose="02000506030000020004" pitchFamily="50" charset="0"/>
                    <a:ea typeface="+mn-ea"/>
                    <a:cs typeface="+mn-cs"/>
                  </a:endParaRPr>
                </a:p>
              </p:txBody>
            </p:sp>
            <p:pic>
              <p:nvPicPr>
                <p:cNvPr id="365" name="Imagen 237">
                  <a:extLst>
                    <a:ext uri="{FF2B5EF4-FFF2-40B4-BE49-F238E27FC236}">
                      <a16:creationId xmlns:a16="http://schemas.microsoft.com/office/drawing/2014/main" id="{B6FEFC43-B0E7-4B9B-BEB7-B6281AA76BD3}"/>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627544" y="1491630"/>
                  <a:ext cx="1631526" cy="1135299"/>
                </a:xfrm>
                <a:prstGeom prst="rect">
                  <a:avLst/>
                </a:prstGeom>
              </p:spPr>
            </p:pic>
          </p:grpSp>
          <p:sp>
            <p:nvSpPr>
              <p:cNvPr id="362" name="CuadroTexto 1">
                <a:extLst>
                  <a:ext uri="{FF2B5EF4-FFF2-40B4-BE49-F238E27FC236}">
                    <a16:creationId xmlns:a16="http://schemas.microsoft.com/office/drawing/2014/main" id="{89F91FAA-AD2B-4573-A350-168ADCE79CD1}"/>
                  </a:ext>
                </a:extLst>
              </p:cNvPr>
              <p:cNvSpPr txBox="1"/>
              <p:nvPr/>
            </p:nvSpPr>
            <p:spPr>
              <a:xfrm>
                <a:off x="1198791" y="5215516"/>
                <a:ext cx="407787" cy="307777"/>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effectLst/>
                    <a:uLnTx/>
                    <a:uFillTx/>
                    <a:latin typeface="Proxima Nova Alt Rg" panose="02000506030000020004" pitchFamily="50" charset="0"/>
                    <a:ea typeface="+mn-ea"/>
                    <a:cs typeface="+mn-cs"/>
                  </a:rPr>
                  <a:t>NiO</a:t>
                </a:r>
                <a:r>
                  <a:rPr kumimoji="0" lang="en-US" sz="700" b="0" i="0" u="none" strike="noStrike" kern="1200" cap="none" spc="0" normalizeH="0" baseline="-25000" noProof="0" dirty="0" err="1">
                    <a:ln>
                      <a:noFill/>
                    </a:ln>
                    <a:effectLst/>
                    <a:uLnTx/>
                    <a:uFillTx/>
                    <a:latin typeface="Proxima Nova Alt Rg" panose="02000506030000020004" pitchFamily="50" charset="0"/>
                    <a:ea typeface="+mn-ea"/>
                    <a:cs typeface="+mn-cs"/>
                  </a:rPr>
                  <a:t>X</a:t>
                </a:r>
                <a:endParaRPr kumimoji="0" lang="en-US" sz="700" b="0" i="0" u="none" strike="noStrike" kern="1200" cap="none" spc="0" normalizeH="0" baseline="-25000" noProof="0" dirty="0">
                  <a:ln>
                    <a:noFill/>
                  </a:ln>
                  <a:effectLst/>
                  <a:uLnTx/>
                  <a:uFillTx/>
                  <a:latin typeface="Proxima Nova Alt Rg" panose="02000506030000020004" pitchFamily="50" charset="0"/>
                  <a:ea typeface="+mn-ea"/>
                  <a:cs typeface="+mn-cs"/>
                </a:endParaRPr>
              </a:p>
            </p:txBody>
          </p:sp>
          <p:sp>
            <p:nvSpPr>
              <p:cNvPr id="363" name="138 CuadroTexto">
                <a:extLst>
                  <a:ext uri="{FF2B5EF4-FFF2-40B4-BE49-F238E27FC236}">
                    <a16:creationId xmlns:a16="http://schemas.microsoft.com/office/drawing/2014/main" id="{7E5230E9-63BD-4749-B53F-CC6E433F1633}"/>
                  </a:ext>
                </a:extLst>
              </p:cNvPr>
              <p:cNvSpPr txBox="1"/>
              <p:nvPr/>
            </p:nvSpPr>
            <p:spPr>
              <a:xfrm>
                <a:off x="1109563" y="5378553"/>
                <a:ext cx="442642" cy="124711"/>
              </a:xfrm>
              <a:prstGeom prst="rect">
                <a:avLst/>
              </a:prstGeom>
              <a:noFill/>
            </p:spPr>
            <p:txBody>
              <a:bodyPr wrap="square" rtlCol="0">
                <a:spAutoFit/>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La</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2</a:t>
                </a:r>
                <a:r>
                  <a:rPr kumimoji="0" lang="en-US" sz="700" b="1" i="0" u="none" strike="noStrike" kern="1200" cap="none" spc="0" normalizeH="0" baseline="0" noProof="0" dirty="0">
                    <a:ln>
                      <a:noFill/>
                    </a:ln>
                    <a:solidFill>
                      <a:prstClr val="white"/>
                    </a:solidFill>
                    <a:effectLst/>
                    <a:uLnTx/>
                    <a:uFillTx/>
                    <a:latin typeface="Proxima Nova Alt Rg" panose="02000506030000020004" pitchFamily="50" charset="0"/>
                    <a:ea typeface="+mn-ea"/>
                    <a:cs typeface="+mn-cs"/>
                  </a:rPr>
                  <a:t>O</a:t>
                </a:r>
                <a:r>
                  <a:rPr kumimoji="0" lang="en-US" sz="700" b="1" i="0" u="none" strike="noStrike" kern="1200" cap="none" spc="0" normalizeH="0" baseline="-25000" noProof="0" dirty="0">
                    <a:ln>
                      <a:noFill/>
                    </a:ln>
                    <a:solidFill>
                      <a:prstClr val="white"/>
                    </a:solidFill>
                    <a:effectLst/>
                    <a:uLnTx/>
                    <a:uFillTx/>
                    <a:latin typeface="Proxima Nova Alt Rg" panose="02000506030000020004" pitchFamily="50" charset="0"/>
                    <a:ea typeface="+mn-ea"/>
                    <a:cs typeface="+mn-cs"/>
                  </a:rPr>
                  <a:t>3</a:t>
                </a:r>
              </a:p>
            </p:txBody>
          </p:sp>
        </p:grpSp>
        <p:pic>
          <p:nvPicPr>
            <p:cNvPr id="351" name="Picture 350" descr="A close up of a ball&#10;&#10;Description automatically generated">
              <a:extLst>
                <a:ext uri="{FF2B5EF4-FFF2-40B4-BE49-F238E27FC236}">
                  <a16:creationId xmlns:a16="http://schemas.microsoft.com/office/drawing/2014/main" id="{757167B6-CD92-46C0-BEBD-F78ED6BA956C}"/>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27439" y="4538896"/>
              <a:ext cx="185946" cy="189598"/>
            </a:xfrm>
            <a:prstGeom prst="rect">
              <a:avLst/>
            </a:prstGeom>
          </p:spPr>
        </p:pic>
        <p:pic>
          <p:nvPicPr>
            <p:cNvPr id="352" name="Picture 351" descr="A close up of a ball&#10;&#10;Description automatically generated">
              <a:extLst>
                <a:ext uri="{FF2B5EF4-FFF2-40B4-BE49-F238E27FC236}">
                  <a16:creationId xmlns:a16="http://schemas.microsoft.com/office/drawing/2014/main" id="{D2AC0174-F6D2-4716-85F5-113CE42FFD91}"/>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63305" y="4473181"/>
              <a:ext cx="185946" cy="189598"/>
            </a:xfrm>
            <a:prstGeom prst="rect">
              <a:avLst/>
            </a:prstGeom>
          </p:spPr>
        </p:pic>
        <p:pic>
          <p:nvPicPr>
            <p:cNvPr id="353" name="Picture 352" descr="A close up of a ball&#10;&#10;Description automatically generated">
              <a:extLst>
                <a:ext uri="{FF2B5EF4-FFF2-40B4-BE49-F238E27FC236}">
                  <a16:creationId xmlns:a16="http://schemas.microsoft.com/office/drawing/2014/main" id="{9DD343C3-4BEE-4D95-83C0-782854731EE7}"/>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249500" y="4446127"/>
              <a:ext cx="185946" cy="189598"/>
            </a:xfrm>
            <a:prstGeom prst="rect">
              <a:avLst/>
            </a:prstGeom>
          </p:spPr>
        </p:pic>
        <p:pic>
          <p:nvPicPr>
            <p:cNvPr id="354" name="Picture 353" descr="A close up of a ball&#10;&#10;Description automatically generated">
              <a:extLst>
                <a:ext uri="{FF2B5EF4-FFF2-40B4-BE49-F238E27FC236}">
                  <a16:creationId xmlns:a16="http://schemas.microsoft.com/office/drawing/2014/main" id="{8988D97C-03B9-4E63-B146-9E76A10FBB4E}"/>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346262" y="4459884"/>
              <a:ext cx="185946" cy="189598"/>
            </a:xfrm>
            <a:prstGeom prst="rect">
              <a:avLst/>
            </a:prstGeom>
          </p:spPr>
        </p:pic>
        <p:pic>
          <p:nvPicPr>
            <p:cNvPr id="355" name="Picture 354" descr="A close up of a ball&#10;&#10;Description automatically generated">
              <a:extLst>
                <a:ext uri="{FF2B5EF4-FFF2-40B4-BE49-F238E27FC236}">
                  <a16:creationId xmlns:a16="http://schemas.microsoft.com/office/drawing/2014/main" id="{B2A44724-9E17-4401-B4F0-701F53377B5E}"/>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404919" y="4528497"/>
              <a:ext cx="185946" cy="189598"/>
            </a:xfrm>
            <a:prstGeom prst="rect">
              <a:avLst/>
            </a:prstGeom>
          </p:spPr>
        </p:pic>
        <p:pic>
          <p:nvPicPr>
            <p:cNvPr id="356" name="Picture 355" descr="A close up of a ball&#10;&#10;Description automatically generated">
              <a:extLst>
                <a:ext uri="{FF2B5EF4-FFF2-40B4-BE49-F238E27FC236}">
                  <a16:creationId xmlns:a16="http://schemas.microsoft.com/office/drawing/2014/main" id="{A48B81F7-213C-4039-A081-800A9C008933}"/>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57223" y="3890617"/>
              <a:ext cx="185946" cy="189598"/>
            </a:xfrm>
            <a:prstGeom prst="rect">
              <a:avLst/>
            </a:prstGeom>
          </p:spPr>
        </p:pic>
        <p:pic>
          <p:nvPicPr>
            <p:cNvPr id="357" name="Picture 356" descr="A close up of a ball&#10;&#10;Description automatically generated">
              <a:extLst>
                <a:ext uri="{FF2B5EF4-FFF2-40B4-BE49-F238E27FC236}">
                  <a16:creationId xmlns:a16="http://schemas.microsoft.com/office/drawing/2014/main" id="{C5AF9F06-84E1-4FEF-9D84-95F857B80DC3}"/>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93089" y="3824902"/>
              <a:ext cx="185946" cy="189598"/>
            </a:xfrm>
            <a:prstGeom prst="rect">
              <a:avLst/>
            </a:prstGeom>
          </p:spPr>
        </p:pic>
        <p:pic>
          <p:nvPicPr>
            <p:cNvPr id="358" name="Picture 357" descr="A close up of a ball&#10;&#10;Description automatically generated">
              <a:extLst>
                <a:ext uri="{FF2B5EF4-FFF2-40B4-BE49-F238E27FC236}">
                  <a16:creationId xmlns:a16="http://schemas.microsoft.com/office/drawing/2014/main" id="{6E2E47BF-89FC-44E8-9ECD-C03DA9F6B2C8}"/>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279284" y="3797848"/>
              <a:ext cx="185946" cy="189598"/>
            </a:xfrm>
            <a:prstGeom prst="rect">
              <a:avLst/>
            </a:prstGeom>
          </p:spPr>
        </p:pic>
        <p:pic>
          <p:nvPicPr>
            <p:cNvPr id="359" name="Picture 358" descr="A close up of a ball&#10;&#10;Description automatically generated">
              <a:extLst>
                <a:ext uri="{FF2B5EF4-FFF2-40B4-BE49-F238E27FC236}">
                  <a16:creationId xmlns:a16="http://schemas.microsoft.com/office/drawing/2014/main" id="{752C8F25-3504-454E-9D24-2BE235D4E01E}"/>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376046" y="3811605"/>
              <a:ext cx="185946" cy="189598"/>
            </a:xfrm>
            <a:prstGeom prst="rect">
              <a:avLst/>
            </a:prstGeom>
          </p:spPr>
        </p:pic>
        <p:pic>
          <p:nvPicPr>
            <p:cNvPr id="360" name="Picture 359" descr="A close up of a ball&#10;&#10;Description automatically generated">
              <a:extLst>
                <a:ext uri="{FF2B5EF4-FFF2-40B4-BE49-F238E27FC236}">
                  <a16:creationId xmlns:a16="http://schemas.microsoft.com/office/drawing/2014/main" id="{EED8ADF3-1E8D-4651-AD38-1300A4ABB04E}"/>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434703" y="3880218"/>
              <a:ext cx="185946" cy="189598"/>
            </a:xfrm>
            <a:prstGeom prst="rect">
              <a:avLst/>
            </a:prstGeom>
          </p:spPr>
        </p:pic>
      </p:grpSp>
      <p:pic>
        <p:nvPicPr>
          <p:cNvPr id="377" name="Picture 376" descr="A picture containing drawing&#10;&#10;Description automatically generated">
            <a:extLst>
              <a:ext uri="{FF2B5EF4-FFF2-40B4-BE49-F238E27FC236}">
                <a16:creationId xmlns:a16="http://schemas.microsoft.com/office/drawing/2014/main" id="{008DF4DC-EE8F-4F1C-9ED9-F30431ADECD3}"/>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3378573">
            <a:off x="4945367" y="4501591"/>
            <a:ext cx="185946" cy="189598"/>
          </a:xfrm>
          <a:prstGeom prst="rect">
            <a:avLst/>
          </a:prstGeom>
        </p:spPr>
      </p:pic>
      <p:pic>
        <p:nvPicPr>
          <p:cNvPr id="378" name="Picture 377" descr="A picture containing drawing&#10;&#10;Description automatically generated">
            <a:extLst>
              <a:ext uri="{FF2B5EF4-FFF2-40B4-BE49-F238E27FC236}">
                <a16:creationId xmlns:a16="http://schemas.microsoft.com/office/drawing/2014/main" id="{94B54ED3-6B4D-49BC-AC0B-489DDAFD04DE}"/>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7571080">
            <a:off x="5097767" y="4653991"/>
            <a:ext cx="185946" cy="189598"/>
          </a:xfrm>
          <a:prstGeom prst="rect">
            <a:avLst/>
          </a:prstGeom>
        </p:spPr>
      </p:pic>
      <p:pic>
        <p:nvPicPr>
          <p:cNvPr id="379" name="Picture 378" descr="A picture containing drawing&#10;&#10;Description automatically generated">
            <a:extLst>
              <a:ext uri="{FF2B5EF4-FFF2-40B4-BE49-F238E27FC236}">
                <a16:creationId xmlns:a16="http://schemas.microsoft.com/office/drawing/2014/main" id="{42229B8D-264B-4582-8C3C-1D65DB6F1836}"/>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0800000">
            <a:off x="5398557" y="4458608"/>
            <a:ext cx="185946" cy="189598"/>
          </a:xfrm>
          <a:prstGeom prst="rect">
            <a:avLst/>
          </a:prstGeom>
        </p:spPr>
      </p:pic>
      <p:pic>
        <p:nvPicPr>
          <p:cNvPr id="380" name="Picture 379" descr="A picture containing drawing&#10;&#10;Description automatically generated">
            <a:extLst>
              <a:ext uri="{FF2B5EF4-FFF2-40B4-BE49-F238E27FC236}">
                <a16:creationId xmlns:a16="http://schemas.microsoft.com/office/drawing/2014/main" id="{CFBDA868-83B5-4947-9D28-8102B7536F88}"/>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5550957" y="4611008"/>
            <a:ext cx="185946" cy="189598"/>
          </a:xfrm>
          <a:prstGeom prst="rect">
            <a:avLst/>
          </a:prstGeom>
        </p:spPr>
      </p:pic>
      <p:pic>
        <p:nvPicPr>
          <p:cNvPr id="381" name="Picture 380" descr="A picture containing drawing&#10;&#10;Description automatically generated">
            <a:extLst>
              <a:ext uri="{FF2B5EF4-FFF2-40B4-BE49-F238E27FC236}">
                <a16:creationId xmlns:a16="http://schemas.microsoft.com/office/drawing/2014/main" id="{4B8F2B4F-3BF0-4FDE-B489-DFF6AD383C97}"/>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5315656">
            <a:off x="4919863" y="5134749"/>
            <a:ext cx="185946" cy="189598"/>
          </a:xfrm>
          <a:prstGeom prst="rect">
            <a:avLst/>
          </a:prstGeom>
        </p:spPr>
      </p:pic>
      <p:pic>
        <p:nvPicPr>
          <p:cNvPr id="382" name="Picture 381" descr="A picture containing drawing&#10;&#10;Description automatically generated">
            <a:extLst>
              <a:ext uri="{FF2B5EF4-FFF2-40B4-BE49-F238E27FC236}">
                <a16:creationId xmlns:a16="http://schemas.microsoft.com/office/drawing/2014/main" id="{A52B7581-5BD9-47C8-A5B5-A9861D43BEC6}"/>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5676174">
            <a:off x="5576018" y="4891917"/>
            <a:ext cx="185946" cy="189598"/>
          </a:xfrm>
          <a:prstGeom prst="rect">
            <a:avLst/>
          </a:prstGeom>
        </p:spPr>
      </p:pic>
      <p:pic>
        <p:nvPicPr>
          <p:cNvPr id="383" name="Picture 382" descr="A picture containing drawing&#10;&#10;Description automatically generated">
            <a:extLst>
              <a:ext uri="{FF2B5EF4-FFF2-40B4-BE49-F238E27FC236}">
                <a16:creationId xmlns:a16="http://schemas.microsoft.com/office/drawing/2014/main" id="{1478FC87-0565-426B-81BC-A47118C101F9}"/>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0800000">
            <a:off x="4959461" y="4887589"/>
            <a:ext cx="185946" cy="189598"/>
          </a:xfrm>
          <a:prstGeom prst="rect">
            <a:avLst/>
          </a:prstGeom>
        </p:spPr>
      </p:pic>
      <p:pic>
        <p:nvPicPr>
          <p:cNvPr id="384" name="Picture 383" descr="A picture containing drawing&#10;&#10;Description automatically generated">
            <a:extLst>
              <a:ext uri="{FF2B5EF4-FFF2-40B4-BE49-F238E27FC236}">
                <a16:creationId xmlns:a16="http://schemas.microsoft.com/office/drawing/2014/main" id="{B6F1DECE-C6D6-4827-BF3E-A6AFA5E1CFF5}"/>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3971685" y="5619112"/>
            <a:ext cx="317760" cy="324000"/>
          </a:xfrm>
          <a:prstGeom prst="rect">
            <a:avLst/>
          </a:prstGeom>
        </p:spPr>
      </p:pic>
      <p:sp>
        <p:nvSpPr>
          <p:cNvPr id="38" name="TextBox 37">
            <a:extLst>
              <a:ext uri="{FF2B5EF4-FFF2-40B4-BE49-F238E27FC236}">
                <a16:creationId xmlns:a16="http://schemas.microsoft.com/office/drawing/2014/main" id="{CC864A9B-7BC1-477D-B771-79EE94E47C64}"/>
              </a:ext>
            </a:extLst>
          </p:cNvPr>
          <p:cNvSpPr txBox="1"/>
          <p:nvPr/>
        </p:nvSpPr>
        <p:spPr>
          <a:xfrm>
            <a:off x="4482171" y="3929798"/>
            <a:ext cx="2283011" cy="307777"/>
          </a:xfrm>
          <a:prstGeom prst="rect">
            <a:avLst/>
          </a:prstGeom>
          <a:noFill/>
        </p:spPr>
        <p:txBody>
          <a:bodyPr wrap="square">
            <a:spAutoFit/>
          </a:bodyPr>
          <a:lstStyle/>
          <a:p>
            <a:r>
              <a:rPr lang="es-CO" sz="1400" b="1" dirty="0" err="1">
                <a:solidFill>
                  <a:schemeClr val="bg1"/>
                </a:solidFill>
                <a:latin typeface="Proxima Nova Th" panose="02000506030000020004" pitchFamily="50" charset="0"/>
              </a:rPr>
              <a:t>Reaction</a:t>
            </a:r>
            <a:r>
              <a:rPr lang="es-CO" sz="1400" b="1" dirty="0">
                <a:solidFill>
                  <a:schemeClr val="bg1"/>
                </a:solidFill>
                <a:latin typeface="Proxima Nova Th" panose="02000506030000020004" pitchFamily="50" charset="0"/>
              </a:rPr>
              <a:t> </a:t>
            </a:r>
            <a:r>
              <a:rPr lang="es-CO" sz="1400" b="1" dirty="0" err="1">
                <a:solidFill>
                  <a:schemeClr val="bg1"/>
                </a:solidFill>
                <a:latin typeface="Proxima Nova Th" panose="02000506030000020004" pitchFamily="50" charset="0"/>
              </a:rPr>
              <a:t>Model</a:t>
            </a:r>
            <a:endParaRPr lang="es-CO" sz="1400" b="1" dirty="0">
              <a:solidFill>
                <a:schemeClr val="bg1"/>
              </a:solidFill>
              <a:latin typeface="Proxima Nova Th" panose="02000506030000020004" pitchFamily="50" charset="0"/>
            </a:endParaRPr>
          </a:p>
        </p:txBody>
      </p:sp>
      <p:pic>
        <p:nvPicPr>
          <p:cNvPr id="389" name="Picture 388" descr="A picture containing drawing&#10;&#10;Description automatically generated">
            <a:extLst>
              <a:ext uri="{FF2B5EF4-FFF2-40B4-BE49-F238E27FC236}">
                <a16:creationId xmlns:a16="http://schemas.microsoft.com/office/drawing/2014/main" id="{FC321DE9-28A7-44B0-B438-E2FC8C35B0DB}"/>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7158089" y="6047271"/>
            <a:ext cx="317760" cy="324000"/>
          </a:xfrm>
          <a:prstGeom prst="rect">
            <a:avLst/>
          </a:prstGeom>
        </p:spPr>
      </p:pic>
      <p:pic>
        <p:nvPicPr>
          <p:cNvPr id="391" name="Picture 390" descr="A picture containing drawing&#10;&#10;Description automatically generated">
            <a:extLst>
              <a:ext uri="{FF2B5EF4-FFF2-40B4-BE49-F238E27FC236}">
                <a16:creationId xmlns:a16="http://schemas.microsoft.com/office/drawing/2014/main" id="{029C7134-0411-49E1-8A14-F82B5DF34ED1}"/>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7171998" y="4296123"/>
            <a:ext cx="317760" cy="324000"/>
          </a:xfrm>
          <a:prstGeom prst="rect">
            <a:avLst/>
          </a:prstGeom>
        </p:spPr>
      </p:pic>
      <p:pic>
        <p:nvPicPr>
          <p:cNvPr id="393" name="Picture 392" descr="A picture containing drawing&#10;&#10;Description automatically generated">
            <a:extLst>
              <a:ext uri="{FF2B5EF4-FFF2-40B4-BE49-F238E27FC236}">
                <a16:creationId xmlns:a16="http://schemas.microsoft.com/office/drawing/2014/main" id="{EBD8E79C-D313-4A06-8239-C0C2CFBC76D6}"/>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3894986" y="4968464"/>
            <a:ext cx="317760" cy="324000"/>
          </a:xfrm>
          <a:prstGeom prst="rect">
            <a:avLst/>
          </a:prstGeom>
        </p:spPr>
      </p:pic>
      <p:pic>
        <p:nvPicPr>
          <p:cNvPr id="395" name="Picture 394" descr="A picture containing drawing&#10;&#10;Description automatically generated">
            <a:extLst>
              <a:ext uri="{FF2B5EF4-FFF2-40B4-BE49-F238E27FC236}">
                <a16:creationId xmlns:a16="http://schemas.microsoft.com/office/drawing/2014/main" id="{117C98AD-6B05-40DE-B6E5-0D2DEF4E26B5}"/>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3938056" y="5297100"/>
            <a:ext cx="317760" cy="324000"/>
          </a:xfrm>
          <a:prstGeom prst="rect">
            <a:avLst/>
          </a:prstGeom>
        </p:spPr>
      </p:pic>
      <p:pic>
        <p:nvPicPr>
          <p:cNvPr id="397" name="Picture 396" descr="A picture containing drawing&#10;&#10;Description automatically generated">
            <a:extLst>
              <a:ext uri="{FF2B5EF4-FFF2-40B4-BE49-F238E27FC236}">
                <a16:creationId xmlns:a16="http://schemas.microsoft.com/office/drawing/2014/main" id="{F06F6BEC-D1BC-4422-B536-7AD39832DB68}"/>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3924433" y="4294670"/>
            <a:ext cx="317760" cy="324000"/>
          </a:xfrm>
          <a:prstGeom prst="rect">
            <a:avLst/>
          </a:prstGeom>
        </p:spPr>
      </p:pic>
      <p:pic>
        <p:nvPicPr>
          <p:cNvPr id="399" name="Picture 398" descr="A picture containing drawing&#10;&#10;Description automatically generated">
            <a:extLst>
              <a:ext uri="{FF2B5EF4-FFF2-40B4-BE49-F238E27FC236}">
                <a16:creationId xmlns:a16="http://schemas.microsoft.com/office/drawing/2014/main" id="{D7BD1ED9-307A-4D96-8A09-58EA86FB935A}"/>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3923709" y="3961278"/>
            <a:ext cx="317760" cy="324000"/>
          </a:xfrm>
          <a:prstGeom prst="rect">
            <a:avLst/>
          </a:prstGeom>
        </p:spPr>
      </p:pic>
      <p:pic>
        <p:nvPicPr>
          <p:cNvPr id="401" name="Picture 400" descr="A picture containing ball, game&#10;&#10;Description automatically generated">
            <a:extLst>
              <a:ext uri="{FF2B5EF4-FFF2-40B4-BE49-F238E27FC236}">
                <a16:creationId xmlns:a16="http://schemas.microsoft.com/office/drawing/2014/main" id="{90146B55-8A8D-4691-ACE5-836EACE46948}"/>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797166" y="5006455"/>
            <a:ext cx="301850" cy="307777"/>
          </a:xfrm>
          <a:prstGeom prst="rect">
            <a:avLst/>
          </a:prstGeom>
        </p:spPr>
      </p:pic>
      <p:pic>
        <p:nvPicPr>
          <p:cNvPr id="403" name="Picture 402" descr="A picture containing ball, game&#10;&#10;Description automatically generated">
            <a:extLst>
              <a:ext uri="{FF2B5EF4-FFF2-40B4-BE49-F238E27FC236}">
                <a16:creationId xmlns:a16="http://schemas.microsoft.com/office/drawing/2014/main" id="{5670B8E2-2A4C-4AD4-BCF9-E7282D7DF791}"/>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358239" y="5167849"/>
            <a:ext cx="301850" cy="307777"/>
          </a:xfrm>
          <a:prstGeom prst="rect">
            <a:avLst/>
          </a:prstGeom>
        </p:spPr>
      </p:pic>
      <p:pic>
        <p:nvPicPr>
          <p:cNvPr id="405" name="Picture 404" descr="A picture containing drawing&#10;&#10;Description automatically generated">
            <a:extLst>
              <a:ext uri="{FF2B5EF4-FFF2-40B4-BE49-F238E27FC236}">
                <a16:creationId xmlns:a16="http://schemas.microsoft.com/office/drawing/2014/main" id="{4DF313A6-0B33-41C4-850A-241FCABCC44D}"/>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3952468" y="5891521"/>
            <a:ext cx="317760" cy="324000"/>
          </a:xfrm>
          <a:prstGeom prst="rect">
            <a:avLst/>
          </a:prstGeom>
        </p:spPr>
      </p:pic>
      <p:pic>
        <p:nvPicPr>
          <p:cNvPr id="407" name="Picture 406" descr="A picture containing drawing&#10;&#10;Description automatically generated">
            <a:extLst>
              <a:ext uri="{FF2B5EF4-FFF2-40B4-BE49-F238E27FC236}">
                <a16:creationId xmlns:a16="http://schemas.microsoft.com/office/drawing/2014/main" id="{03527E0B-1F09-4D57-9BD5-9E72C8D8D141}"/>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3983149" y="6079559"/>
            <a:ext cx="317760" cy="324000"/>
          </a:xfrm>
          <a:prstGeom prst="rect">
            <a:avLst/>
          </a:prstGeom>
        </p:spPr>
      </p:pic>
      <p:pic>
        <p:nvPicPr>
          <p:cNvPr id="409" name="Picture 408" descr="A picture containing drawing&#10;&#10;Description automatically generated">
            <a:extLst>
              <a:ext uri="{FF2B5EF4-FFF2-40B4-BE49-F238E27FC236}">
                <a16:creationId xmlns:a16="http://schemas.microsoft.com/office/drawing/2014/main" id="{FEC98C00-1F0C-4806-95B6-365602E52307}"/>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943682">
            <a:off x="3946049" y="4530210"/>
            <a:ext cx="317760" cy="324000"/>
          </a:xfrm>
          <a:prstGeom prst="rect">
            <a:avLst/>
          </a:prstGeom>
        </p:spPr>
      </p:pic>
      <p:pic>
        <p:nvPicPr>
          <p:cNvPr id="411" name="Picture 410" descr="A screenshot of a video game&#10;&#10;Description automatically generated">
            <a:extLst>
              <a:ext uri="{FF2B5EF4-FFF2-40B4-BE49-F238E27FC236}">
                <a16:creationId xmlns:a16="http://schemas.microsoft.com/office/drawing/2014/main" id="{882B060A-2208-47FB-9C79-1C5D8FA4F413}"/>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4651515" y="2532312"/>
            <a:ext cx="2341226" cy="1380643"/>
          </a:xfrm>
          <a:prstGeom prst="rect">
            <a:avLst/>
          </a:prstGeom>
        </p:spPr>
      </p:pic>
      <p:pic>
        <p:nvPicPr>
          <p:cNvPr id="413" name="Picture 412" descr="A close up of a logo&#10;&#10;Description automatically generated">
            <a:extLst>
              <a:ext uri="{FF2B5EF4-FFF2-40B4-BE49-F238E27FC236}">
                <a16:creationId xmlns:a16="http://schemas.microsoft.com/office/drawing/2014/main" id="{A199ADAB-5698-437F-AE36-F7618EC9B61B}"/>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7189613" y="2576890"/>
            <a:ext cx="2334785" cy="1360703"/>
          </a:xfrm>
          <a:prstGeom prst="rect">
            <a:avLst/>
          </a:prstGeom>
        </p:spPr>
      </p:pic>
      <p:sp>
        <p:nvSpPr>
          <p:cNvPr id="15" name="TextBox 14">
            <a:extLst>
              <a:ext uri="{FF2B5EF4-FFF2-40B4-BE49-F238E27FC236}">
                <a16:creationId xmlns:a16="http://schemas.microsoft.com/office/drawing/2014/main" id="{248FB3FE-8581-4E6E-AB64-90183A03B803}"/>
              </a:ext>
            </a:extLst>
          </p:cNvPr>
          <p:cNvSpPr txBox="1"/>
          <p:nvPr/>
        </p:nvSpPr>
        <p:spPr>
          <a:xfrm>
            <a:off x="9847127" y="5640998"/>
            <a:ext cx="2113758" cy="1061829"/>
          </a:xfrm>
          <a:prstGeom prst="rect">
            <a:avLst/>
          </a:prstGeom>
          <a:noFill/>
        </p:spPr>
        <p:txBody>
          <a:bodyPr wrap="square" rtlCol="0">
            <a:spAutoFit/>
          </a:bodyPr>
          <a:lstStyle/>
          <a:p>
            <a:r>
              <a:rPr lang="en-US" sz="700" dirty="0">
                <a:solidFill>
                  <a:schemeClr val="bg1"/>
                </a:solidFill>
                <a:effectLst/>
                <a:latin typeface="Proxima Nova Alt Rg" panose="02000506030000020004" pitchFamily="50" charset="0"/>
              </a:rPr>
              <a:t>Rackauckas, C. </a:t>
            </a:r>
            <a:r>
              <a:rPr lang="en-US" sz="700" i="1" dirty="0">
                <a:solidFill>
                  <a:schemeClr val="bg1"/>
                </a:solidFill>
                <a:effectLst/>
                <a:latin typeface="Proxima Nova Alt Rg" panose="02000506030000020004" pitchFamily="50" charset="0"/>
              </a:rPr>
              <a:t>et al.</a:t>
            </a:r>
            <a:r>
              <a:rPr lang="en-US" sz="700" dirty="0">
                <a:solidFill>
                  <a:schemeClr val="bg1"/>
                </a:solidFill>
                <a:effectLst/>
                <a:latin typeface="Proxima Nova Alt Rg" panose="02000506030000020004" pitchFamily="50" charset="0"/>
              </a:rPr>
              <a:t> Universal Differential Equations for Scientific Machine Learning. (2020).</a:t>
            </a:r>
          </a:p>
          <a:p>
            <a:endParaRPr lang="en-US" sz="700" dirty="0">
              <a:solidFill>
                <a:schemeClr val="bg1"/>
              </a:solidFill>
              <a:latin typeface="Proxima Nova Alt Rg" panose="02000506030000020004" pitchFamily="50" charset="0"/>
            </a:endParaRPr>
          </a:p>
          <a:p>
            <a:r>
              <a:rPr lang="es-CO" sz="700" dirty="0">
                <a:solidFill>
                  <a:schemeClr val="bg1"/>
                </a:solidFill>
                <a:latin typeface="Proxima Nova Alt Rg" panose="02000506030000020004" pitchFamily="50" charset="0"/>
              </a:rPr>
              <a:t>Zhang, Q., Wu, Y. N. &amp; Zhu, S.-C. Interpretable </a:t>
            </a:r>
            <a:r>
              <a:rPr lang="es-CO" sz="700" dirty="0" err="1">
                <a:solidFill>
                  <a:schemeClr val="bg1"/>
                </a:solidFill>
                <a:latin typeface="Proxima Nova Alt Rg" panose="02000506030000020004" pitchFamily="50" charset="0"/>
              </a:rPr>
              <a:t>Convolutional</a:t>
            </a:r>
            <a:r>
              <a:rPr lang="es-CO" sz="700" dirty="0">
                <a:solidFill>
                  <a:schemeClr val="bg1"/>
                </a:solidFill>
                <a:latin typeface="Proxima Nova Alt Rg" panose="02000506030000020004" pitchFamily="50" charset="0"/>
              </a:rPr>
              <a:t> Neural Networks. (2017).</a:t>
            </a:r>
          </a:p>
          <a:p>
            <a:endParaRPr lang="es-CO" sz="700" dirty="0">
              <a:solidFill>
                <a:schemeClr val="bg1"/>
              </a:solidFill>
              <a:latin typeface="Proxima Nova Alt Rg" panose="02000506030000020004" pitchFamily="50" charset="0"/>
            </a:endParaRPr>
          </a:p>
          <a:p>
            <a:r>
              <a:rPr lang="es-CO" sz="700" dirty="0">
                <a:solidFill>
                  <a:schemeClr val="bg1"/>
                </a:solidFill>
                <a:latin typeface="Proxima Nova Alt Rg" panose="02000506030000020004" pitchFamily="50" charset="0"/>
              </a:rPr>
              <a:t>Gallego, J. </a:t>
            </a:r>
            <a:r>
              <a:rPr lang="es-CO" sz="700" i="1" dirty="0">
                <a:solidFill>
                  <a:schemeClr val="bg1"/>
                </a:solidFill>
                <a:latin typeface="Proxima Nova Alt Rg" panose="02000506030000020004" pitchFamily="50" charset="0"/>
              </a:rPr>
              <a:t>et al</a:t>
            </a:r>
            <a:r>
              <a:rPr lang="es-CO" sz="700" dirty="0">
                <a:solidFill>
                  <a:schemeClr val="bg1"/>
                </a:solidFill>
                <a:latin typeface="Proxima Nova Alt Rg" panose="02000506030000020004" pitchFamily="50" charset="0"/>
              </a:rPr>
              <a:t>. </a:t>
            </a:r>
            <a:r>
              <a:rPr lang="es-CO" sz="700" dirty="0" err="1">
                <a:solidFill>
                  <a:schemeClr val="bg1"/>
                </a:solidFill>
                <a:latin typeface="Proxima Nova Alt Rg" panose="02000506030000020004" pitchFamily="50" charset="0"/>
              </a:rPr>
              <a:t>React</a:t>
            </a:r>
            <a:r>
              <a:rPr lang="es-CO" sz="700" dirty="0">
                <a:solidFill>
                  <a:schemeClr val="bg1"/>
                </a:solidFill>
                <a:latin typeface="Proxima Nova Alt Rg" panose="02000506030000020004" pitchFamily="50" charset="0"/>
              </a:rPr>
              <a:t>. </a:t>
            </a:r>
            <a:r>
              <a:rPr lang="es-CO" sz="700" dirty="0" err="1">
                <a:solidFill>
                  <a:schemeClr val="bg1"/>
                </a:solidFill>
                <a:latin typeface="Proxima Nova Alt Rg" panose="02000506030000020004" pitchFamily="50" charset="0"/>
              </a:rPr>
              <a:t>Kinet</a:t>
            </a:r>
            <a:r>
              <a:rPr lang="es-CO" sz="700" dirty="0">
                <a:solidFill>
                  <a:schemeClr val="bg1"/>
                </a:solidFill>
                <a:latin typeface="Proxima Nova Alt Rg" panose="02000506030000020004" pitchFamily="50" charset="0"/>
              </a:rPr>
              <a:t>. </a:t>
            </a:r>
            <a:r>
              <a:rPr lang="es-CO" sz="700" dirty="0" err="1">
                <a:solidFill>
                  <a:schemeClr val="bg1"/>
                </a:solidFill>
                <a:latin typeface="Proxima Nova Alt Rg" panose="02000506030000020004" pitchFamily="50" charset="0"/>
              </a:rPr>
              <a:t>Mech</a:t>
            </a:r>
            <a:r>
              <a:rPr lang="es-CO" sz="700" dirty="0">
                <a:solidFill>
                  <a:schemeClr val="bg1"/>
                </a:solidFill>
                <a:latin typeface="Proxima Nova Alt Rg" panose="02000506030000020004" pitchFamily="50" charset="0"/>
              </a:rPr>
              <a:t>. </a:t>
            </a:r>
            <a:r>
              <a:rPr lang="es-CO" sz="700" dirty="0" err="1">
                <a:solidFill>
                  <a:schemeClr val="bg1"/>
                </a:solidFill>
                <a:latin typeface="Proxima Nova Alt Rg" panose="02000506030000020004" pitchFamily="50" charset="0"/>
              </a:rPr>
              <a:t>Catal</a:t>
            </a:r>
            <a:r>
              <a:rPr lang="es-CO" sz="700" dirty="0">
                <a:solidFill>
                  <a:schemeClr val="bg1"/>
                </a:solidFill>
                <a:latin typeface="Proxima Nova Alt Rg" panose="02000506030000020004" pitchFamily="50" charset="0"/>
              </a:rPr>
              <a:t>. 119, (2016).</a:t>
            </a:r>
          </a:p>
        </p:txBody>
      </p:sp>
      <p:sp>
        <p:nvSpPr>
          <p:cNvPr id="23" name="TextBox 22">
            <a:extLst>
              <a:ext uri="{FF2B5EF4-FFF2-40B4-BE49-F238E27FC236}">
                <a16:creationId xmlns:a16="http://schemas.microsoft.com/office/drawing/2014/main" id="{0666DB11-9644-455E-A8C0-53DFFFB18C53}"/>
              </a:ext>
            </a:extLst>
          </p:cNvPr>
          <p:cNvSpPr txBox="1"/>
          <p:nvPr/>
        </p:nvSpPr>
        <p:spPr>
          <a:xfrm>
            <a:off x="404592" y="1937150"/>
            <a:ext cx="3790613" cy="2123658"/>
          </a:xfrm>
          <a:prstGeom prst="rect">
            <a:avLst/>
          </a:prstGeom>
          <a:noFill/>
        </p:spPr>
        <p:txBody>
          <a:bodyPr wrap="square" rtlCol="0">
            <a:spAutoFit/>
          </a:bodyPr>
          <a:lstStyle/>
          <a:p>
            <a:pPr algn="just"/>
            <a:r>
              <a:rPr lang="en-US" sz="1200" b="1" dirty="0">
                <a:solidFill>
                  <a:schemeClr val="bg1"/>
                </a:solidFill>
                <a:latin typeface="Proxima Nova Alt Lt" panose="02000506030000020004" pitchFamily="50" charset="0"/>
              </a:rPr>
              <a:t>Problems such as multiple simultaneous chemical events make data analysis in chemistry a challenging issue. For that matter, more complex algorithms are needed to make sense out of the different processes behind these data. Machine learning brings powerful algorithms for data analysis, and their interpretability has recently been explored [1,2]. In this work we develop an interpretable-ML aided analytical framework for in-situ TGA process quantification, allowing us to estimate kinetic and thermodynamic parameters.</a:t>
            </a:r>
            <a:endParaRPr lang="en-US" sz="1100" dirty="0">
              <a:solidFill>
                <a:schemeClr val="bg1"/>
              </a:solidFill>
              <a:latin typeface="Proxima Nova Alt Lt" panose="02000506030000020004" pitchFamily="50" charset="0"/>
            </a:endParaRPr>
          </a:p>
        </p:txBody>
      </p:sp>
      <p:sp>
        <p:nvSpPr>
          <p:cNvPr id="30" name="TextBox 29">
            <a:extLst>
              <a:ext uri="{FF2B5EF4-FFF2-40B4-BE49-F238E27FC236}">
                <a16:creationId xmlns:a16="http://schemas.microsoft.com/office/drawing/2014/main" id="{855E65DC-DD4E-4BFC-BE50-F97C9E8C89B3}"/>
              </a:ext>
            </a:extLst>
          </p:cNvPr>
          <p:cNvSpPr txBox="1"/>
          <p:nvPr/>
        </p:nvSpPr>
        <p:spPr>
          <a:xfrm>
            <a:off x="0" y="6512783"/>
            <a:ext cx="3454756" cy="215444"/>
          </a:xfrm>
          <a:prstGeom prst="rect">
            <a:avLst/>
          </a:prstGeom>
          <a:noFill/>
        </p:spPr>
        <p:txBody>
          <a:bodyPr wrap="square">
            <a:spAutoFit/>
          </a:bodyPr>
          <a:lstStyle/>
          <a:p>
            <a:pPr algn="ctr"/>
            <a:r>
              <a:rPr lang="es-CO" sz="800" dirty="0">
                <a:solidFill>
                  <a:schemeClr val="bg1">
                    <a:lumMod val="95000"/>
                  </a:schemeClr>
                </a:solidFill>
              </a:rPr>
              <a:t>https://github.com/doncamilom/QuiremaTGADecomp</a:t>
            </a:r>
          </a:p>
        </p:txBody>
      </p:sp>
    </p:spTree>
    <p:extLst>
      <p:ext uri="{BB962C8B-B14F-4D97-AF65-F5344CB8AC3E}">
        <p14:creationId xmlns:p14="http://schemas.microsoft.com/office/powerpoint/2010/main" val="381984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5"/>
                                        </p:tgtEl>
                                        <p:attrNameLst>
                                          <p:attrName>style.visibility</p:attrName>
                                        </p:attrNameLst>
                                      </p:cBhvr>
                                      <p:to>
                                        <p:strVal val="visible"/>
                                      </p:to>
                                    </p:set>
                                  </p:childTnLst>
                                </p:cTn>
                              </p:par>
                              <p:par>
                                <p:cTn id="9" presetID="0" presetClass="path" presetSubtype="0" accel="50000" decel="50000" fill="hold" nodeType="withEffect">
                                  <p:stCondLst>
                                    <p:cond delay="0"/>
                                  </p:stCondLst>
                                  <p:childTnLst>
                                    <p:animMotion origin="layout" path="M 0.00078 -0.00625 L 0.00078 -0.00602 C 0.00352 -0.00671 0.00599 -0.00833 0.00859 -0.00625 C 0.01094 -0.00463 0.00937 -0.0044 0.01172 -0.00162 C 0.01211 -0.00116 0.01276 -0.00116 0.01328 -0.0007 C 0.0138 -0.00023 0.01419 0.00069 0.01484 0.00116 C 0.01536 0.00162 0.01901 0.00278 0.01953 0.00301 C 0.02266 0.00208 0.02578 0.00116 0.02891 0.00023 C 0.02995 -0.00023 0.03099 -0.0007 0.03203 -0.00162 C 0.04505 -0.0162 0.03724 -0.01134 0.04297 -0.01458 C 0.04401 -0.01435 0.04505 -0.01458 0.04609 -0.01366 C 0.04661 -0.0132 0.04661 -0.01158 0.04714 -0.01088 C 0.04766 -0.01019 0.04844 -0.01042 0.04922 -0.00995 C 0.04974 -0.00949 0.05013 -0.0088 0.05078 -0.0081 C 0.05156 -0.00741 0.0526 -0.00741 0.05339 -0.00625 C 0.0582 0.00139 0.05286 -0.00185 0.05755 0.00023 C 0.05781 0.00116 0.05807 0.00208 0.05859 0.00301 C 0.05911 0.0037 0.0599 0.0044 0.06068 0.00486 C 0.0638 0.00625 0.06589 0.00648 0.06901 0.00764 C 0.06966 0.00787 0.07031 0.0081 0.07109 0.00856 C 0.07383 0.01342 0.07109 0.00972 0.07578 0.01227 C 0.07643 0.0125 0.07708 0.01342 0.07786 0.01412 C 0.07825 0.01435 0.07891 0.01458 0.07943 0.01505 C 0.08503 0.02245 0.0776 0.01342 0.08411 0.01875 C 0.08516 0.01944 0.08594 0.02153 0.08724 0.02245 C 0.08984 0.02384 0.09232 0.02592 0.09505 0.02708 C 0.09818 0.02801 0.09674 0.02731 0.09922 0.02893 C 0.09948 0.03009 0.09974 0.03148 0.10026 0.03264 C 0.10065 0.03333 0.10117 0.03403 0.10182 0.03449 C 0.10339 0.03518 0.1112 0.03611 0.11172 0.03634 C 0.11289 0.03773 0.11367 0.03912 0.11536 0.03912 C 0.11654 0.03912 0.11901 0.03819 0.11901 0.03842 " pathEditMode="relative" rAng="0" ptsTypes="AAAAAAAAAAAAAAAAAAAAAAAAAAAAAAAA">
                                      <p:cBhvr>
                                        <p:cTn id="10" dur="3000" fill="hold"/>
                                        <p:tgtEl>
                                          <p:spTgt spid="405"/>
                                        </p:tgtEl>
                                        <p:attrNameLst>
                                          <p:attrName>ppt_x</p:attrName>
                                          <p:attrName>ppt_y</p:attrName>
                                        </p:attrNameLst>
                                      </p:cBhvr>
                                      <p:rCtr x="5911" y="1852"/>
                                    </p:animMotion>
                                  </p:childTnLst>
                                  <p:subTnLst>
                                    <p:set>
                                      <p:cBhvr override="childStyle">
                                        <p:cTn dur="1" fill="hold" display="0" masterRel="sameClick" afterEffect="1">
                                          <p:stCondLst>
                                            <p:cond evt="end" delay="0">
                                              <p:tn val="9"/>
                                            </p:cond>
                                          </p:stCondLst>
                                        </p:cTn>
                                        <p:tgtEl>
                                          <p:spTgt spid="405"/>
                                        </p:tgtEl>
                                        <p:attrNameLst>
                                          <p:attrName>style.visibility</p:attrName>
                                        </p:attrNameLst>
                                      </p:cBhvr>
                                      <p:to>
                                        <p:strVal val="hidden"/>
                                      </p:to>
                                    </p:set>
                                  </p:subTnLst>
                                </p:cTn>
                              </p:par>
                              <p:par>
                                <p:cTn id="11" presetID="0" presetClass="path" presetSubtype="0" accel="50000" decel="50000" fill="hold" nodeType="withEffect">
                                  <p:stCondLst>
                                    <p:cond delay="0"/>
                                  </p:stCondLst>
                                  <p:childTnLst>
                                    <p:animMotion origin="layout" path="M -0.00169 0.00208 L -0.00169 0.00231 C -0.00156 -0.00093 -0.00169 -0.00417 -0.0013 -0.00695 C -0.00117 -0.00973 -0.00026 -0.01019 0.00065 -0.01181 C 0.00091 -0.0125 0.00104 -0.01343 0.00143 -0.01389 C 0.00196 -0.01505 0.00417 -0.0176 0.00495 -0.01806 C 0.00534 -0.01852 0.00599 -0.01852 0.00651 -0.01875 C 0.00703 -0.01968 0.00729 -0.02107 0.00808 -0.02153 C 0.00899 -0.02246 0.01016 -0.022 0.0112 -0.02223 C 0.01211 -0.02269 0.01289 -0.02338 0.01393 -0.02362 C 0.01459 -0.02408 0.0155 -0.02408 0.01628 -0.02431 C 0.01706 -0.02477 0.01771 -0.02547 0.01862 -0.0257 C 0.01927 -0.02616 0.02018 -0.02593 0.02097 -0.02639 C 0.02136 -0.02686 0.02162 -0.02825 0.02214 -0.02848 C 0.02279 -0.02917 0.0237 -0.02894 0.02448 -0.02917 C 0.02709 -0.02894 0.02969 -0.0294 0.03229 -0.02848 C 0.03281 -0.02848 0.03294 -0.02709 0.03347 -0.02639 C 0.03373 -0.02616 0.03594 -0.02524 0.0362 -0.025 C 0.03659 -0.02454 0.03685 -0.02408 0.03737 -0.02362 C 0.03946 -0.022 0.04037 -0.02223 0.04284 -0.02153 C 0.04349 -0.02107 0.04401 -0.02061 0.04479 -0.02014 C 0.04623 -0.01945 0.04896 -0.01922 0.05026 -0.01875 C 0.05352 -0.01598 0.04987 -0.01875 0.05612 -0.01667 C 0.0569 -0.01644 0.05755 -0.01575 0.05847 -0.01528 L 0.0612 -0.01389 C 0.06211 -0.01343 0.06433 -0.0125 0.06433 -0.01227 C 0.06628 -0.01019 0.06446 -0.01204 0.06706 -0.01042 C 0.06771 -0.01019 0.06823 -0.0095 0.06901 -0.00903 C 0.06966 -0.0088 0.07044 -0.00857 0.07136 -0.00834 C 0.07513 -0.00741 0.07552 -0.00764 0.08034 -0.00695 C 0.08099 -0.00649 0.08151 -0.00602 0.08229 -0.00556 C 0.08281 -0.00533 0.0836 -0.00533 0.08425 -0.00487 C 0.0875 -0.00371 0.08373 -0.00463 0.08893 -0.00348 C 0.08972 -0.00255 0.09076 -0.00139 0.09167 -0.0007 C 0.09245 -0.00047 0.09662 0.00046 0.09714 0.00069 L 0.10768 0.00277 C 0.11185 0.00254 0.11602 0.00231 0.12018 0.00208 C 0.12058 0.00185 0.12084 0.00138 0.12136 0.00138 C 0.12214 0.00092 0.12357 0.00069 0.12448 4.44444E-6 C 0.12461 -0.00024 0.12474 -0.00047 0.12487 -0.0007 L 0.12487 -0.00047 " pathEditMode="relative" rAng="0" ptsTypes="AAAAAAAAAAAAAAAAAAAAAAAAAAAAAAAAAAAAAAAAA">
                                      <p:cBhvr>
                                        <p:cTn id="12" dur="2000" fill="hold"/>
                                        <p:tgtEl>
                                          <p:spTgt spid="384"/>
                                        </p:tgtEl>
                                        <p:attrNameLst>
                                          <p:attrName>ppt_x</p:attrName>
                                          <p:attrName>ppt_y</p:attrName>
                                        </p:attrNameLst>
                                      </p:cBhvr>
                                      <p:rCtr x="6328" y="-1528"/>
                                    </p:animMotion>
                                  </p:childTnLst>
                                  <p:subTnLst>
                                    <p:set>
                                      <p:cBhvr override="childStyle">
                                        <p:cTn dur="1" fill="hold" display="0" masterRel="sameClick" afterEffect="1">
                                          <p:stCondLst>
                                            <p:cond evt="end" delay="0">
                                              <p:tn val="11"/>
                                            </p:cond>
                                          </p:stCondLst>
                                        </p:cTn>
                                        <p:tgtEl>
                                          <p:spTgt spid="384"/>
                                        </p:tgtEl>
                                        <p:attrNameLst>
                                          <p:attrName>style.visibility</p:attrName>
                                        </p:attrNameLst>
                                      </p:cBhvr>
                                      <p:to>
                                        <p:strVal val="hidden"/>
                                      </p:to>
                                    </p:set>
                                  </p:subTnLst>
                                </p:cTn>
                              </p:par>
                            </p:childTnLst>
                          </p:cTn>
                        </p:par>
                        <p:par>
                          <p:cTn id="13" fill="hold">
                            <p:stCondLst>
                              <p:cond delay="3000"/>
                            </p:stCondLst>
                            <p:childTnLst>
                              <p:par>
                                <p:cTn id="14" presetID="1" presetClass="entr" presetSubtype="0" fill="hold" nodeType="afterEffect">
                                  <p:stCondLst>
                                    <p:cond delay="0"/>
                                  </p:stCondLst>
                                  <p:childTnLst>
                                    <p:set>
                                      <p:cBhvr>
                                        <p:cTn id="15" dur="1" fill="hold">
                                          <p:stCondLst>
                                            <p:cond delay="0"/>
                                          </p:stCondLst>
                                        </p:cTn>
                                        <p:tgtEl>
                                          <p:spTgt spid="284"/>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500"/>
                                  </p:stCondLst>
                                  <p:childTnLst>
                                    <p:set>
                                      <p:cBhvr>
                                        <p:cTn id="18" dur="1" fill="hold">
                                          <p:stCondLst>
                                            <p:cond delay="0"/>
                                          </p:stCondLst>
                                        </p:cTn>
                                        <p:tgtEl>
                                          <p:spTgt spid="395"/>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407"/>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00717 0.00138 L 0.00717 0.00162 L 0.04519 0.00231 C 0.04584 0.00231 0.04649 0.00277 0.04727 0.00324 C 0.05756 0.00995 0.0431 0.00138 0.05092 0.00601 C 0.05352 0.00555 0.05612 0.00555 0.05873 0.00509 C 0.05925 0.00486 0.05964 0.00439 0.06029 0.00416 C 0.06094 0.0037 0.06159 0.00347 0.06237 0.00324 C 0.06758 0.00046 0.0642 0.00185 0.06862 0.00046 C 0.07032 -0.00116 0.07123 -0.00209 0.07331 -0.00325 C 0.07396 -0.00371 0.07461 -0.00417 0.07539 -0.00417 C 0.07722 -0.00463 0.07917 -0.00487 0.08112 -0.0051 C 0.09727 -0.00394 0.10039 -0.00325 0.12019 -0.0051 C 0.12318 -0.00556 0.12227 -0.00811 0.12487 -0.00973 C 0.12578 -0.01042 0.12696 -0.01042 0.128 -0.01065 C 0.12878 -0.01135 0.12969 -0.01204 0.1306 -0.0125 C 0.13099 -0.01297 0.13151 -0.01366 0.13217 -0.01343 C 0.13425 -0.0132 0.13633 -0.01227 0.13842 -0.01158 C 0.13894 -0.01112 0.13933 -0.01019 0.13998 -0.00973 C 0.14401 -0.00718 0.14102 -0.01042 0.14414 -0.00788 C 0.14545 -0.00695 0.14701 -0.00579 0.14831 -0.00417 C 0.14883 -0.00371 0.14922 -0.00278 0.14987 -0.00232 C 0.15222 -0.00047 0.15248 -0.00093 0.15456 0.00046 C 0.15534 0.00092 0.15612 0.00208 0.15717 0.00231 C 0.16055 0.003 0.16407 0.00277 0.16758 0.00324 C 0.16914 0.00416 0.16927 0.00393 0.17071 0.00601 C 0.17201 0.00787 0.17214 0.00925 0.17383 0.01064 C 0.17448 0.01111 0.17513 0.01111 0.17592 0.01157 C 0.17696 0.01273 0.17826 0.01342 0.17904 0.01527 C 0.18034 0.01875 0.17943 0.01759 0.18164 0.01898 L 0.18269 0.02175 " pathEditMode="relative" rAng="0" ptsTypes="AAAAAAAAAAAAAAAAAAAAAAAAAAAAAAA">
                                      <p:cBhvr>
                                        <p:cTn id="22" dur="3000" fill="hold"/>
                                        <p:tgtEl>
                                          <p:spTgt spid="407"/>
                                        </p:tgtEl>
                                        <p:attrNameLst>
                                          <p:attrName>ppt_x</p:attrName>
                                          <p:attrName>ppt_y</p:attrName>
                                        </p:attrNameLst>
                                      </p:cBhvr>
                                      <p:rCtr x="8776" y="255"/>
                                    </p:animMotion>
                                  </p:childTnLst>
                                  <p:subTnLst>
                                    <p:set>
                                      <p:cBhvr override="childStyle">
                                        <p:cTn dur="1" fill="hold" display="0" masterRel="sameClick" afterEffect="1">
                                          <p:stCondLst>
                                            <p:cond evt="end" delay="0">
                                              <p:tn val="21"/>
                                            </p:cond>
                                          </p:stCondLst>
                                        </p:cTn>
                                        <p:tgtEl>
                                          <p:spTgt spid="407"/>
                                        </p:tgtEl>
                                        <p:attrNameLst>
                                          <p:attrName>style.visibility</p:attrName>
                                        </p:attrNameLst>
                                      </p:cBhvr>
                                      <p:to>
                                        <p:strVal val="hidden"/>
                                      </p:to>
                                    </p:set>
                                  </p:subTnLst>
                                </p:cTn>
                              </p:par>
                              <p:par>
                                <p:cTn id="23" presetID="0" presetClass="path" presetSubtype="0" accel="50000" decel="50000" fill="hold" nodeType="withEffect">
                                  <p:stCondLst>
                                    <p:cond delay="0"/>
                                  </p:stCondLst>
                                  <p:childTnLst>
                                    <p:animMotion origin="layout" path="M -0.00261 -0.0037 L -0.00261 -0.00347 C -0.00326 -0.00555 -0.0043 -0.0074 -0.00456 -0.00972 C -0.00482 -0.0118 -0.00443 -0.01412 -0.00417 -0.0162 C -0.00391 -0.01759 -0.003 -0.01898 -0.00222 -0.01944 C 0.00208 -0.02337 0.00156 -0.02152 0.00794 -0.02314 C 0.0095 -0.02337 0.01002 -0.02384 0.01146 -0.02453 C 0.01276 -0.025 0.01406 -0.02523 0.01536 -0.02592 C 0.01575 -0.02592 0.01614 -0.02638 0.01653 -0.02638 C 0.01784 -0.02685 0.01914 -0.02685 0.02044 -0.02708 C 0.02396 -0.02708 0.02982 -0.02754 0.03411 -0.02592 C 0.0345 -0.02569 0.03489 -0.02546 0.03528 -0.025 C 0.03581 -0.02476 0.03633 -0.02407 0.03685 -0.02361 C 0.03841 -0.02314 0.03997 -0.02291 0.04153 -0.02222 C 0.04414 -0.02152 0.04336 -0.02175 0.04622 -0.02037 C 0.04661 -0.02013 0.047 -0.0199 0.04739 -0.01944 C 0.04804 -0.01921 0.0487 -0.01828 0.04935 -0.01805 C 0.05143 -0.01759 0.06094 -0.01643 0.06419 -0.0162 L 0.10286 -0.01666 C 0.10534 -0.01689 0.10781 -0.01782 0.11028 -0.01805 C 0.11211 -0.01851 0.11393 -0.01851 0.11575 -0.01898 C 0.11627 -0.01898 0.11679 -0.01921 0.11732 -0.01944 C 0.11823 -0.0199 0.11914 -0.0206 0.12005 -0.02083 C 0.12148 -0.02129 0.12291 -0.02129 0.12435 -0.02175 C 0.12995 -0.02037 0.13567 -0.0199 0.14114 -0.01759 C 0.14232 -0.01689 0.14271 -0.01458 0.14349 -0.01342 C 0.14635 -0.00949 0.14388 -0.01273 0.14778 -0.00833 C 0.14831 -0.0081 0.14857 -0.0074 0.14896 -0.00694 C 0.14935 -0.00671 0.14974 -0.00671 0.15013 -0.00648 C 0.15143 -0.00555 0.15273 -0.00439 0.15403 -0.0037 C 0.15755 -0.00162 0.1569 -0.00324 0.1595 -0.00092 C 0.16002 -0.00046 0.16028 0.00024 0.16067 0.00047 C 0.1612 0.00116 0.16185 0.00139 0.16224 0.00186 C 0.16484 0.00533 0.16211 0.00325 0.16458 0.00463 C 0.16601 0.00718 0.16575 0.00672 0.16692 0.00973 C 0.16758 0.01088 0.16771 0.01297 0.16849 0.01389 C 0.16901 0.01436 0.16966 0.01459 0.17005 0.01528 C 0.17057 0.01575 0.17083 0.0169 0.17122 0.01713 C 0.172 0.01783 0.17291 0.0176 0.17357 0.01806 C 0.17487 0.01852 0.17708 0.01991 0.17708 0.02014 C 0.17786 0.02547 0.17695 0.02038 0.17864 0.025 C 0.17903 0.0257 0.17903 0.02686 0.17942 0.02778 C 0.17982 0.02825 0.18034 0.02801 0.1806 0.02825 C 0.18138 0.02894 0.18203 0.02963 0.18255 0.03056 C 0.1832 0.03102 0.18359 0.03195 0.18411 0.03241 C 0.18489 0.03311 0.18646 0.0338 0.18646 0.03403 C 0.18815 0.03681 0.18841 0.03774 0.18997 0.03936 C 0.19049 0.04005 0.19101 0.04028 0.19153 0.04075 C 0.19179 0.04167 0.19206 0.04237 0.19232 0.04306 C 0.19336 0.04491 0.19362 0.04514 0.19466 0.0463 C 0.19557 0.04931 0.19492 0.04908 0.19583 0.04908 L 0.19635 0.05 L 0.19635 0.05024 L 0.19635 0.05 L 0.19388 0.04445 " pathEditMode="relative" rAng="0" ptsTypes="AAAAAAAAAAAAAAAAAAAAAAAAAAAAAAAAAAAAAAAAAAAAAAAAAAAAAAA">
                                      <p:cBhvr>
                                        <p:cTn id="24" dur="3000" fill="hold"/>
                                        <p:tgtEl>
                                          <p:spTgt spid="395"/>
                                        </p:tgtEl>
                                        <p:attrNameLst>
                                          <p:attrName>ppt_x</p:attrName>
                                          <p:attrName>ppt_y</p:attrName>
                                        </p:attrNameLst>
                                      </p:cBhvr>
                                      <p:rCtr x="9844" y="1505"/>
                                    </p:animMotion>
                                  </p:childTnLst>
                                  <p:subTnLst>
                                    <p:set>
                                      <p:cBhvr override="childStyle">
                                        <p:cTn dur="1" fill="hold" display="0" masterRel="sameClick" afterEffect="1">
                                          <p:stCondLst>
                                            <p:cond evt="end" delay="0">
                                              <p:tn val="23"/>
                                            </p:cond>
                                          </p:stCondLst>
                                        </p:cTn>
                                        <p:tgtEl>
                                          <p:spTgt spid="395"/>
                                        </p:tgtEl>
                                        <p:attrNameLst>
                                          <p:attrName>style.visibility</p:attrName>
                                        </p:attrNameLst>
                                      </p:cBhvr>
                                      <p:to>
                                        <p:strVal val="hidden"/>
                                      </p:to>
                                    </p:set>
                                  </p:subTnLst>
                                </p:cTn>
                              </p:par>
                            </p:childTnLst>
                          </p:cTn>
                        </p:par>
                        <p:par>
                          <p:cTn id="25" fill="hold">
                            <p:stCondLst>
                              <p:cond delay="6000"/>
                            </p:stCondLst>
                            <p:childTnLst>
                              <p:par>
                                <p:cTn id="26" presetID="1" presetClass="entr" presetSubtype="0" fill="hold" nodeType="afterEffect">
                                  <p:stCondLst>
                                    <p:cond delay="0"/>
                                  </p:stCondLst>
                                  <p:childTnLst>
                                    <p:set>
                                      <p:cBhvr>
                                        <p:cTn id="27" dur="1" fill="hold">
                                          <p:stCondLst>
                                            <p:cond delay="0"/>
                                          </p:stCondLst>
                                        </p:cTn>
                                        <p:tgtEl>
                                          <p:spTgt spid="220"/>
                                        </p:tgtEl>
                                        <p:attrNameLst>
                                          <p:attrName>style.visibility</p:attrName>
                                        </p:attrNameLst>
                                      </p:cBhvr>
                                      <p:to>
                                        <p:strVal val="visible"/>
                                      </p:to>
                                    </p:set>
                                  </p:childTnLst>
                                </p:cTn>
                              </p:par>
                            </p:childTnLst>
                          </p:cTn>
                        </p:par>
                        <p:par>
                          <p:cTn id="28" fill="hold">
                            <p:stCondLst>
                              <p:cond delay="6000"/>
                            </p:stCondLst>
                            <p:childTnLst>
                              <p:par>
                                <p:cTn id="29" presetID="1" presetClass="entr" presetSubtype="0" fill="hold" nodeType="afterEffect">
                                  <p:stCondLst>
                                    <p:cond delay="250"/>
                                  </p:stCondLst>
                                  <p:childTnLst>
                                    <p:set>
                                      <p:cBhvr>
                                        <p:cTn id="30" dur="1" fill="hold">
                                          <p:stCondLst>
                                            <p:cond delay="0"/>
                                          </p:stCondLst>
                                        </p:cTn>
                                        <p:tgtEl>
                                          <p:spTgt spid="238"/>
                                        </p:tgtEl>
                                        <p:attrNameLst>
                                          <p:attrName>style.visibility</p:attrName>
                                        </p:attrNameLst>
                                      </p:cBhvr>
                                      <p:to>
                                        <p:strVal val="visible"/>
                                      </p:to>
                                    </p:set>
                                  </p:childTnLst>
                                </p:cTn>
                              </p:par>
                            </p:childTnLst>
                          </p:cTn>
                        </p:par>
                        <p:par>
                          <p:cTn id="31" fill="hold">
                            <p:stCondLst>
                              <p:cond delay="6250"/>
                            </p:stCondLst>
                            <p:childTnLst>
                              <p:par>
                                <p:cTn id="32" presetID="1" presetClass="entr" presetSubtype="0" fill="hold" nodeType="afterEffect">
                                  <p:stCondLst>
                                    <p:cond delay="500"/>
                                  </p:stCondLst>
                                  <p:childTnLst>
                                    <p:set>
                                      <p:cBhvr>
                                        <p:cTn id="33" dur="1" fill="hold">
                                          <p:stCondLst>
                                            <p:cond delay="0"/>
                                          </p:stCondLst>
                                        </p:cTn>
                                        <p:tgtEl>
                                          <p:spTgt spid="389"/>
                                        </p:tgtEl>
                                        <p:attrNameLst>
                                          <p:attrName>style.visibility</p:attrName>
                                        </p:attrNameLst>
                                      </p:cBhvr>
                                      <p:to>
                                        <p:strVal val="visible"/>
                                      </p:to>
                                    </p:set>
                                  </p:childTnLst>
                                </p:cTn>
                              </p:par>
                              <p:par>
                                <p:cTn id="34" presetID="1" presetClass="entr" presetSubtype="0" fill="hold" nodeType="withEffect">
                                  <p:stCondLst>
                                    <p:cond delay="500"/>
                                  </p:stCondLst>
                                  <p:childTnLst>
                                    <p:set>
                                      <p:cBhvr>
                                        <p:cTn id="35" dur="1" fill="hold">
                                          <p:stCondLst>
                                            <p:cond delay="0"/>
                                          </p:stCondLst>
                                        </p:cTn>
                                        <p:tgtEl>
                                          <p:spTgt spid="391"/>
                                        </p:tgtEl>
                                        <p:attrNameLst>
                                          <p:attrName>style.visibility</p:attrName>
                                        </p:attrNameLst>
                                      </p:cBhvr>
                                      <p:to>
                                        <p:strVal val="visible"/>
                                      </p:to>
                                    </p:set>
                                  </p:childTnLst>
                                </p:cTn>
                              </p:par>
                            </p:childTnLst>
                          </p:cTn>
                        </p:par>
                        <p:par>
                          <p:cTn id="36" fill="hold">
                            <p:stCondLst>
                              <p:cond delay="6750"/>
                            </p:stCondLst>
                            <p:childTnLst>
                              <p:par>
                                <p:cTn id="37" presetID="0" presetClass="path" presetSubtype="0" accel="50000" decel="50000" fill="hold" nodeType="afterEffect">
                                  <p:stCondLst>
                                    <p:cond delay="0"/>
                                  </p:stCondLst>
                                  <p:childTnLst>
                                    <p:animMotion origin="layout" path="M -0.00169 0.00463 L -0.00169 0.00487 C 0.00039 0.00186 0.00208 -0.00208 0.00456 -0.0037 C 0.00925 -0.0074 0.01445 -0.00856 0.0194 -0.01157 L 0.02409 -0.01435 C 0.02539 -0.01666 0.02617 -0.01875 0.028 -0.0199 C 0.02865 -0.02013 0.02956 -0.02037 0.03034 -0.02037 C 0.03073 -0.02083 0.03099 -0.02176 0.03151 -0.02176 C 0.03268 -0.02199 0.03385 -0.02199 0.03503 -0.02129 C 0.03581 -0.0206 0.0362 -0.01875 0.03698 -0.01759 C 0.03737 -0.01689 0.03802 -0.0162 0.03854 -0.01574 C 0.04167 -0.01574 0.04479 -0.01597 0.04792 -0.0162 C 0.04857 -0.01643 0.04909 -0.01689 0.04987 -0.01713 C 0.0543 -0.01736 0.05898 -0.01759 0.06354 -0.01759 C 0.06992 -0.01921 0.0681 -0.01851 0.0737 -0.02037 C 0.07435 -0.0206 0.075 -0.02083 0.07565 -0.02129 C 0.07617 -0.02129 0.07656 -0.02176 0.07721 -0.02176 C 0.0793 -0.02245 0.08164 -0.02268 0.08385 -0.02314 C 0.08594 -0.02314 0.08802 -0.02291 0.0901 -0.02268 C 0.09089 -0.02245 0.09154 -0.02199 0.09245 -0.02176 C 0.09388 -0.02152 0.09544 -0.02129 0.09714 -0.02129 C 0.10026 -0.02083 0.10365 -0.02083 0.1069 -0.02037 C 0.11706 -0.02083 0.12721 -0.02106 0.13737 -0.02176 C 0.14036 -0.02222 0.13893 -0.02384 0.14167 -0.02546 C 0.14349 -0.02638 0.14753 -0.02731 0.14753 -0.02708 C 0.14805 -0.02824 0.14844 -0.02893 0.14909 -0.02963 C 0.14935 -0.02986 0.14987 -0.02986 0.15026 -0.03009 C 0.15326 -0.03333 0.15026 -0.03171 0.15339 -0.03287 C 0.1543 -0.03379 0.15508 -0.03518 0.15612 -0.03564 C 0.15677 -0.03634 0.15768 -0.03588 0.15846 -0.03657 C 0.15898 -0.0368 0.15938 -0.03796 0.16003 -0.03842 C 0.16029 -0.03912 0.16068 -0.03958 0.1612 -0.03981 C 0.16146 -0.04027 0.16185 -0.04051 0.16237 -0.04074 C 0.16576 -0.04213 0.16276 -0.04051 0.16706 -0.04213 C 0.16862 -0.04259 0.17018 -0.04328 0.17175 -0.04398 C 0.17214 -0.04421 0.1724 -0.04467 0.17292 -0.0449 C 0.17331 -0.04513 0.17396 -0.04537 0.17448 -0.04537 C 0.17604 -0.04537 0.1776 -0.04513 0.17917 -0.0449 C 0.18216 -0.04398 0.18099 -0.04351 0.18307 -0.04259 C 0.18516 -0.04166 0.18971 -0.03981 0.18971 -0.03958 C 0.19297 -0.03703 0.19023 -0.03888 0.19675 -0.03796 C 0.19753 -0.03773 0.19818 -0.03726 0.19909 -0.03703 C 0.20352 -0.03703 0.2082 -0.03703 0.21276 -0.03703 L 0.21471 -0.03796 L 0.21471 -0.03773 L 0.21471 -0.03842 L 0.21471 -0.03819 " pathEditMode="relative" rAng="0" ptsTypes="AAAAAAAAAAAAAAAAAAAAAAAAAAAAAAAAAAAAAAAAAAAAAAA">
                                      <p:cBhvr>
                                        <p:cTn id="38" dur="2000" fill="hold"/>
                                        <p:tgtEl>
                                          <p:spTgt spid="389"/>
                                        </p:tgtEl>
                                        <p:attrNameLst>
                                          <p:attrName>ppt_x</p:attrName>
                                          <p:attrName>ppt_y</p:attrName>
                                        </p:attrNameLst>
                                      </p:cBhvr>
                                      <p:rCtr x="10820" y="-2500"/>
                                    </p:animMotion>
                                  </p:childTnLst>
                                  <p:subTnLst>
                                    <p:set>
                                      <p:cBhvr override="childStyle">
                                        <p:cTn dur="1" fill="hold" display="0" masterRel="sameClick" afterEffect="1">
                                          <p:stCondLst>
                                            <p:cond evt="end" delay="0">
                                              <p:tn val="37"/>
                                            </p:cond>
                                          </p:stCondLst>
                                        </p:cTn>
                                        <p:tgtEl>
                                          <p:spTgt spid="389"/>
                                        </p:tgtEl>
                                        <p:attrNameLst>
                                          <p:attrName>style.visibility</p:attrName>
                                        </p:attrNameLst>
                                      </p:cBhvr>
                                      <p:to>
                                        <p:strVal val="hidden"/>
                                      </p:to>
                                    </p:set>
                                  </p:subTnLst>
                                </p:cTn>
                              </p:par>
                              <p:par>
                                <p:cTn id="39" presetID="0" presetClass="path" presetSubtype="0" accel="50000" decel="50000" fill="hold" nodeType="withEffect">
                                  <p:stCondLst>
                                    <p:cond delay="0"/>
                                  </p:stCondLst>
                                  <p:childTnLst>
                                    <p:animMotion origin="layout" path="M 0.00339 0.00301 L 0.00339 0.00324 L 0.0112 0.00162 C 0.01654 0.00046 0.02175 -0.00162 0.02722 -0.00208 C 0.03294 -0.00231 0.03867 -0.00116 0.0444 -0.00069 C 0.04558 -0.00023 0.04675 -0.00023 0.04792 0.00023 C 0.04857 0.00046 0.04909 0.00116 0.04987 0.00162 C 0.0513 0.00255 0.05143 0.00231 0.05339 0.00301 L 0.0612 0.00509 L 0.08073 0.0044 C 0.08216 0.00417 0.08347 0.00231 0.08503 0.00162 C 0.08555 0.00116 0.08633 0.00116 0.08698 0.00069 C 0.08737 0.00023 0.08763 -0.00069 0.08815 -0.00116 C 0.08841 -0.00162 0.0888 -0.00185 0.08933 -0.00208 C 0.09037 -0.00231 0.09167 -0.00255 0.09284 -0.00255 C 0.09766 -0.00602 0.09297 -0.00324 0.10339 -0.00486 C 0.10378 -0.00486 0.10404 -0.00532 0.10456 -0.00532 C 0.1069 -0.00602 0.10951 -0.00625 0.11198 -0.00671 C 0.1181 -0.0081 0.10925 -0.00787 0.12214 -0.00903 C 0.12761 -0.00949 0.13334 -0.00949 0.13893 -0.00949 L 0.15534 -0.00903 C 0.15847 -0.00856 0.15677 -0.00856 0.15886 -0.00671 C 0.15912 -0.00648 0.15964 -0.00648 0.16003 -0.00625 C 0.16094 -0.00556 0.16172 -0.00463 0.16276 -0.00394 C 0.16406 -0.00324 0.16615 -0.00301 0.16745 -0.00255 C 0.16797 -0.00208 0.16836 -0.00093 0.16901 -0.00069 C 0.16992 1.11022E-16 0.1711 -0.00023 0.17214 0.00023 C 0.17266 0.00023 0.17318 0.00069 0.1737 0.00069 C 0.17761 0.00023 0.18151 1.11022E-16 0.18542 -0.00069 C 0.1862 -0.00069 0.18737 -0.00208 0.18815 -0.00255 C 0.18854 -0.00301 0.18919 -0.00301 0.18972 -0.00347 C 0.19011 -0.00347 0.19037 -0.00394 0.19089 -0.00394 C 0.19271 -0.00509 0.19518 -0.00579 0.19714 -0.00625 C 0.19857 -0.00648 0.20026 -0.00671 0.20183 -0.00671 C 0.20378 -0.00671 0.20573 -0.00648 0.20768 -0.00625 C 0.20847 -0.00602 0.21029 -0.00509 0.2112 -0.00486 C 0.21159 -0.00394 0.21185 -0.00324 0.21237 -0.00255 C 0.21419 -0.00069 0.21511 -0.00116 0.21745 -0.00116 L 0.21393 -0.00255 " pathEditMode="relative" rAng="0" ptsTypes="AAAAAAAAAAAAAAAAAAAAAAAAAAAAAAAAAAAAAAA">
                                      <p:cBhvr>
                                        <p:cTn id="40" dur="2000" fill="hold"/>
                                        <p:tgtEl>
                                          <p:spTgt spid="391"/>
                                        </p:tgtEl>
                                        <p:attrNameLst>
                                          <p:attrName>ppt_x</p:attrName>
                                          <p:attrName>ppt_y</p:attrName>
                                        </p:attrNameLst>
                                      </p:cBhvr>
                                      <p:rCtr x="10703" y="-532"/>
                                    </p:animMotion>
                                  </p:childTnLst>
                                  <p:subTnLst>
                                    <p:set>
                                      <p:cBhvr override="childStyle">
                                        <p:cTn dur="1" fill="hold" display="0" masterRel="sameClick" afterEffect="1">
                                          <p:stCondLst>
                                            <p:cond evt="end" delay="0">
                                              <p:tn val="39"/>
                                            </p:cond>
                                          </p:stCondLst>
                                        </p:cTn>
                                        <p:tgtEl>
                                          <p:spTgt spid="391"/>
                                        </p:tgtEl>
                                        <p:attrNameLst>
                                          <p:attrName>style.visibility</p:attrName>
                                        </p:attrNameLst>
                                      </p:cBhvr>
                                      <p:to>
                                        <p:strVal val="hidden"/>
                                      </p:to>
                                    </p:set>
                                  </p:sub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8750"/>
                            </p:stCondLst>
                            <p:childTnLst>
                              <p:par>
                                <p:cTn id="45" presetID="1" presetClass="entr" presetSubtype="0" fill="hold" nodeType="afterEffect">
                                  <p:stCondLst>
                                    <p:cond delay="0"/>
                                  </p:stCondLst>
                                  <p:childTnLst>
                                    <p:set>
                                      <p:cBhvr>
                                        <p:cTn id="46" dur="1" fill="hold">
                                          <p:stCondLst>
                                            <p:cond delay="0"/>
                                          </p:stCondLst>
                                        </p:cTn>
                                        <p:tgtEl>
                                          <p:spTgt spid="39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9"/>
                                        </p:tgtEl>
                                        <p:attrNameLst>
                                          <p:attrName>style.visibility</p:attrName>
                                        </p:attrNameLst>
                                      </p:cBhvr>
                                      <p:to>
                                        <p:strVal val="visible"/>
                                      </p:to>
                                    </p:set>
                                  </p:childTnLst>
                                </p:cTn>
                              </p:par>
                              <p:par>
                                <p:cTn id="49" presetID="0" presetClass="path" presetSubtype="0" accel="50000" decel="50000" fill="hold" nodeType="withEffect">
                                  <p:stCondLst>
                                    <p:cond delay="0"/>
                                  </p:stCondLst>
                                  <p:childTnLst>
                                    <p:animMotion origin="layout" path="M -0.00703 -0.03102 L -0.00703 -0.03079 C -0.00547 -0.03079 -0.00404 -0.03032 -0.00234 -0.03009 C 0.00104 -0.02986 0.00456 -0.02986 0.00807 -0.02917 C 0.01315 -0.02824 0.01198 -0.02685 0.01693 -0.02546 C 0.01914 -0.025 0.02135 -0.025 0.0237 -0.02454 C 0.0263 -0.02407 0.02891 -0.02338 0.03151 -0.02269 C 0.03229 -0.02245 0.0332 -0.02199 0.03411 -0.02176 C 0.03646 -0.02153 0.03893 -0.0213 0.04141 -0.02083 C 0.04479 -0.02037 0.04831 -0.01968 0.05182 -0.01898 C 0.06497 -0.01134 0.04258 -0.02407 0.05911 -0.0162 C 0.06029 -0.01574 0.06146 -0.01412 0.06276 -0.01343 C 0.0651 -0.0125 0.06758 -0.0125 0.07005 -0.01157 C 0.07239 -0.01065 0.07487 -0.00903 0.07734 -0.00787 C 0.07917 -0.00718 0.08112 -0.00671 0.08307 -0.00602 C 0.08359 -0.00509 0.08424 -0.00463 0.08463 -0.00324 C 0.08502 -0.00185 0.08489 -0.00023 0.08516 0.00139 C 0.08542 0.0037 0.08698 0.01134 0.08776 0.01343 C 0.08854 0.01574 0.08984 0.01759 0.09088 0.01991 C 0.09127 0.0206 0.09154 0.02176 0.09193 0.02268 C 0.09206 0.02407 0.0918 0.02593 0.09245 0.02731 C 0.09284 0.02824 0.09375 0.02755 0.09453 0.02824 C 0.09544 0.02893 0.09622 0.02986 0.09713 0.03102 C 0.09818 0.03218 0.09909 0.0338 0.10026 0.03472 C 0.10351 0.03704 0.10195 0.03611 0.10495 0.0375 C 0.10521 0.03866 0.10547 0.04005 0.10599 0.0412 C 0.10638 0.0419 0.1069 0.04236 0.10755 0.04305 C 0.11055 0.04606 0.11042 0.0456 0.1138 0.04768 C 0.11445 0.04861 0.1151 0.04954 0.11588 0.05046 C 0.11667 0.05116 0.11758 0.05162 0.11849 0.05231 C 0.12213 0.05417 0.12591 0.05509 0.12995 0.05602 C 0.13229 0.05625 0.13476 0.05648 0.13724 0.05694 C 0.15026 0.0588 0.1345 0.05718 0.15703 0.0588 C 0.15807 0.05903 0.15911 0.05926 0.16016 0.05972 C 0.1612 0.06018 0.16211 0.06134 0.16328 0.06157 L 0.17995 0.06065 C 0.18268 0.06088 0.18542 0.06111 0.18828 0.06157 C 0.19167 0.06204 0.1987 0.06343 0.1987 0.06366 L 0.20286 0.06528 C 0.20364 0.06551 0.20456 0.06551 0.20547 0.0662 C 0.20716 0.06736 0.20729 0.06921 0.20859 0.07176 C 0.20898 0.07268 0.2095 0.07361 0.21016 0.07454 C 0.21159 0.07639 0.21263 0.07639 0.21432 0.07731 C 0.21458 0.0787 0.21484 0.08032 0.21536 0.08194 C 0.21575 0.08333 0.21641 0.08495 0.21693 0.08657 C 0.21719 0.08773 0.21758 0.08889 0.21797 0.09028 C 0.2181 0.09444 0.2181 0.09884 0.21849 0.10324 C 0.21862 0.10579 0.21927 0.10648 0.22005 0.1088 C 0.22031 0.10995 0.2207 0.11111 0.22109 0.1125 C 0.22122 0.11389 0.22122 0.11551 0.22161 0.11713 C 0.22161 0.11736 0.22461 0.12546 0.22526 0.12639 C 0.22565 0.12685 0.2263 0.12685 0.22682 0.12731 C 0.22773 0.13241 0.22669 0.1287 0.23047 0.1338 C 0.23112 0.13472 0.23177 0.13542 0.23255 0.13657 C 0.23307 0.13727 0.23346 0.13843 0.23411 0.13935 C 0.2345 0.14005 0.23516 0.14051 0.23568 0.1412 C 0.23633 0.1419 0.23698 0.14305 0.23776 0.14398 C 0.24948 0.14352 0.26133 0.14375 0.27318 0.14305 C 0.27383 0.14282 0.27448 0.1412 0.27526 0.1412 C 0.28542 0.13843 0.28177 0.14421 0.28516 0.13843 " pathEditMode="relative" rAng="0" ptsTypes="AAAAAAAAAAAAAAAAAAAAAAAAAAAAAAAAAAAAAAAAAAAAAAAAAAAAAAAAAAAA">
                                      <p:cBhvr>
                                        <p:cTn id="50" dur="2000" fill="hold"/>
                                        <p:tgtEl>
                                          <p:spTgt spid="409"/>
                                        </p:tgtEl>
                                        <p:attrNameLst>
                                          <p:attrName>ppt_x</p:attrName>
                                          <p:attrName>ppt_y</p:attrName>
                                        </p:attrNameLst>
                                      </p:cBhvr>
                                      <p:rCtr x="14609" y="8750"/>
                                    </p:animMotion>
                                  </p:childTnLst>
                                  <p:subTnLst>
                                    <p:set>
                                      <p:cBhvr override="childStyle">
                                        <p:cTn dur="1" fill="hold" display="0" masterRel="sameClick" afterEffect="1">
                                          <p:stCondLst>
                                            <p:cond evt="end" delay="0">
                                              <p:tn val="49"/>
                                            </p:cond>
                                          </p:stCondLst>
                                        </p:cTn>
                                        <p:tgtEl>
                                          <p:spTgt spid="409"/>
                                        </p:tgtEl>
                                        <p:attrNameLst>
                                          <p:attrName>style.visibility</p:attrName>
                                        </p:attrNameLst>
                                      </p:cBhvr>
                                      <p:to>
                                        <p:strVal val="hidden"/>
                                      </p:to>
                                    </p:set>
                                  </p:subTnLst>
                                </p:cTn>
                              </p:par>
                              <p:par>
                                <p:cTn id="51" presetID="0" presetClass="path" presetSubtype="0" accel="50000" decel="50000" fill="hold" nodeType="withEffect">
                                  <p:stCondLst>
                                    <p:cond delay="0"/>
                                  </p:stCondLst>
                                  <p:childTnLst>
                                    <p:animMotion origin="layout" path="M -0.00013 0.00532 L -0.00013 0.00555 C 0.0099 0.00208 0.00768 0.00347 0.0181 -0.00209 C 0.02409 -0.00533 0.02982 -0.00949 0.03581 -0.01181 C 0.04675 -0.01621 0.06888 -0.02246 0.06888 -0.02222 C 0.06992 -0.02292 0.07097 -0.02384 0.07201 -0.02431 C 0.07292 -0.02477 0.07396 -0.02477 0.07487 -0.02523 C 0.07617 -0.02546 0.07748 -0.02616 0.07878 -0.02639 C 0.08425 -0.02616 0.08972 -0.02639 0.09518 -0.0257 C 0.09675 -0.0257 0.09831 -0.025 0.09987 -0.02431 C 0.10091 -0.02384 0.1013 -0.02246 0.10248 -0.02246 C 0.10677 -0.02176 0.11107 -0.02153 0.1155 -0.02107 C 0.12813 -0.01644 0.11888 -0.01945 0.14675 -0.0169 L 0.16393 -0.01551 C 0.16732 -0.01412 0.16745 -0.01435 0.17201 -0.01134 C 0.17253 -0.01088 0.17279 -0.01019 0.17331 -0.00996 C 0.17526 -0.00787 0.17722 -0.00509 0.17956 -0.0044 C 0.18386 -0.00278 0.18841 -0.00347 0.19284 -0.00301 C 0.1931 -0.00255 0.19362 -0.00255 0.19388 -0.00209 C 0.19544 -0.00116 0.19675 0.00023 0.19831 0.00116 C 0.19922 0.00185 0.20039 0.00208 0.20143 0.00254 C 0.20912 0.01088 0.19948 0.00139 0.22201 0.00949 C 0.22344 0.01018 0.22461 0.01204 0.22591 0.01319 C 0.22813 0.01458 0.23034 0.01597 0.23268 0.01736 C 0.23373 0.02315 0.23321 0.02176 0.23893 0.02754 C 0.24284 0.03194 0.24727 0.03495 0.25143 0.03866 C 0.25196 0.03935 0.25235 0.04028 0.253 0.04097 C 0.25326 0.0412 0.25378 0.0412 0.25404 0.04143 C 0.25781 0.04444 0.25625 0.04444 0.26159 0.04699 C 0.26289 0.04791 0.26446 0.04791 0.26576 0.04838 C 0.26836 0.05532 0.26602 0.04907 0.27253 0.06366 C 0.27292 0.06458 0.27318 0.06574 0.27357 0.06643 C 0.27409 0.06736 0.27448 0.06782 0.27487 0.06875 C 0.27669 0.07268 0.27552 0.07129 0.278 0.07708 C 0.27878 0.07893 0.27969 0.08079 0.2806 0.08264 C 0.28099 0.0831 0.28151 0.08333 0.2819 0.08403 C 0.28281 0.08518 0.28373 0.0868 0.28451 0.08819 C 0.28776 0.10162 0.28321 0.08356 0.28815 0.09791 C 0.28854 0.09907 0.28867 0.10069 0.28893 0.10208 C 0.28933 0.10416 0.28946 0.10532 0.28998 0.10764 C 0.29167 0.11412 0.29089 0.11018 0.29362 0.11782 C 0.29518 0.12291 0.29466 0.12268 0.29597 0.12893 C 0.2961 0.13009 0.29623 0.13125 0.29675 0.13171 C 0.29844 0.13472 0.29922 0.13495 0.30091 0.13588 C 0.3013 0.13704 0.30235 0.14097 0.303 0.14143 C 0.30456 0.14282 0.30886 0.14375 0.31107 0.14421 L 0.31237 0.14514 L 0.31237 0.14537 L 0.31237 0.14514 L 0.31237 0.14537 " pathEditMode="relative" rAng="0" ptsTypes="AAAAAAAAAAAAAAAAAAAAAAAAAAAAAAAAAAAAAAAAAAAAAAAAAA">
                                      <p:cBhvr>
                                        <p:cTn id="52" dur="2000" fill="hold"/>
                                        <p:tgtEl>
                                          <p:spTgt spid="393"/>
                                        </p:tgtEl>
                                        <p:attrNameLst>
                                          <p:attrName>ppt_x</p:attrName>
                                          <p:attrName>ppt_y</p:attrName>
                                        </p:attrNameLst>
                                      </p:cBhvr>
                                      <p:rCtr x="15625" y="5417"/>
                                    </p:animMotion>
                                  </p:childTnLst>
                                  <p:subTnLst>
                                    <p:set>
                                      <p:cBhvr override="childStyle">
                                        <p:cTn dur="1" fill="hold" display="0" masterRel="sameClick" afterEffect="1">
                                          <p:stCondLst>
                                            <p:cond evt="end" delay="0">
                                              <p:tn val="51"/>
                                            </p:cond>
                                          </p:stCondLst>
                                        </p:cTn>
                                        <p:tgtEl>
                                          <p:spTgt spid="393"/>
                                        </p:tgtEl>
                                        <p:attrNameLst>
                                          <p:attrName>style.visibility</p:attrName>
                                        </p:attrNameLst>
                                      </p:cBhvr>
                                      <p:to>
                                        <p:strVal val="hidden"/>
                                      </p:to>
                                    </p:set>
                                  </p:subTnLst>
                                </p:cTn>
                              </p:par>
                            </p:childTnLst>
                          </p:cTn>
                        </p:par>
                        <p:par>
                          <p:cTn id="53" fill="hold">
                            <p:stCondLst>
                              <p:cond delay="10750"/>
                            </p:stCondLst>
                            <p:childTnLst>
                              <p:par>
                                <p:cTn id="54" presetID="1" presetClass="entr" presetSubtype="0" fill="hold" nodeType="afterEffect">
                                  <p:stCondLst>
                                    <p:cond delay="0"/>
                                  </p:stCondLst>
                                  <p:childTnLst>
                                    <p:set>
                                      <p:cBhvr>
                                        <p:cTn id="55" dur="1" fill="hold">
                                          <p:stCondLst>
                                            <p:cond delay="0"/>
                                          </p:stCondLst>
                                        </p:cTn>
                                        <p:tgtEl>
                                          <p:spTgt spid="314"/>
                                        </p:tgtEl>
                                        <p:attrNameLst>
                                          <p:attrName>style.visibility</p:attrName>
                                        </p:attrNameLst>
                                      </p:cBhvr>
                                      <p:to>
                                        <p:strVal val="visible"/>
                                      </p:to>
                                    </p:set>
                                  </p:childTnLst>
                                </p:cTn>
                              </p:par>
                            </p:childTnLst>
                          </p:cTn>
                        </p:par>
                        <p:par>
                          <p:cTn id="56" fill="hold">
                            <p:stCondLst>
                              <p:cond delay="10750"/>
                            </p:stCondLst>
                            <p:childTnLst>
                              <p:par>
                                <p:cTn id="57" presetID="1" presetClass="entr" presetSubtype="0" fill="hold" nodeType="afterEffect">
                                  <p:stCondLst>
                                    <p:cond delay="500"/>
                                  </p:stCondLst>
                                  <p:childTnLst>
                                    <p:set>
                                      <p:cBhvr>
                                        <p:cTn id="58" dur="1" fill="hold">
                                          <p:stCondLst>
                                            <p:cond delay="0"/>
                                          </p:stCondLst>
                                        </p:cTn>
                                        <p:tgtEl>
                                          <p:spTgt spid="39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7"/>
                                        </p:tgtEl>
                                        <p:attrNameLst>
                                          <p:attrName>style.visibility</p:attrName>
                                        </p:attrNameLst>
                                      </p:cBhvr>
                                      <p:to>
                                        <p:strVal val="visible"/>
                                      </p:to>
                                    </p:set>
                                  </p:childTnLst>
                                </p:cTn>
                              </p:par>
                            </p:childTnLst>
                          </p:cTn>
                        </p:par>
                        <p:par>
                          <p:cTn id="61" fill="hold">
                            <p:stCondLst>
                              <p:cond delay="11250"/>
                            </p:stCondLst>
                            <p:childTnLst>
                              <p:par>
                                <p:cTn id="62" presetID="0" presetClass="path" presetSubtype="0" accel="50000" decel="50000" fill="hold" nodeType="afterEffect">
                                  <p:stCondLst>
                                    <p:cond delay="0"/>
                                  </p:stCondLst>
                                  <p:childTnLst>
                                    <p:animMotion origin="layout" path="M 0.00455 0.00116 L 0.00455 0.00139 C 0.00533 0.0037 0.00612 0.00602 0.0069 0.00879 C 0.00703 0.00926 0.0069 0.01018 0.00716 0.01065 C 0.0125 0.01898 0.01106 0.01551 0.01471 0.01991 C 0.01614 0.02153 0.01666 0.02292 0.01862 0.02407 C 0.02005 0.02477 0.02174 0.02477 0.0233 0.02546 C 0.02877 0.02754 0.02799 0.02708 0.03138 0.02963 C 0.03242 0.03102 0.03333 0.03217 0.03424 0.03379 C 0.03463 0.03426 0.03489 0.03518 0.03528 0.03565 C 0.0358 0.03634 0.03645 0.03657 0.03684 0.03704 C 0.03958 0.03981 0.03893 0.03981 0.04231 0.04213 C 0.04296 0.04236 0.04362 0.04259 0.0444 0.04259 C 0.04635 0.04491 0.04713 0.04606 0.04987 0.04676 C 0.05065 0.04722 0.05143 0.04722 0.05221 0.04768 C 0.05299 0.04792 0.05364 0.04861 0.05455 0.04907 C 0.05559 0.04954 0.0569 0.04977 0.05794 0.05046 C 0.06158 0.05185 0.05729 0.05023 0.06158 0.05185 C 0.06224 0.05231 0.06341 0.05347 0.06419 0.0537 C 0.06875 0.05532 0.07005 0.05532 0.07434 0.05602 C 0.075 0.05625 0.07669 0.05764 0.07747 0.05787 C 0.07812 0.05833 0.07877 0.05833 0.07955 0.05879 C 0.0832 0.06204 0.07864 0.05787 0.08294 0.06204 C 0.08346 0.06273 0.08398 0.06296 0.0845 0.06342 C 0.08593 0.06713 0.08476 0.06458 0.08737 0.06759 C 0.09296 0.07454 0.08385 0.06458 0.09127 0.07129 C 0.09179 0.07176 0.09218 0.07222 0.09283 0.07268 C 0.09466 0.07361 0.10182 0.07384 0.10221 0.07407 C 0.10299 0.07407 0.10403 0.0743 0.10481 0.07454 C 0.10559 0.075 0.10612 0.07592 0.1069 0.07592 C 0.10898 0.07662 0.11132 0.07639 0.11341 0.07685 C 0.11823 0.07754 0.12083 0.07801 0.12513 0.07963 C 0.1263 0.07986 0.12734 0.08032 0.12825 0.08102 C 0.1319 0.08264 0.12565 0.08032 0.13216 0.08287 C 0.13346 0.08356 0.13489 0.08356 0.13606 0.08426 C 0.13684 0.08472 0.13763 0.08542 0.13841 0.08565 C 0.14427 0.08773 0.14544 0.08773 0.15065 0.08842 C 0.15117 0.08889 0.15195 0.08889 0.15247 0.08935 C 0.15338 0.08958 0.15403 0.09051 0.15481 0.09074 C 0.16041 0.09213 0.16445 0.09213 0.17018 0.09259 L 0.18138 0.09398 C 0.18502 0.0956 0.18073 0.09375 0.18737 0.09629 C 0.18789 0.09629 0.18828 0.09676 0.18893 0.09676 C 0.1901 0.09745 0.1914 0.09792 0.19283 0.09815 C 0.1957 0.09907 0.197 0.09907 0.20013 0.10046 C 0.20143 0.10092 0.20247 0.10185 0.20377 0.10231 C 0.20742 0.10417 0.20833 0.10393 0.21237 0.10463 L 0.22877 0.10741 L 0.23737 0.11018 C 0.23802 0.11018 0.23919 0.11065 0.23919 0.11088 C 0.24153 0.11342 0.23958 0.11157 0.24362 0.11296 C 0.24479 0.11319 0.24583 0.11389 0.247 0.11435 C 0.24908 0.11481 0.2513 0.11504 0.25325 0.11574 C 0.25403 0.11574 0.25755 0.11759 0.25768 0.11759 C 0.25807 0.11805 0.25872 0.11805 0.25924 0.11852 C 0.26119 0.11991 0.26302 0.12199 0.26497 0.12315 C 0.26588 0.12384 0.26679 0.12361 0.26783 0.12407 C 0.27213 0.12917 0.26796 0.125 0.27356 0.12731 C 0.27421 0.12778 0.27461 0.12847 0.27513 0.1287 C 0.27656 0.1294 0.27812 0.12963 0.27955 0.13009 C 0.28007 0.13032 0.28046 0.13079 0.28112 0.13102 C 0.28164 0.13125 0.28242 0.13125 0.28294 0.13148 C 0.28398 0.13194 0.28476 0.13264 0.2858 0.13287 C 0.28671 0.13333 0.28789 0.13333 0.28893 0.13379 C 0.29622 0.13588 0.28854 0.13379 0.29596 0.13796 C 0.29674 0.13842 0.29778 0.13842 0.29856 0.13842 C 0.29934 0.13889 0.30013 0.13958 0.30091 0.13981 C 0.30156 0.14028 0.30234 0.14028 0.30299 0.14074 C 0.3039 0.14097 0.30481 0.14167 0.30559 0.14213 C 0.30638 0.14167 0.30729 0.14167 0.30794 0.1412 C 0.30911 0.14097 0.31002 0.14004 0.31106 0.13981 C 0.33099 0.13773 0.3194 0.13866 0.34596 0.13796 C 0.3483 0.1375 0.35091 0.13773 0.35325 0.13704 C 0.35377 0.13704 0.35403 0.13611 0.35455 0.13565 C 0.35507 0.13542 0.35586 0.13518 0.35638 0.13518 L 0.35872 0.13102 C 0.35924 0.13009 0.35937 0.12893 0.36002 0.1287 C 0.36211 0.12801 0.36145 0.12893 0.36237 0.12731 " pathEditMode="relative" rAng="0" ptsTypes="AAAAAAAAAAAAAAAAAAAAAAAAAAAAAAAAAAAAAAAAAAAAAAAAAAAAAAAAAAAAAAAAAAAAAAAAAAAAAA">
                                      <p:cBhvr>
                                        <p:cTn id="63" dur="3000" fill="hold"/>
                                        <p:tgtEl>
                                          <p:spTgt spid="397"/>
                                        </p:tgtEl>
                                        <p:attrNameLst>
                                          <p:attrName>ppt_x</p:attrName>
                                          <p:attrName>ppt_y</p:attrName>
                                        </p:attrNameLst>
                                      </p:cBhvr>
                                      <p:rCtr x="17891" y="7037"/>
                                    </p:animMotion>
                                  </p:childTnLst>
                                  <p:subTnLst>
                                    <p:set>
                                      <p:cBhvr override="childStyle">
                                        <p:cTn dur="1" fill="hold" display="0" masterRel="sameClick" afterEffect="1">
                                          <p:stCondLst>
                                            <p:cond evt="end" delay="0">
                                              <p:tn val="62"/>
                                            </p:cond>
                                          </p:stCondLst>
                                        </p:cTn>
                                        <p:tgtEl>
                                          <p:spTgt spid="397"/>
                                        </p:tgtEl>
                                        <p:attrNameLst>
                                          <p:attrName>style.visibility</p:attrName>
                                        </p:attrNameLst>
                                      </p:cBhvr>
                                      <p:to>
                                        <p:strVal val="hidden"/>
                                      </p:to>
                                    </p:set>
                                  </p:subTnLst>
                                </p:cTn>
                              </p:par>
                              <p:par>
                                <p:cTn id="64" presetID="0" presetClass="path" presetSubtype="0" accel="50000" decel="50000" fill="hold" nodeType="withEffect">
                                  <p:stCondLst>
                                    <p:cond delay="0"/>
                                  </p:stCondLst>
                                  <p:childTnLst>
                                    <p:animMotion origin="layout" path="M -0.00013 -0.00023 L -0.00013 2.59259E-6 C 0.00195 2.59259E-6 0.00403 2.59259E-6 0.00612 0.00046 C 0.00833 0.00069 0.01041 0.00139 0.01263 0.00185 C 0.01536 0.00208 0.01809 0.00231 0.02096 0.00231 C 0.02252 0.00278 0.02434 0.00324 0.02591 0.0037 C 0.02851 0.00463 0.03346 0.00648 0.03346 0.00671 C 0.03398 0.00694 0.03476 0.0074 0.03528 0.00787 C 0.0358 0.00856 0.03606 0.00949 0.03658 0.01018 C 0.04062 0.01643 0.03658 0.00949 0.03997 0.01574 C 0.04023 0.0162 0.04023 0.01713 0.04049 0.01759 C 0.04088 0.01875 0.04205 0.01944 0.04283 0.0199 C 0.04609 0.02129 0.04544 0.02106 0.04856 0.02176 C 0.05 0.02315 0.05156 0.02453 0.05299 0.02546 C 0.05429 0.02615 0.05586 0.02662 0.05716 0.02731 C 0.05872 0.02824 0.06015 0.02916 0.06158 0.03009 C 0.06796 0.03472 0.06302 0.03171 0.06627 0.03379 C 0.07148 0.04305 0.06849 0.03935 0.07565 0.0449 L 0.07565 0.04514 C 0.07617 0.04537 0.07669 0.04606 0.07721 0.04676 C 0.07812 0.04838 0.07838 0.04953 0.07955 0.05046 C 0.07994 0.05069 0.08059 0.05092 0.08112 0.05092 C 0.08424 0.05532 0.08216 0.05324 0.08893 0.05509 C 0.09453 0.05694 0.09661 0.05694 0.10299 0.05787 C 0.10377 0.05879 0.10468 0.05949 0.10559 0.06018 C 0.10612 0.06041 0.10664 0.06065 0.10716 0.06065 C 0.10911 0.06157 0.11041 0.0618 0.11237 0.06296 C 0.11289 0.06319 0.11328 0.06389 0.11393 0.06435 C 0.11484 0.06458 0.11601 0.06458 0.11705 0.06481 C 0.11862 0.06528 0.12174 0.0662 0.12174 0.06643 C 0.12226 0.06666 0.12304 0.06713 0.12356 0.06759 C 0.12734 0.07176 0.12395 0.06967 0.12721 0.07129 C 0.12773 0.07176 0.12838 0.07268 0.12903 0.07315 C 0.13086 0.07477 0.13489 0.07453 0.1358 0.07453 C 0.14114 0.07731 0.13567 0.075 0.14309 0.07685 C 0.14362 0.07685 0.14388 0.07731 0.1444 0.07731 C 0.14661 0.07801 0.14908 0.07824 0.15143 0.0787 C 0.15234 0.07893 0.15325 0.07916 0.15403 0.07963 C 0.16067 0.08333 0.15416 0.07986 0.16888 0.08287 L 0.17565 0.08426 C 0.17708 0.08472 0.17851 0.08541 0.17981 0.08657 C 0.18046 0.0868 0.18086 0.0875 0.18138 0.08796 C 0.18255 0.08842 0.18372 0.08842 0.18502 0.08842 C 0.18632 0.08935 0.18763 0.08981 0.18893 0.09074 C 0.18932 0.09097 0.18958 0.09166 0.18997 0.09213 C 0.19036 0.09236 0.19088 0.09236 0.19127 0.09259 C 0.19817 0.09791 0.19323 0.09514 0.197 0.09676 C 0.19804 0.09722 0.19895 0.09768 0.19987 0.09815 C 0.20026 0.09838 0.20052 0.09884 0.20091 0.09907 C 0.22213 0.10208 0.21992 0.10162 0.23893 0.10231 C 0.23919 0.10278 0.23958 0.10301 0.23997 0.10324 C 0.24531 0.10532 0.24323 0.10393 0.24934 0.10602 C 0.25065 0.10625 0.25169 0.10694 0.25299 0.1074 C 0.26211 0.11018 0.24948 0.10532 0.2595 0.10926 L 0.26106 0.11342 C 0.26132 0.11435 0.26145 0.11528 0.26184 0.11574 L 0.26315 0.1162 C 0.26471 0.11852 0.26588 0.12037 0.26809 0.12129 C 0.27018 0.12199 0.27226 0.12176 0.27434 0.12176 C 0.27487 0.12268 0.27539 0.12338 0.27591 0.12407 C 0.2763 0.1243 0.27682 0.1243 0.27721 0.12453 C 0.2776 0.12523 0.27799 0.12592 0.27825 0.12685 C 0.27916 0.13125 0.27799 0.12639 0.28033 0.13148 C 0.28229 0.13634 0.27981 0.13287 0.28216 0.13565 C 0.28294 0.13773 0.28424 0.14143 0.28528 0.14213 C 0.28619 0.14236 0.28724 0.14282 0.28815 0.14352 C 0.28867 0.14375 0.28906 0.14444 0.28971 0.1449 C 0.29049 0.14514 0.2914 0.14537 0.29231 0.14537 C 0.2957 0.14583 0.29908 0.14583 0.30247 0.14629 C 0.30299 0.14629 0.30364 0.14629 0.30403 0.14676 C 0.30468 0.14745 0.30468 0.14907 0.30533 0.14953 C 0.30651 0.15069 0.30794 0.15 0.30924 0.15092 L 0.31002 0.15185 " pathEditMode="relative" rAng="0" ptsTypes="AAAAAAAAAAAAAAAAAAAAAAAAAAAAAAAAAAAAAAAAAAAAAAAAAAAAAAAAAAAAAAAAAAAAAAAAA">
                                      <p:cBhvr>
                                        <p:cTn id="65" dur="3000" fill="hold"/>
                                        <p:tgtEl>
                                          <p:spTgt spid="399"/>
                                        </p:tgtEl>
                                        <p:attrNameLst>
                                          <p:attrName>ppt_x</p:attrName>
                                          <p:attrName>ppt_y</p:attrName>
                                        </p:attrNameLst>
                                      </p:cBhvr>
                                      <p:rCtr x="15508" y="7593"/>
                                    </p:animMotion>
                                  </p:childTnLst>
                                  <p:subTnLst>
                                    <p:set>
                                      <p:cBhvr override="childStyle">
                                        <p:cTn dur="1" fill="hold" display="0" masterRel="sameClick" afterEffect="1">
                                          <p:stCondLst>
                                            <p:cond evt="end" delay="0">
                                              <p:tn val="64"/>
                                            </p:cond>
                                          </p:stCondLst>
                                        </p:cTn>
                                        <p:tgtEl>
                                          <p:spTgt spid="399"/>
                                        </p:tgtEl>
                                        <p:attrNameLst>
                                          <p:attrName>style.visibility</p:attrName>
                                        </p:attrNameLst>
                                      </p:cBhvr>
                                      <p:to>
                                        <p:strVal val="hidden"/>
                                      </p:to>
                                    </p:set>
                                  </p:subTnLst>
                                </p:cTn>
                              </p:par>
                            </p:childTnLst>
                          </p:cTn>
                        </p:par>
                        <p:par>
                          <p:cTn id="66" fill="hold">
                            <p:stCondLst>
                              <p:cond delay="14250"/>
                            </p:stCondLst>
                            <p:childTnLst>
                              <p:par>
                                <p:cTn id="67" presetID="1" presetClass="entr" presetSubtype="0" fill="hold" nodeType="afterEffect">
                                  <p:stCondLst>
                                    <p:cond delay="500"/>
                                  </p:stCondLst>
                                  <p:childTnLst>
                                    <p:set>
                                      <p:cBhvr>
                                        <p:cTn id="68" dur="1" fill="hold">
                                          <p:stCondLst>
                                            <p:cond delay="0"/>
                                          </p:stCondLst>
                                        </p:cTn>
                                        <p:tgtEl>
                                          <p:spTgt spid="40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1"/>
                                        </p:tgtEl>
                                        <p:attrNameLst>
                                          <p:attrName>style.visibility</p:attrName>
                                        </p:attrNameLst>
                                      </p:cBhvr>
                                      <p:to>
                                        <p:strVal val="visible"/>
                                      </p:to>
                                    </p:set>
                                  </p:childTnLst>
                                </p:cTn>
                              </p:par>
                            </p:childTnLst>
                          </p:cTn>
                        </p:par>
                        <p:par>
                          <p:cTn id="71" fill="hold">
                            <p:stCondLst>
                              <p:cond delay="14750"/>
                            </p:stCondLst>
                            <p:childTnLst>
                              <p:par>
                                <p:cTn id="72" presetID="0" presetClass="path" presetSubtype="0" accel="50000" decel="50000" fill="hold" nodeType="afterEffect">
                                  <p:stCondLst>
                                    <p:cond delay="0"/>
                                  </p:stCondLst>
                                  <p:childTnLst>
                                    <p:animMotion origin="layout" path="M -0.00547 -0.00741 L -0.00547 -0.00718 L 0.00808 -0.0088 C 0.00938 -0.0088 0.01042 -0.00926 0.01172 -0.00926 C 0.01511 -0.00996 0.01875 -0.01019 0.02214 -0.01065 C 0.02409 -0.01111 0.02578 -0.01181 0.02761 -0.01204 C 0.03633 -0.01343 0.05118 -0.01436 0.05886 -0.01482 C 0.06537 -0.01482 0.07175 -0.01505 0.07813 -0.01436 C 0.08229 -0.01366 0.0819 -0.01065 0.08594 -0.0088 C 0.08763 -0.00787 0.08959 -0.00787 0.09141 -0.00741 C 0.09284 -0.00695 0.09427 -0.00649 0.09558 -0.00602 C 0.10508 -0.00186 0.09714 -0.00463 0.10573 -0.00047 C 0.10651 3.7037E-6 0.10743 3.7037E-6 0.10808 0.00046 C 0.11042 0.00115 0.11133 0.00162 0.11328 0.00254 C 0.11511 0.00185 0.11719 0.00139 0.11901 0.00046 C 0.11966 3.7037E-6 0.12006 -0.00116 0.12058 -0.00186 C 0.12175 -0.00255 0.12305 -0.00301 0.12422 -0.00371 C 0.12487 -0.00417 0.12539 -0.00486 0.12604 -0.0051 C 0.12657 -0.00556 0.12722 -0.00556 0.12761 -0.00602 C 0.12813 -0.00602 0.12839 -0.00649 0.12891 -0.00649 C 0.13112 -0.00926 0.1293 -0.00764 0.1336 -0.0088 C 0.13425 -0.0088 0.13477 -0.00926 0.13542 -0.00926 C 0.13959 -0.00996 0.14805 -0.01065 0.14805 -0.01042 " pathEditMode="relative" rAng="0" ptsTypes="AAAAAAAAAAAAAAAAAAAAAAA">
                                      <p:cBhvr>
                                        <p:cTn id="73" dur="2000" fill="hold"/>
                                        <p:tgtEl>
                                          <p:spTgt spid="401"/>
                                        </p:tgtEl>
                                        <p:attrNameLst>
                                          <p:attrName>ppt_x</p:attrName>
                                          <p:attrName>ppt_y</p:attrName>
                                        </p:attrNameLst>
                                      </p:cBhvr>
                                      <p:rCtr x="7669" y="116"/>
                                    </p:animMotion>
                                  </p:childTnLst>
                                  <p:subTnLst>
                                    <p:set>
                                      <p:cBhvr override="childStyle">
                                        <p:cTn dur="1" fill="hold" display="0" masterRel="sameClick" afterEffect="1">
                                          <p:stCondLst>
                                            <p:cond evt="end" delay="0">
                                              <p:tn val="72"/>
                                            </p:cond>
                                          </p:stCondLst>
                                        </p:cTn>
                                        <p:tgtEl>
                                          <p:spTgt spid="401"/>
                                        </p:tgtEl>
                                        <p:attrNameLst>
                                          <p:attrName>style.visibility</p:attrName>
                                        </p:attrNameLst>
                                      </p:cBhvr>
                                      <p:to>
                                        <p:strVal val="hidden"/>
                                      </p:to>
                                    </p:set>
                                  </p:subTnLst>
                                </p:cTn>
                              </p:par>
                              <p:par>
                                <p:cTn id="74" presetID="0" presetClass="path" presetSubtype="0" accel="50000" decel="50000" fill="hold" nodeType="withEffect">
                                  <p:stCondLst>
                                    <p:cond delay="0"/>
                                  </p:stCondLst>
                                  <p:childTnLst>
                                    <p:animMotion origin="layout" path="M -0.00144 -0.00487 L -0.00144 -0.00463 C -0.00274 0.00115 -0.00391 0.00763 -0.00534 0.01365 C -0.00756 0.02268 -0.01055 0.03101 -0.01237 0.04004 C -0.01289 0.04236 -0.01328 0.04629 -0.01198 0.04699 C -0.0043 0.05231 0.00416 0.0537 0.01224 0.05671 C 0.01315 0.05717 0.01406 0.0574 0.01497 0.05763 C 0.01692 0.05787 0.01888 0.05787 0.02083 0.0581 C 0.0233 0.05856 0.02578 0.05926 0.02825 0.05949 C 0.02994 0.05995 0.03164 0.05995 0.03333 0.06041 C 0.04622 0.06226 0.03789 0.06111 0.04856 0.0625 C 0.05195 0.06226 0.05534 0.06226 0.05872 0.0618 C 0.06028 0.06134 0.06172 0.05995 0.06341 0.05949 C 0.06523 0.05902 0.06731 0.05902 0.06927 0.05902 C 0.07252 0.05532 0.07578 0.05208 0.07903 0.04838 C 0.08385 0.04282 0.07994 0.04537 0.08294 0.04375 C 0.08424 0.04143 0.08554 0.03958 0.08685 0.03726 C 0.08724 0.03657 0.08737 0.03495 0.08802 0.03449 C 0.08997 0.03333 0.09205 0.0331 0.09427 0.03263 C 0.09505 0.03217 0.09583 0.03217 0.09661 0.03171 C 0.09791 0.03148 0.10052 0.03032 0.10052 0.03055 " pathEditMode="relative" rAng="0" ptsTypes="AAAAAAAAAAAAAAAAAAAAA">
                                      <p:cBhvr>
                                        <p:cTn id="75" dur="2000" fill="hold"/>
                                        <p:tgtEl>
                                          <p:spTgt spid="403"/>
                                        </p:tgtEl>
                                        <p:attrNameLst>
                                          <p:attrName>ppt_x</p:attrName>
                                          <p:attrName>ppt_y</p:attrName>
                                        </p:attrNameLst>
                                      </p:cBhvr>
                                      <p:rCtr x="4518" y="3356"/>
                                    </p:animMotion>
                                  </p:childTnLst>
                                  <p:subTnLst>
                                    <p:set>
                                      <p:cBhvr override="childStyle">
                                        <p:cTn dur="1" fill="hold" display="0" masterRel="sameClick" afterEffect="1">
                                          <p:stCondLst>
                                            <p:cond evt="end" delay="0">
                                              <p:tn val="74"/>
                                            </p:cond>
                                          </p:stCondLst>
                                        </p:cTn>
                                        <p:tgtEl>
                                          <p:spTgt spid="403"/>
                                        </p:tgtEl>
                                        <p:attrNameLst>
                                          <p:attrName>style.visibility</p:attrName>
                                        </p:attrNameLst>
                                      </p:cBhvr>
                                      <p:to>
                                        <p:strVal val="hidden"/>
                                      </p:to>
                                    </p:set>
                                  </p:subTnLst>
                                </p:cTn>
                              </p:par>
                            </p:childTnLst>
                          </p:cTn>
                        </p:par>
                        <p:par>
                          <p:cTn id="76" fill="hold">
                            <p:stCondLst>
                              <p:cond delay="16750"/>
                            </p:stCondLst>
                            <p:childTnLst>
                              <p:par>
                                <p:cTn id="77" presetID="1" presetClass="entr" presetSubtype="0" fill="hold" nodeType="afterEffect">
                                  <p:stCondLst>
                                    <p:cond delay="0"/>
                                  </p:stCondLst>
                                  <p:childTnLst>
                                    <p:set>
                                      <p:cBhvr>
                                        <p:cTn id="78" dur="1" fill="hold">
                                          <p:stCondLst>
                                            <p:cond delay="9"/>
                                          </p:stCondLst>
                                        </p:cTn>
                                        <p:tgtEl>
                                          <p:spTgt spid="345"/>
                                        </p:tgtEl>
                                        <p:attrNameLst>
                                          <p:attrName>style.visibility</p:attrName>
                                        </p:attrNameLst>
                                      </p:cBhvr>
                                      <p:to>
                                        <p:strVal val="visible"/>
                                      </p:to>
                                    </p:set>
                                  </p:childTnLst>
                                </p:cTn>
                              </p:par>
                            </p:childTnLst>
                          </p:cTn>
                        </p:par>
                        <p:par>
                          <p:cTn id="79" fill="hold">
                            <p:stCondLst>
                              <p:cond delay="16760"/>
                            </p:stCondLst>
                            <p:childTnLst>
                              <p:par>
                                <p:cTn id="80" presetID="1" presetClass="exit" presetSubtype="0" fill="hold" nodeType="afterEffect">
                                  <p:stCondLst>
                                    <p:cond delay="2000"/>
                                  </p:stCondLst>
                                  <p:childTnLst>
                                    <p:set>
                                      <p:cBhvr>
                                        <p:cTn id="81" dur="1" fill="hold">
                                          <p:stCondLst>
                                            <p:cond delay="0"/>
                                          </p:stCondLst>
                                        </p:cTn>
                                        <p:tgtEl>
                                          <p:spTgt spid="3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875</TotalTime>
  <Words>419</Words>
  <Application>Microsoft Office PowerPoint</Application>
  <PresentationFormat>Widescreen</PresentationFormat>
  <Paragraphs>82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Proxima Nova Alt Lt</vt:lpstr>
      <vt:lpstr>Proxima Nova Alt Rg</vt:lpstr>
      <vt:lpstr>Proxima Nova 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JAIME ANDRES GALLEGO MARIN</dc:creator>
  <cp:lastModifiedBy>JAIME ANDRES GALLEGO MARIN</cp:lastModifiedBy>
  <cp:revision>53</cp:revision>
  <dcterms:created xsi:type="dcterms:W3CDTF">2020-08-17T22:21:08Z</dcterms:created>
  <dcterms:modified xsi:type="dcterms:W3CDTF">2020-09-06T20:41:43Z</dcterms:modified>
</cp:coreProperties>
</file>