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0D00D26F-9C3D-4DD6-AA4C-172AB8E30E31}">
          <p14:sldIdLst>
            <p14:sldId id="256"/>
          </p14:sldIdLst>
        </p14:section>
      </p14:sectionLst>
    </p:ex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showGuides="1">
      <p:cViewPr varScale="1">
        <p:scale>
          <a:sx n="84" d="100"/>
          <a:sy n="84" d="100"/>
        </p:scale>
        <p:origin x="422" y="67"/>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54259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98607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431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68409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122894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8346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F6E6F-246F-4C13-B395-8A981746FDB5}" type="datetimeFigureOut">
              <a:rPr lang="es-CO" smtClean="0"/>
              <a:t>6/09/2020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8025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F6E6F-246F-4C13-B395-8A981746FDB5}" type="datetimeFigureOut">
              <a:rPr lang="es-CO" smtClean="0"/>
              <a:t>6/09/2020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72673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F6E6F-246F-4C13-B395-8A981746FDB5}" type="datetimeFigureOut">
              <a:rPr lang="es-CO" smtClean="0"/>
              <a:t>6/09/2020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50153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66005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17166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6E6F-246F-4C13-B395-8A981746FDB5}" type="datetimeFigureOut">
              <a:rPr lang="es-CO" smtClean="0"/>
              <a:t>6/09/2020</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38E32-E08A-4D7A-9A9C-E408F744F81C}" type="slidenum">
              <a:rPr lang="es-CO" smtClean="0"/>
              <a:t>‹#›</a:t>
            </a:fld>
            <a:endParaRPr lang="es-CO"/>
          </a:p>
        </p:txBody>
      </p:sp>
    </p:spTree>
    <p:extLst>
      <p:ext uri="{BB962C8B-B14F-4D97-AF65-F5344CB8AC3E}">
        <p14:creationId xmlns:p14="http://schemas.microsoft.com/office/powerpoint/2010/main" val="3682009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06A45E2-80EB-4CC2-8AF9-3B5CB25AE562}"/>
              </a:ext>
            </a:extLst>
          </p:cNvPr>
          <p:cNvSpPr/>
          <p:nvPr/>
        </p:nvSpPr>
        <p:spPr>
          <a:xfrm>
            <a:off x="227796" y="1844723"/>
            <a:ext cx="4110749" cy="2275429"/>
          </a:xfrm>
          <a:prstGeom prst="roundRect">
            <a:avLst/>
          </a:prstGeom>
          <a:solidFill>
            <a:schemeClr val="bg2">
              <a:lumMod val="25000"/>
            </a:schemeClr>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16" name="Rectangle: Rounded Corners 15">
            <a:extLst>
              <a:ext uri="{FF2B5EF4-FFF2-40B4-BE49-F238E27FC236}">
                <a16:creationId xmlns:a16="http://schemas.microsoft.com/office/drawing/2014/main" id="{84AF638E-9A24-4FDF-87D7-EB05984B36EB}"/>
              </a:ext>
            </a:extLst>
          </p:cNvPr>
          <p:cNvSpPr/>
          <p:nvPr/>
        </p:nvSpPr>
        <p:spPr>
          <a:xfrm>
            <a:off x="227796" y="4195455"/>
            <a:ext cx="4110750" cy="2522098"/>
          </a:xfrm>
          <a:prstGeom prst="roundRect">
            <a:avLst/>
          </a:prstGeom>
          <a:solidFill>
            <a:schemeClr val="bg2">
              <a:lumMod val="25000"/>
            </a:schemeClr>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29" name="Rectangle: Rounded Corners 28">
            <a:extLst>
              <a:ext uri="{FF2B5EF4-FFF2-40B4-BE49-F238E27FC236}">
                <a16:creationId xmlns:a16="http://schemas.microsoft.com/office/drawing/2014/main" id="{8368054C-789C-4E58-83E4-80E50B6EAB49}"/>
              </a:ext>
            </a:extLst>
          </p:cNvPr>
          <p:cNvSpPr/>
          <p:nvPr/>
        </p:nvSpPr>
        <p:spPr>
          <a:xfrm>
            <a:off x="4451841" y="1791849"/>
            <a:ext cx="5227054" cy="4910978"/>
          </a:xfrm>
          <a:prstGeom prst="roundRect">
            <a:avLst>
              <a:gd name="adj" fmla="val 5878"/>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33" name="Rectangle: Rounded Corners 32">
            <a:extLst>
              <a:ext uri="{FF2B5EF4-FFF2-40B4-BE49-F238E27FC236}">
                <a16:creationId xmlns:a16="http://schemas.microsoft.com/office/drawing/2014/main" id="{CB09F6F4-6767-46AC-800A-D2CC97E07159}"/>
              </a:ext>
            </a:extLst>
          </p:cNvPr>
          <p:cNvSpPr/>
          <p:nvPr/>
        </p:nvSpPr>
        <p:spPr>
          <a:xfrm>
            <a:off x="234403" y="162735"/>
            <a:ext cx="8746266" cy="884264"/>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2" name="Rectangle: Rounded Corners 31">
            <a:extLst>
              <a:ext uri="{FF2B5EF4-FFF2-40B4-BE49-F238E27FC236}">
                <a16:creationId xmlns:a16="http://schemas.microsoft.com/office/drawing/2014/main" id="{DFF7B039-88FF-4EBF-B5B4-0BE6CA8355CF}"/>
              </a:ext>
            </a:extLst>
          </p:cNvPr>
          <p:cNvSpPr/>
          <p:nvPr/>
        </p:nvSpPr>
        <p:spPr>
          <a:xfrm>
            <a:off x="9237075" y="105696"/>
            <a:ext cx="2753365" cy="156958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Proxima Nova Th" panose="02000506030000020004" pitchFamily="50" charset="0"/>
            </a:endParaRPr>
          </a:p>
        </p:txBody>
      </p:sp>
      <p:sp>
        <p:nvSpPr>
          <p:cNvPr id="6" name="TextBox 5">
            <a:extLst>
              <a:ext uri="{FF2B5EF4-FFF2-40B4-BE49-F238E27FC236}">
                <a16:creationId xmlns:a16="http://schemas.microsoft.com/office/drawing/2014/main" id="{4D319F7E-B1D9-4C34-97CC-2A3BCDE0F94E}"/>
              </a:ext>
            </a:extLst>
          </p:cNvPr>
          <p:cNvSpPr txBox="1"/>
          <p:nvPr/>
        </p:nvSpPr>
        <p:spPr>
          <a:xfrm>
            <a:off x="77167" y="140446"/>
            <a:ext cx="9044173" cy="913135"/>
          </a:xfrm>
          <a:prstGeom prst="rect">
            <a:avLst/>
          </a:prstGeom>
          <a:noFill/>
          <a:ln>
            <a:noFill/>
          </a:ln>
        </p:spPr>
        <p:txBody>
          <a:bodyPr wrap="square">
            <a:spAutoFit/>
          </a:bodyPr>
          <a:lstStyle/>
          <a:p>
            <a:pPr algn="ctr">
              <a:lnSpc>
                <a:spcPct val="107000"/>
              </a:lnSpc>
              <a:spcAft>
                <a:spcPts val="800"/>
              </a:spcAft>
            </a:pPr>
            <a:r>
              <a:rPr lang="en-US" sz="2600" b="1" dirty="0">
                <a:effectLst/>
                <a:latin typeface="Proxima Nova Alt Rg" panose="02000506030000020004" pitchFamily="50" charset="0"/>
                <a:ea typeface="Calibri" panose="020F0502020204030204" pitchFamily="34" charset="0"/>
                <a:cs typeface="Calibri" panose="020F0502020204030204" pitchFamily="34" charset="0"/>
              </a:rPr>
              <a:t>Machine Learning methods for a complete TGA analysis</a:t>
            </a:r>
          </a:p>
          <a:p>
            <a:pPr algn="ctr">
              <a:lnSpc>
                <a:spcPct val="107000"/>
              </a:lnSpc>
              <a:spcAft>
                <a:spcPts val="800"/>
              </a:spcAft>
            </a:pPr>
            <a:r>
              <a:rPr lang="en-US" sz="1700" b="1" dirty="0">
                <a:effectLst/>
                <a:latin typeface="Proxima Nova Alt Rg" panose="02000506030000020004" pitchFamily="50" charset="0"/>
                <a:ea typeface="Calibri" panose="020F0502020204030204" pitchFamily="34" charset="0"/>
                <a:cs typeface="Calibri" panose="020F0502020204030204" pitchFamily="34" charset="0"/>
              </a:rPr>
              <a:t>Characterization of   La</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1-x</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Ca</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x</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NiO</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3±δ</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 as catalyst precursors for dry methane reforming</a:t>
            </a:r>
            <a:endParaRPr lang="x-none" sz="1700" dirty="0">
              <a:effectLst/>
              <a:latin typeface="Proxima Nova Alt Rg" panose="02000506030000020004" pitchFamily="50" charset="0"/>
              <a:ea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17BDAD60-EF3B-43ED-A1AC-7A19AA0EF5B9}"/>
              </a:ext>
            </a:extLst>
          </p:cNvPr>
          <p:cNvGrpSpPr/>
          <p:nvPr/>
        </p:nvGrpSpPr>
        <p:grpSpPr>
          <a:xfrm>
            <a:off x="164740" y="1119293"/>
            <a:ext cx="2254400" cy="664926"/>
            <a:chOff x="164740" y="1119293"/>
            <a:chExt cx="2254400" cy="664926"/>
          </a:xfrm>
        </p:grpSpPr>
        <p:sp>
          <p:nvSpPr>
            <p:cNvPr id="39" name="Rectangle: Rounded Corners 38">
              <a:extLst>
                <a:ext uri="{FF2B5EF4-FFF2-40B4-BE49-F238E27FC236}">
                  <a16:creationId xmlns:a16="http://schemas.microsoft.com/office/drawing/2014/main" id="{B1A6C597-3786-4868-B800-B1042EDA58BA}"/>
                </a:ext>
              </a:extLst>
            </p:cNvPr>
            <p:cNvSpPr/>
            <p:nvPr/>
          </p:nvSpPr>
          <p:spPr>
            <a:xfrm>
              <a:off x="210759" y="1123834"/>
              <a:ext cx="2150015"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10" name="TextBox 9">
              <a:extLst>
                <a:ext uri="{FF2B5EF4-FFF2-40B4-BE49-F238E27FC236}">
                  <a16:creationId xmlns:a16="http://schemas.microsoft.com/office/drawing/2014/main" id="{221AD3A6-37A6-4D01-924D-C1C90A43B718}"/>
                </a:ext>
              </a:extLst>
            </p:cNvPr>
            <p:cNvSpPr txBox="1"/>
            <p:nvPr/>
          </p:nvSpPr>
          <p:spPr>
            <a:xfrm>
              <a:off x="164740" y="1119293"/>
              <a:ext cx="2254400" cy="664926"/>
            </a:xfrm>
            <a:prstGeom prst="rect">
              <a:avLst/>
            </a:prstGeom>
            <a:noFill/>
          </p:spPr>
          <p:txBody>
            <a:bodyPr wrap="square">
              <a:spAutoFit/>
            </a:bodyPr>
            <a:lstStyle/>
            <a:p>
              <a:pPr algn="ctr">
                <a:lnSpc>
                  <a:spcPct val="107000"/>
                </a:lnSpc>
              </a:pPr>
              <a:r>
                <a:rPr lang="es-CO" sz="1400" b="1" dirty="0" err="1">
                  <a:effectLst/>
                  <a:latin typeface="Proxima Nova Th" panose="02000506030000020004" pitchFamily="50" charset="0"/>
                  <a:ea typeface="Calibri" panose="020F0502020204030204" pitchFamily="34" charset="0"/>
                  <a:cs typeface="Calibri" panose="020F0502020204030204" pitchFamily="34" charset="0"/>
                </a:rPr>
                <a:t>Andres</a:t>
              </a:r>
              <a:r>
                <a:rPr lang="es-CO" sz="1400" b="1" dirty="0">
                  <a:effectLst/>
                  <a:latin typeface="Proxima Nova Th" panose="02000506030000020004" pitchFamily="50" charset="0"/>
                  <a:ea typeface="Calibri" panose="020F0502020204030204" pitchFamily="34" charset="0"/>
                  <a:cs typeface="Calibri" panose="020F0502020204030204" pitchFamily="34" charset="0"/>
                </a:rPr>
                <a:t> Marulanda-Bran</a:t>
              </a:r>
            </a:p>
            <a:p>
              <a:pPr algn="ctr">
                <a:lnSpc>
                  <a:spcPct val="107000"/>
                </a:lnSpc>
              </a:pPr>
              <a:r>
                <a:rPr lang="es-CO" sz="1050" dirty="0">
                  <a:effectLst/>
                  <a:latin typeface="Proxima Nova Th" panose="02000506030000020004" pitchFamily="50" charset="0"/>
                  <a:ea typeface="Calibri" panose="020F0502020204030204" pitchFamily="34" charset="0"/>
                  <a:cs typeface="Calibri" panose="020F0502020204030204" pitchFamily="34" charset="0"/>
                </a:rPr>
                <a:t>acamilo.marulanda@udea.edu.co</a:t>
              </a:r>
              <a:endParaRPr lang="es-CO" sz="1050" dirty="0">
                <a:latin typeface="Proxima Nova Th" panose="02000506030000020004" pitchFamily="50" charset="0"/>
                <a:ea typeface="Calibri" panose="020F0502020204030204" pitchFamily="34" charset="0"/>
                <a:cs typeface="Calibri" panose="020F0502020204030204" pitchFamily="34" charset="0"/>
              </a:endParaRPr>
            </a:p>
            <a:p>
              <a:pPr algn="ctr">
                <a:lnSpc>
                  <a:spcPct val="107000"/>
                </a:lnSpc>
              </a:pPr>
              <a:r>
                <a:rPr lang="fr-FR" sz="1050" dirty="0">
                  <a:effectLst/>
                  <a:latin typeface="Proxima Nova Th" panose="02000506030000020004" pitchFamily="50" charset="0"/>
                  <a:ea typeface="Calibri" panose="020F0502020204030204" pitchFamily="34" charset="0"/>
                  <a:cs typeface="Calibri" panose="020F0502020204030204" pitchFamily="34" charset="0"/>
                </a:rPr>
                <a:t>@marulandaandrec</a:t>
              </a:r>
              <a:endParaRPr lang="x-none" sz="1050" dirty="0">
                <a:effectLst/>
                <a:latin typeface="Proxima Nova Th" panose="02000506030000020004" pitchFamily="50"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B4412792-5DF1-409F-9445-6B0178F2EF84}"/>
              </a:ext>
            </a:extLst>
          </p:cNvPr>
          <p:cNvGrpSpPr/>
          <p:nvPr/>
        </p:nvGrpSpPr>
        <p:grpSpPr>
          <a:xfrm>
            <a:off x="6183868" y="1123834"/>
            <a:ext cx="2861671" cy="612488"/>
            <a:chOff x="6183868" y="1123834"/>
            <a:chExt cx="2861671" cy="612488"/>
          </a:xfrm>
        </p:grpSpPr>
        <p:sp>
          <p:nvSpPr>
            <p:cNvPr id="45" name="Rectangle: Rounded Corners 44">
              <a:extLst>
                <a:ext uri="{FF2B5EF4-FFF2-40B4-BE49-F238E27FC236}">
                  <a16:creationId xmlns:a16="http://schemas.microsoft.com/office/drawing/2014/main" id="{98B41A39-C77B-4696-A9BB-2366F930C43F}"/>
                </a:ext>
              </a:extLst>
            </p:cNvPr>
            <p:cNvSpPr/>
            <p:nvPr/>
          </p:nvSpPr>
          <p:spPr>
            <a:xfrm>
              <a:off x="6230150" y="1123834"/>
              <a:ext cx="2753366"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12" name="TextBox 11">
              <a:extLst>
                <a:ext uri="{FF2B5EF4-FFF2-40B4-BE49-F238E27FC236}">
                  <a16:creationId xmlns:a16="http://schemas.microsoft.com/office/drawing/2014/main" id="{CE397082-56BE-4EAA-8678-7156C5F1557B}"/>
                </a:ext>
              </a:extLst>
            </p:cNvPr>
            <p:cNvSpPr txBox="1"/>
            <p:nvPr/>
          </p:nvSpPr>
          <p:spPr>
            <a:xfrm>
              <a:off x="6183868" y="1176163"/>
              <a:ext cx="2861671" cy="507831"/>
            </a:xfrm>
            <a:prstGeom prst="rect">
              <a:avLst/>
            </a:prstGeom>
            <a:noFill/>
          </p:spPr>
          <p:txBody>
            <a:bodyPr wrap="square">
              <a:spAutoFit/>
            </a:bodyPr>
            <a:lstStyle/>
            <a:p>
              <a:pPr algn="ctr"/>
              <a:r>
                <a:rPr lang="es-CO" sz="900" dirty="0">
                  <a:effectLst/>
                  <a:latin typeface="Proxima Nova Th" panose="02000506030000020004" pitchFamily="50" charset="0"/>
                  <a:ea typeface="Calibri" panose="020F0502020204030204" pitchFamily="34" charset="0"/>
                  <a:cs typeface="Calibri" panose="020F0502020204030204" pitchFamily="34" charset="0"/>
                </a:rPr>
                <a:t>Química de Recursos Energéticos y Medio Ambiente-QUIREMA., Instituto de Química, Universidad de Antioquia, Calle 70 no.52-21 Medellín, Colombia</a:t>
              </a:r>
              <a:endParaRPr lang="x-none" sz="1050" dirty="0">
                <a:effectLst/>
                <a:latin typeface="Proxima Nova Th" panose="02000506030000020004" pitchFamily="50" charset="0"/>
                <a:ea typeface="Calibri" panose="020F0502020204030204" pitchFamily="34" charset="0"/>
                <a:cs typeface="Calibri" panose="020F0502020204030204" pitchFamily="34" charset="0"/>
              </a:endParaRPr>
            </a:p>
          </p:txBody>
        </p:sp>
      </p:grpSp>
      <p:sp>
        <p:nvSpPr>
          <p:cNvPr id="18" name="TextBox 17">
            <a:extLst>
              <a:ext uri="{FF2B5EF4-FFF2-40B4-BE49-F238E27FC236}">
                <a16:creationId xmlns:a16="http://schemas.microsoft.com/office/drawing/2014/main" id="{AFFBA299-729B-4592-A7A6-EC2359FF6E6A}"/>
              </a:ext>
            </a:extLst>
          </p:cNvPr>
          <p:cNvSpPr txBox="1"/>
          <p:nvPr/>
        </p:nvSpPr>
        <p:spPr>
          <a:xfrm>
            <a:off x="1442418" y="4208155"/>
            <a:ext cx="1433406" cy="338554"/>
          </a:xfrm>
          <a:prstGeom prst="rect">
            <a:avLst/>
          </a:prstGeom>
          <a:noFill/>
        </p:spPr>
        <p:txBody>
          <a:bodyPr wrap="none" rtlCol="0">
            <a:spAutoFit/>
          </a:bodyPr>
          <a:lstStyle/>
          <a:p>
            <a:r>
              <a:rPr lang="es-CO" sz="1600" b="1" dirty="0" err="1">
                <a:solidFill>
                  <a:schemeClr val="bg1"/>
                </a:solidFill>
                <a:latin typeface="Proxima Nova Th" panose="02000506030000020004" pitchFamily="50" charset="0"/>
              </a:rPr>
              <a:t>Methodology</a:t>
            </a:r>
            <a:endParaRPr lang="es-CO" sz="1600" b="1" dirty="0">
              <a:solidFill>
                <a:schemeClr val="bg1"/>
              </a:solidFill>
              <a:latin typeface="Proxima Nova Th" panose="02000506030000020004" pitchFamily="50" charset="0"/>
            </a:endParaRPr>
          </a:p>
        </p:txBody>
      </p:sp>
      <p:pic>
        <p:nvPicPr>
          <p:cNvPr id="21" name="Picture 20">
            <a:extLst>
              <a:ext uri="{FF2B5EF4-FFF2-40B4-BE49-F238E27FC236}">
                <a16:creationId xmlns:a16="http://schemas.microsoft.com/office/drawing/2014/main" id="{797C2A4B-CF81-4B31-8775-804F1974A515}"/>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29320" y="171230"/>
            <a:ext cx="2151128" cy="711620"/>
          </a:xfrm>
          <a:prstGeom prst="rect">
            <a:avLst/>
          </a:prstGeom>
        </p:spPr>
      </p:pic>
      <p:pic>
        <p:nvPicPr>
          <p:cNvPr id="24" name="Picture 23" descr="Universidad de Antioquia - Wikipedia, la enciclopedia libre">
            <a:extLst>
              <a:ext uri="{FF2B5EF4-FFF2-40B4-BE49-F238E27FC236}">
                <a16:creationId xmlns:a16="http://schemas.microsoft.com/office/drawing/2014/main" id="{31311F0F-610B-4C58-9494-88B52819261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auto">
          <a:xfrm>
            <a:off x="9455766" y="804968"/>
            <a:ext cx="771446" cy="954101"/>
          </a:xfrm>
          <a:prstGeom prst="rect">
            <a:avLst/>
          </a:prstGeom>
        </p:spPr>
      </p:pic>
      <p:pic>
        <p:nvPicPr>
          <p:cNvPr id="27" name="Picture 26" descr="Química de recursos energéticos y medio ambiente">
            <a:extLst>
              <a:ext uri="{FF2B5EF4-FFF2-40B4-BE49-F238E27FC236}">
                <a16:creationId xmlns:a16="http://schemas.microsoft.com/office/drawing/2014/main" id="{8A1390D5-1C57-46F7-99E5-BDD066F7A50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210455" y="924115"/>
            <a:ext cx="1562782" cy="735168"/>
          </a:xfrm>
          <a:prstGeom prst="rect">
            <a:avLst/>
          </a:prstGeom>
          <a:solidFill>
            <a:schemeClr val="bg1"/>
          </a:solidFill>
        </p:spPr>
      </p:pic>
      <p:sp>
        <p:nvSpPr>
          <p:cNvPr id="31" name="TextBox 30">
            <a:extLst>
              <a:ext uri="{FF2B5EF4-FFF2-40B4-BE49-F238E27FC236}">
                <a16:creationId xmlns:a16="http://schemas.microsoft.com/office/drawing/2014/main" id="{54AD53CA-54EC-4917-A6E4-A42F42C3D611}"/>
              </a:ext>
            </a:extLst>
          </p:cNvPr>
          <p:cNvSpPr txBox="1"/>
          <p:nvPr/>
        </p:nvSpPr>
        <p:spPr>
          <a:xfrm>
            <a:off x="6569409" y="1771032"/>
            <a:ext cx="961610"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Results</a:t>
            </a:r>
            <a:endParaRPr lang="es-CO" b="1" dirty="0">
              <a:solidFill>
                <a:schemeClr val="bg1"/>
              </a:solidFill>
              <a:latin typeface="Proxima Nova Th" panose="02000506030000020004" pitchFamily="50" charset="0"/>
            </a:endParaRPr>
          </a:p>
        </p:txBody>
      </p:sp>
      <p:grpSp>
        <p:nvGrpSpPr>
          <p:cNvPr id="19" name="Group 18">
            <a:extLst>
              <a:ext uri="{FF2B5EF4-FFF2-40B4-BE49-F238E27FC236}">
                <a16:creationId xmlns:a16="http://schemas.microsoft.com/office/drawing/2014/main" id="{5B3BE92A-2468-469F-A705-8C50A9216EAA}"/>
              </a:ext>
            </a:extLst>
          </p:cNvPr>
          <p:cNvGrpSpPr/>
          <p:nvPr/>
        </p:nvGrpSpPr>
        <p:grpSpPr>
          <a:xfrm>
            <a:off x="2515022" y="1122302"/>
            <a:ext cx="1776872" cy="615553"/>
            <a:chOff x="2515022" y="1122302"/>
            <a:chExt cx="1776872" cy="615553"/>
          </a:xfrm>
        </p:grpSpPr>
        <p:sp>
          <p:nvSpPr>
            <p:cNvPr id="41" name="Rectangle: Rounded Corners 40">
              <a:extLst>
                <a:ext uri="{FF2B5EF4-FFF2-40B4-BE49-F238E27FC236}">
                  <a16:creationId xmlns:a16="http://schemas.microsoft.com/office/drawing/2014/main" id="{7427DEB8-9972-4551-B1C4-7BE25EA3BE42}"/>
                </a:ext>
              </a:extLst>
            </p:cNvPr>
            <p:cNvSpPr/>
            <p:nvPr/>
          </p:nvSpPr>
          <p:spPr>
            <a:xfrm>
              <a:off x="2515022" y="1123834"/>
              <a:ext cx="1776872"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5" name="TextBox 34">
              <a:extLst>
                <a:ext uri="{FF2B5EF4-FFF2-40B4-BE49-F238E27FC236}">
                  <a16:creationId xmlns:a16="http://schemas.microsoft.com/office/drawing/2014/main" id="{055487A8-23C1-426B-A491-F1DA26EF32BC}"/>
                </a:ext>
              </a:extLst>
            </p:cNvPr>
            <p:cNvSpPr txBox="1"/>
            <p:nvPr/>
          </p:nvSpPr>
          <p:spPr>
            <a:xfrm>
              <a:off x="2561669" y="1122302"/>
              <a:ext cx="1661935" cy="615553"/>
            </a:xfrm>
            <a:prstGeom prst="rect">
              <a:avLst/>
            </a:prstGeom>
            <a:noFill/>
          </p:spPr>
          <p:txBody>
            <a:bodyPr wrap="square">
              <a:spAutoFit/>
            </a:bodyPr>
            <a:lstStyle/>
            <a:p>
              <a:pPr algn="ctr"/>
              <a:r>
                <a:rPr lang="es-CO" sz="1400" b="1" dirty="0" err="1">
                  <a:effectLst/>
                  <a:latin typeface="Proxima Nova Th" panose="02000506030000020004" pitchFamily="50" charset="0"/>
                  <a:ea typeface="Calibri" panose="020F0502020204030204" pitchFamily="34" charset="0"/>
                  <a:cs typeface="Calibri" panose="020F0502020204030204" pitchFamily="34" charset="0"/>
                </a:rPr>
                <a:t>Jose</a:t>
              </a:r>
              <a:r>
                <a:rPr lang="es-CO" sz="1400" b="1" dirty="0">
                  <a:effectLst/>
                  <a:latin typeface="Proxima Nova Th" panose="02000506030000020004" pitchFamily="50" charset="0"/>
                  <a:ea typeface="Calibri" panose="020F0502020204030204" pitchFamily="34" charset="0"/>
                  <a:cs typeface="Calibri" panose="020F0502020204030204" pitchFamily="34" charset="0"/>
                </a:rPr>
                <a:t> C-Salazar</a:t>
              </a:r>
            </a:p>
            <a:p>
              <a:pPr algn="ctr"/>
              <a:r>
                <a:rPr lang="es-CO" sz="1000" dirty="0">
                  <a:effectLst/>
                  <a:latin typeface="Proxima Nova Th" panose="02000506030000020004" pitchFamily="50" charset="0"/>
                  <a:ea typeface="Calibri" panose="020F0502020204030204" pitchFamily="34" charset="0"/>
                  <a:cs typeface="Calibri" panose="020F0502020204030204" pitchFamily="34" charset="0"/>
                </a:rPr>
                <a:t>jose.correas@udea.edu.co</a:t>
              </a:r>
              <a:endParaRPr lang="es-CO" sz="1000" dirty="0">
                <a:latin typeface="Proxima Nova Th" panose="02000506030000020004" pitchFamily="50" charset="0"/>
                <a:ea typeface="Calibri" panose="020F0502020204030204" pitchFamily="34" charset="0"/>
                <a:cs typeface="Calibri" panose="020F0502020204030204" pitchFamily="34" charset="0"/>
              </a:endParaRPr>
            </a:p>
            <a:p>
              <a:pPr algn="ctr"/>
              <a:r>
                <a:rPr lang="es-CO" sz="1000" dirty="0">
                  <a:latin typeface="Proxima Nova Th" panose="02000506030000020004" pitchFamily="50" charset="0"/>
                </a:rPr>
                <a:t>@murderedhopes</a:t>
              </a:r>
            </a:p>
          </p:txBody>
        </p:sp>
      </p:grpSp>
      <p:grpSp>
        <p:nvGrpSpPr>
          <p:cNvPr id="20" name="Group 19">
            <a:extLst>
              <a:ext uri="{FF2B5EF4-FFF2-40B4-BE49-F238E27FC236}">
                <a16:creationId xmlns:a16="http://schemas.microsoft.com/office/drawing/2014/main" id="{71BC8047-2BA2-44EA-8A4A-C57FA0A8C140}"/>
              </a:ext>
            </a:extLst>
          </p:cNvPr>
          <p:cNvGrpSpPr/>
          <p:nvPr/>
        </p:nvGrpSpPr>
        <p:grpSpPr>
          <a:xfrm>
            <a:off x="4296308" y="1080332"/>
            <a:ext cx="1905701" cy="769441"/>
            <a:chOff x="4296308" y="1080332"/>
            <a:chExt cx="1905701" cy="769441"/>
          </a:xfrm>
        </p:grpSpPr>
        <p:sp>
          <p:nvSpPr>
            <p:cNvPr id="43" name="Rectangle: Rounded Corners 42">
              <a:extLst>
                <a:ext uri="{FF2B5EF4-FFF2-40B4-BE49-F238E27FC236}">
                  <a16:creationId xmlns:a16="http://schemas.microsoft.com/office/drawing/2014/main" id="{3EDF4564-8823-4904-B71D-BDB8089B6575}"/>
                </a:ext>
              </a:extLst>
            </p:cNvPr>
            <p:cNvSpPr/>
            <p:nvPr/>
          </p:nvSpPr>
          <p:spPr>
            <a:xfrm>
              <a:off x="4358006" y="1123834"/>
              <a:ext cx="1776872"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7" name="TextBox 36">
              <a:extLst>
                <a:ext uri="{FF2B5EF4-FFF2-40B4-BE49-F238E27FC236}">
                  <a16:creationId xmlns:a16="http://schemas.microsoft.com/office/drawing/2014/main" id="{065933EB-1A7E-479F-AEF2-BC260194AE18}"/>
                </a:ext>
              </a:extLst>
            </p:cNvPr>
            <p:cNvSpPr txBox="1"/>
            <p:nvPr/>
          </p:nvSpPr>
          <p:spPr>
            <a:xfrm>
              <a:off x="4296308" y="1080332"/>
              <a:ext cx="1905701" cy="769441"/>
            </a:xfrm>
            <a:prstGeom prst="rect">
              <a:avLst/>
            </a:prstGeom>
            <a:noFill/>
          </p:spPr>
          <p:txBody>
            <a:bodyPr wrap="square">
              <a:spAutoFit/>
            </a:bodyPr>
            <a:lstStyle/>
            <a:p>
              <a:pPr algn="ctr"/>
              <a:r>
                <a:rPr lang="es-CO" sz="1400" b="1" dirty="0">
                  <a:effectLst/>
                  <a:latin typeface="Proxima Nova Th" panose="02000506030000020004" pitchFamily="50" charset="0"/>
                  <a:ea typeface="Calibri" panose="020F0502020204030204" pitchFamily="34" charset="0"/>
                  <a:cs typeface="Calibri" panose="020F0502020204030204" pitchFamily="34" charset="0"/>
                </a:rPr>
                <a:t>Jaime Gallego</a:t>
              </a:r>
            </a:p>
            <a:p>
              <a:pPr algn="ctr"/>
              <a:r>
                <a:rPr lang="es-CO" sz="1000" dirty="0">
                  <a:effectLst/>
                  <a:latin typeface="Proxima Nova Th" panose="02000506030000020004" pitchFamily="50" charset="0"/>
                  <a:ea typeface="Calibri" panose="020F0502020204030204" pitchFamily="34" charset="0"/>
                  <a:cs typeface="Calibri" panose="020F0502020204030204" pitchFamily="34" charset="0"/>
                </a:rPr>
                <a:t>andres.gallego@udea.edu.co</a:t>
              </a:r>
            </a:p>
            <a:p>
              <a:pPr algn="ctr"/>
              <a:r>
                <a:rPr lang="es-CO" sz="1000" dirty="0">
                  <a:latin typeface="Proxima Nova Th" panose="02000506030000020004" pitchFamily="50" charset="0"/>
                  <a:ea typeface="Calibri" panose="020F0502020204030204" pitchFamily="34" charset="0"/>
                  <a:cs typeface="Calibri" panose="020F0502020204030204" pitchFamily="34" charset="0"/>
                </a:rPr>
                <a:t>@GallegoJaime_</a:t>
              </a:r>
            </a:p>
            <a:p>
              <a:pPr algn="ctr"/>
              <a:endParaRPr lang="es-CO" sz="1000" dirty="0">
                <a:latin typeface="Proxima Nova Th" panose="02000506030000020004" pitchFamily="50" charset="0"/>
              </a:endParaRPr>
            </a:p>
          </p:txBody>
        </p:sp>
      </p:grpSp>
      <p:sp>
        <p:nvSpPr>
          <p:cNvPr id="4" name="TextBox 3">
            <a:extLst>
              <a:ext uri="{FF2B5EF4-FFF2-40B4-BE49-F238E27FC236}">
                <a16:creationId xmlns:a16="http://schemas.microsoft.com/office/drawing/2014/main" id="{A0821223-337B-4139-918E-AE18F43D67F6}"/>
              </a:ext>
            </a:extLst>
          </p:cNvPr>
          <p:cNvSpPr txBox="1"/>
          <p:nvPr/>
        </p:nvSpPr>
        <p:spPr>
          <a:xfrm>
            <a:off x="7631413" y="2032141"/>
            <a:ext cx="1566454" cy="677108"/>
          </a:xfrm>
          <a:prstGeom prst="rect">
            <a:avLst/>
          </a:prstGeom>
          <a:noFill/>
        </p:spPr>
        <p:txBody>
          <a:bodyPr wrap="none" rtlCol="0">
            <a:spAutoFit/>
          </a:bodyPr>
          <a:lstStyle/>
          <a:p>
            <a:r>
              <a:rPr lang="es-CO" sz="1400" b="1" dirty="0" err="1">
                <a:solidFill>
                  <a:schemeClr val="bg1"/>
                </a:solidFill>
                <a:latin typeface="Proxima Nova Th" panose="02000506030000020004" pitchFamily="50" charset="0"/>
              </a:rPr>
              <a:t>Ea</a:t>
            </a:r>
            <a:r>
              <a:rPr lang="es-CO" sz="1400" b="1" dirty="0">
                <a:solidFill>
                  <a:schemeClr val="bg1"/>
                </a:solidFill>
                <a:latin typeface="Proxima Nova Th" panose="02000506030000020004" pitchFamily="50" charset="0"/>
              </a:rPr>
              <a:t> vs Ca </a:t>
            </a:r>
            <a:r>
              <a:rPr lang="es-CO" sz="1400" b="1" dirty="0" err="1">
                <a:solidFill>
                  <a:schemeClr val="bg1"/>
                </a:solidFill>
                <a:latin typeface="Proxima Nova Th" panose="02000506030000020004" pitchFamily="50" charset="0"/>
              </a:rPr>
              <a:t>content</a:t>
            </a:r>
            <a:endParaRPr lang="es-CO" sz="1400" b="1" dirty="0">
              <a:solidFill>
                <a:schemeClr val="bg1"/>
              </a:solidFill>
              <a:latin typeface="Proxima Nova Th" panose="02000506030000020004" pitchFamily="50" charset="0"/>
            </a:endParaRPr>
          </a:p>
          <a:p>
            <a:r>
              <a:rPr lang="es-CO" sz="1000" b="1" dirty="0">
                <a:solidFill>
                  <a:schemeClr val="bg1"/>
                </a:solidFill>
                <a:latin typeface="Proxima Nova Th" panose="02000506030000020004" pitchFamily="50" charset="0"/>
              </a:rPr>
              <a:t>(</a:t>
            </a:r>
            <a:r>
              <a:rPr lang="es-CO" sz="1000" b="1" dirty="0" err="1">
                <a:solidFill>
                  <a:schemeClr val="bg1"/>
                </a:solidFill>
                <a:latin typeface="Proxima Nova Th" panose="02000506030000020004" pitchFamily="50" charset="0"/>
              </a:rPr>
              <a:t>automatic</a:t>
            </a:r>
            <a:r>
              <a:rPr lang="es-CO" sz="1000" b="1" dirty="0">
                <a:solidFill>
                  <a:schemeClr val="bg1"/>
                </a:solidFill>
                <a:latin typeface="Proxima Nova Th" panose="02000506030000020004" pitchFamily="50" charset="0"/>
              </a:rPr>
              <a:t> </a:t>
            </a:r>
            <a:r>
              <a:rPr lang="es-CO" sz="1000" b="1" dirty="0" err="1">
                <a:solidFill>
                  <a:schemeClr val="bg1"/>
                </a:solidFill>
                <a:latin typeface="Proxima Nova Th" panose="02000506030000020004" pitchFamily="50" charset="0"/>
              </a:rPr>
              <a:t>from</a:t>
            </a:r>
            <a:r>
              <a:rPr lang="es-CO" sz="1000" b="1" dirty="0">
                <a:solidFill>
                  <a:schemeClr val="bg1"/>
                </a:solidFill>
                <a:latin typeface="Proxima Nova Th" panose="02000506030000020004" pitchFamily="50" charset="0"/>
              </a:rPr>
              <a:t> script) </a:t>
            </a:r>
          </a:p>
          <a:p>
            <a:endParaRPr lang="es-CO" sz="1400" b="1" dirty="0">
              <a:solidFill>
                <a:schemeClr val="bg1"/>
              </a:solidFill>
              <a:latin typeface="Proxima Nova Th" panose="02000506030000020004" pitchFamily="50" charset="0"/>
            </a:endParaRPr>
          </a:p>
        </p:txBody>
      </p:sp>
      <p:sp>
        <p:nvSpPr>
          <p:cNvPr id="7" name="TextBox 6">
            <a:extLst>
              <a:ext uri="{FF2B5EF4-FFF2-40B4-BE49-F238E27FC236}">
                <a16:creationId xmlns:a16="http://schemas.microsoft.com/office/drawing/2014/main" id="{5E0649E6-EC24-4D1E-9EDB-4714997E23F4}"/>
              </a:ext>
            </a:extLst>
          </p:cNvPr>
          <p:cNvSpPr txBox="1"/>
          <p:nvPr/>
        </p:nvSpPr>
        <p:spPr>
          <a:xfrm>
            <a:off x="239784" y="4471993"/>
            <a:ext cx="3959738" cy="276999"/>
          </a:xfrm>
          <a:prstGeom prst="rect">
            <a:avLst/>
          </a:prstGeom>
          <a:noFill/>
        </p:spPr>
        <p:txBody>
          <a:bodyPr wrap="none" rtlCol="0">
            <a:spAutoFit/>
          </a:bodyPr>
          <a:lstStyle/>
          <a:p>
            <a:r>
              <a:rPr lang="es-CO" sz="1200" dirty="0" err="1">
                <a:solidFill>
                  <a:schemeClr val="bg2"/>
                </a:solidFill>
                <a:latin typeface="Proxima Nova Th" panose="02000506030000020004" pitchFamily="50" charset="0"/>
              </a:rPr>
              <a:t>Analytical</a:t>
            </a:r>
            <a:r>
              <a:rPr lang="es-CO" sz="1200" dirty="0">
                <a:solidFill>
                  <a:schemeClr val="bg2"/>
                </a:solidFill>
                <a:latin typeface="Proxima Nova Th" panose="02000506030000020004" pitchFamily="50" charset="0"/>
              </a:rPr>
              <a:t> </a:t>
            </a:r>
            <a:r>
              <a:rPr lang="es-CO" sz="1200" dirty="0" err="1">
                <a:solidFill>
                  <a:schemeClr val="bg2"/>
                </a:solidFill>
                <a:latin typeface="Proxima Nova Th" panose="02000506030000020004" pitchFamily="50" charset="0"/>
              </a:rPr>
              <a:t>framework</a:t>
            </a:r>
            <a:r>
              <a:rPr lang="es-CO" sz="1200" dirty="0">
                <a:solidFill>
                  <a:schemeClr val="bg2"/>
                </a:solidFill>
                <a:latin typeface="Proxima Nova Th" panose="02000506030000020004" pitchFamily="50" charset="0"/>
              </a:rPr>
              <a:t>: </a:t>
            </a:r>
            <a:r>
              <a:rPr lang="es-CO" sz="1200" dirty="0" err="1">
                <a:solidFill>
                  <a:schemeClr val="bg2"/>
                </a:solidFill>
                <a:latin typeface="Proxima Nova Th" panose="02000506030000020004" pitchFamily="50" charset="0"/>
              </a:rPr>
              <a:t>Fully</a:t>
            </a:r>
            <a:r>
              <a:rPr lang="es-CO" sz="1200" dirty="0">
                <a:solidFill>
                  <a:schemeClr val="bg2"/>
                </a:solidFill>
                <a:latin typeface="Proxima Nova Th" panose="02000506030000020004" pitchFamily="50" charset="0"/>
              </a:rPr>
              <a:t>-interpretable neuronal </a:t>
            </a:r>
            <a:r>
              <a:rPr lang="es-CO" sz="1200" dirty="0" err="1">
                <a:solidFill>
                  <a:schemeClr val="bg2"/>
                </a:solidFill>
                <a:latin typeface="Proxima Nova Th" panose="02000506030000020004" pitchFamily="50" charset="0"/>
              </a:rPr>
              <a:t>network</a:t>
            </a:r>
            <a:endParaRPr lang="es-CO" sz="1200" dirty="0">
              <a:solidFill>
                <a:schemeClr val="bg2"/>
              </a:solidFill>
              <a:latin typeface="Proxima Nova Th" panose="02000506030000020004" pitchFamily="50" charset="0"/>
            </a:endParaRPr>
          </a:p>
        </p:txBody>
      </p:sp>
      <p:sp>
        <p:nvSpPr>
          <p:cNvPr id="2" name="Rectangle: Rounded Corners 1">
            <a:extLst>
              <a:ext uri="{FF2B5EF4-FFF2-40B4-BE49-F238E27FC236}">
                <a16:creationId xmlns:a16="http://schemas.microsoft.com/office/drawing/2014/main" id="{77639E88-E825-435E-8263-B8FB9BA12CC5}"/>
              </a:ext>
            </a:extLst>
          </p:cNvPr>
          <p:cNvSpPr/>
          <p:nvPr/>
        </p:nvSpPr>
        <p:spPr>
          <a:xfrm>
            <a:off x="9814561" y="1711706"/>
            <a:ext cx="2177531" cy="3409123"/>
          </a:xfrm>
          <a:prstGeom prst="roundRect">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8" name="Rectangle: Rounded Corners 7">
            <a:extLst>
              <a:ext uri="{FF2B5EF4-FFF2-40B4-BE49-F238E27FC236}">
                <a16:creationId xmlns:a16="http://schemas.microsoft.com/office/drawing/2014/main" id="{27302D08-A624-4AD2-82A4-5B48E5F5700E}"/>
              </a:ext>
            </a:extLst>
          </p:cNvPr>
          <p:cNvSpPr/>
          <p:nvPr/>
        </p:nvSpPr>
        <p:spPr>
          <a:xfrm>
            <a:off x="9786672" y="5315484"/>
            <a:ext cx="2177531" cy="1402069"/>
          </a:xfrm>
          <a:prstGeom prst="roundRect">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9" name="TextBox 8">
            <a:extLst>
              <a:ext uri="{FF2B5EF4-FFF2-40B4-BE49-F238E27FC236}">
                <a16:creationId xmlns:a16="http://schemas.microsoft.com/office/drawing/2014/main" id="{C7036B37-EA3A-44A6-9CB0-9E91CBAFB083}"/>
              </a:ext>
            </a:extLst>
          </p:cNvPr>
          <p:cNvSpPr txBox="1"/>
          <p:nvPr/>
        </p:nvSpPr>
        <p:spPr>
          <a:xfrm>
            <a:off x="10162579" y="1721250"/>
            <a:ext cx="1481496"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Conclusions</a:t>
            </a:r>
            <a:endParaRPr lang="es-CO" b="1" dirty="0">
              <a:solidFill>
                <a:schemeClr val="bg1"/>
              </a:solidFill>
              <a:latin typeface="Proxima Nova Th" panose="02000506030000020004" pitchFamily="50" charset="0"/>
            </a:endParaRPr>
          </a:p>
        </p:txBody>
      </p:sp>
      <p:sp>
        <p:nvSpPr>
          <p:cNvPr id="11" name="TextBox 10">
            <a:extLst>
              <a:ext uri="{FF2B5EF4-FFF2-40B4-BE49-F238E27FC236}">
                <a16:creationId xmlns:a16="http://schemas.microsoft.com/office/drawing/2014/main" id="{AC279518-A28C-4E50-A4BB-234410981F6C}"/>
              </a:ext>
            </a:extLst>
          </p:cNvPr>
          <p:cNvSpPr txBox="1"/>
          <p:nvPr/>
        </p:nvSpPr>
        <p:spPr>
          <a:xfrm>
            <a:off x="10181092" y="5327215"/>
            <a:ext cx="1367169"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References</a:t>
            </a:r>
            <a:endParaRPr lang="es-CO" b="1" dirty="0">
              <a:solidFill>
                <a:schemeClr val="bg1"/>
              </a:solidFill>
              <a:latin typeface="Proxima Nova Th" panose="02000506030000020004" pitchFamily="50" charset="0"/>
            </a:endParaRPr>
          </a:p>
        </p:txBody>
      </p:sp>
      <p:sp>
        <p:nvSpPr>
          <p:cNvPr id="13" name="TextBox 12">
            <a:extLst>
              <a:ext uri="{FF2B5EF4-FFF2-40B4-BE49-F238E27FC236}">
                <a16:creationId xmlns:a16="http://schemas.microsoft.com/office/drawing/2014/main" id="{3BBB1726-0AFD-42A4-A8BC-DEF9CB910053}"/>
              </a:ext>
            </a:extLst>
          </p:cNvPr>
          <p:cNvSpPr txBox="1"/>
          <p:nvPr/>
        </p:nvSpPr>
        <p:spPr>
          <a:xfrm>
            <a:off x="404592" y="1937150"/>
            <a:ext cx="3790613" cy="2123658"/>
          </a:xfrm>
          <a:prstGeom prst="rect">
            <a:avLst/>
          </a:prstGeom>
          <a:noFill/>
        </p:spPr>
        <p:txBody>
          <a:bodyPr wrap="square" rtlCol="0">
            <a:spAutoFit/>
          </a:bodyPr>
          <a:lstStyle/>
          <a:p>
            <a:pPr algn="just"/>
            <a:r>
              <a:rPr lang="en-US" sz="1200" b="1" dirty="0">
                <a:solidFill>
                  <a:schemeClr val="bg1"/>
                </a:solidFill>
                <a:latin typeface="Proxima Nova Alt Lt" panose="02000506030000020004" pitchFamily="50" charset="0"/>
              </a:rPr>
              <a:t>Problems such as multiple simultaneous chemical events make data analysis in chemistry a challenging issue. For that matter, more complex algorithms are needed to make sense out of the different processes behind these data. Machine learning brings powerful algorithms for data analysis, and their interpretability has recently been explored [1,2]. In this work we develop an interpretable-ML aided analytical framework for in-situ TGA process quantification, allowing us to estimate kinetic and thermodynamic parameters.</a:t>
            </a:r>
            <a:endParaRPr lang="en-US" sz="1100" dirty="0">
              <a:solidFill>
                <a:schemeClr val="bg1"/>
              </a:solidFill>
              <a:latin typeface="Proxima Nova Alt Lt" panose="02000506030000020004" pitchFamily="50" charset="0"/>
            </a:endParaRPr>
          </a:p>
        </p:txBody>
      </p:sp>
      <p:sp>
        <p:nvSpPr>
          <p:cNvPr id="47" name="TextBox 46">
            <a:extLst>
              <a:ext uri="{FF2B5EF4-FFF2-40B4-BE49-F238E27FC236}">
                <a16:creationId xmlns:a16="http://schemas.microsoft.com/office/drawing/2014/main" id="{C3852E69-2E23-45F8-BFB9-74CE820CC160}"/>
              </a:ext>
            </a:extLst>
          </p:cNvPr>
          <p:cNvSpPr txBox="1"/>
          <p:nvPr/>
        </p:nvSpPr>
        <p:spPr>
          <a:xfrm>
            <a:off x="4855078" y="2032141"/>
            <a:ext cx="1647663" cy="523220"/>
          </a:xfrm>
          <a:prstGeom prst="rect">
            <a:avLst/>
          </a:prstGeom>
          <a:noFill/>
        </p:spPr>
        <p:txBody>
          <a:bodyPr wrap="square" rtlCol="0">
            <a:spAutoFit/>
          </a:bodyPr>
          <a:lstStyle>
            <a:defPPr>
              <a:defRPr lang="en-US"/>
            </a:defPPr>
            <a:lvl1pPr>
              <a:defRPr sz="1400" b="1">
                <a:solidFill>
                  <a:schemeClr val="bg1"/>
                </a:solidFill>
                <a:latin typeface="Proxima Nova Th" panose="02000506030000020004" pitchFamily="50" charset="0"/>
              </a:defRPr>
            </a:lvl1pPr>
          </a:lstStyle>
          <a:p>
            <a:pPr algn="ctr"/>
            <a:r>
              <a:rPr lang="es-CO" dirty="0"/>
              <a:t>Arrhenius </a:t>
            </a:r>
            <a:r>
              <a:rPr lang="es-CO" dirty="0" err="1"/>
              <a:t>plot</a:t>
            </a:r>
            <a:r>
              <a:rPr lang="es-CO" dirty="0"/>
              <a:t> </a:t>
            </a:r>
            <a:r>
              <a:rPr lang="es-CO" sz="1050" dirty="0"/>
              <a:t>(</a:t>
            </a:r>
            <a:r>
              <a:rPr lang="es-CO" sz="1050" dirty="0" err="1"/>
              <a:t>automatic</a:t>
            </a:r>
            <a:r>
              <a:rPr lang="es-CO" sz="1050" dirty="0"/>
              <a:t> </a:t>
            </a:r>
            <a:r>
              <a:rPr lang="es-CO" sz="1050" dirty="0" err="1"/>
              <a:t>from</a:t>
            </a:r>
            <a:r>
              <a:rPr lang="es-CO" sz="1050" dirty="0"/>
              <a:t> script)</a:t>
            </a:r>
            <a:r>
              <a:rPr lang="es-CO" dirty="0"/>
              <a:t> </a:t>
            </a:r>
          </a:p>
        </p:txBody>
      </p:sp>
      <p:sp>
        <p:nvSpPr>
          <p:cNvPr id="25" name="CuadroTexto 24"/>
          <p:cNvSpPr txBox="1"/>
          <p:nvPr/>
        </p:nvSpPr>
        <p:spPr>
          <a:xfrm>
            <a:off x="9860739" y="2090582"/>
            <a:ext cx="2023576" cy="1446550"/>
          </a:xfrm>
          <a:prstGeom prst="rect">
            <a:avLst/>
          </a:prstGeom>
          <a:noFill/>
        </p:spPr>
        <p:txBody>
          <a:bodyPr wrap="square" rtlCol="0">
            <a:spAutoFit/>
          </a:bodyPr>
          <a:lstStyle/>
          <a:p>
            <a:pPr marL="171450" indent="-171450" algn="just">
              <a:buFont typeface="Arial" panose="020B0604020202020204" pitchFamily="34" charset="0"/>
              <a:buChar char="•"/>
            </a:pPr>
            <a:r>
              <a:rPr lang="en-US" sz="1100" b="1" dirty="0">
                <a:solidFill>
                  <a:schemeClr val="bg1"/>
                </a:solidFill>
                <a:latin typeface="Proxima Nova Alt Lt" panose="02000506030000020004" pitchFamily="50" charset="0"/>
              </a:rPr>
              <a:t>Interpretable neural networks were used to decompose and make sense of TGA data applied to key catalytic reactions, which allowed to estimate activation energies.</a:t>
            </a:r>
            <a:endParaRPr lang="es-CO" sz="1100" b="1" dirty="0">
              <a:solidFill>
                <a:schemeClr val="bg1"/>
              </a:solidFill>
              <a:latin typeface="Proxima Nova Alt Lt" panose="02000506030000020004" pitchFamily="50" charset="0"/>
            </a:endParaRPr>
          </a:p>
        </p:txBody>
      </p:sp>
      <p:sp>
        <p:nvSpPr>
          <p:cNvPr id="26" name="CuadroTexto 25"/>
          <p:cNvSpPr txBox="1"/>
          <p:nvPr/>
        </p:nvSpPr>
        <p:spPr>
          <a:xfrm>
            <a:off x="9860739" y="3542496"/>
            <a:ext cx="2023576" cy="784830"/>
          </a:xfrm>
          <a:prstGeom prst="rect">
            <a:avLst/>
          </a:prstGeom>
          <a:noFill/>
        </p:spPr>
        <p:txBody>
          <a:bodyPr wrap="square" rtlCol="0">
            <a:spAutoFit/>
          </a:bodyPr>
          <a:lstStyle/>
          <a:p>
            <a:pPr marL="171450" indent="-171450" algn="just">
              <a:buFont typeface="Arial" panose="020B0604020202020204" pitchFamily="34" charset="0"/>
              <a:buChar char="•"/>
            </a:pPr>
            <a:r>
              <a:rPr lang="en-US" sz="900" dirty="0">
                <a:solidFill>
                  <a:schemeClr val="bg1"/>
                </a:solidFill>
                <a:latin typeface="Proxima Nova Alt Lt" panose="02000506030000020004" pitchFamily="50" charset="0"/>
              </a:rPr>
              <a:t>The non stoichiometry introduction of Ca into the material helps lower activation energies for key catalytical surface reactions. </a:t>
            </a:r>
          </a:p>
        </p:txBody>
      </p:sp>
      <p:sp>
        <p:nvSpPr>
          <p:cNvPr id="28" name="CuadroTexto 27"/>
          <p:cNvSpPr txBox="1"/>
          <p:nvPr/>
        </p:nvSpPr>
        <p:spPr>
          <a:xfrm>
            <a:off x="9891538" y="4302510"/>
            <a:ext cx="2023576" cy="784830"/>
          </a:xfrm>
          <a:prstGeom prst="rect">
            <a:avLst/>
          </a:prstGeom>
          <a:noFill/>
        </p:spPr>
        <p:txBody>
          <a:bodyPr wrap="square" rtlCol="0">
            <a:spAutoFit/>
          </a:bodyPr>
          <a:lstStyle/>
          <a:p>
            <a:pPr marL="171450" indent="-171450" algn="just">
              <a:buFont typeface="Arial" panose="020B0604020202020204" pitchFamily="34" charset="0"/>
              <a:buChar char="•"/>
            </a:pPr>
            <a:r>
              <a:rPr lang="en-US" sz="900" dirty="0">
                <a:solidFill>
                  <a:schemeClr val="bg1"/>
                </a:solidFill>
                <a:latin typeface="Proxima Nova Alt Lt" panose="02000506030000020004" pitchFamily="50" charset="0"/>
              </a:rPr>
              <a:t>A 0.3 </a:t>
            </a:r>
            <a:r>
              <a:rPr lang="en-US" sz="900" dirty="0" err="1">
                <a:solidFill>
                  <a:schemeClr val="bg1"/>
                </a:solidFill>
                <a:latin typeface="Proxima Nova Alt Lt" panose="02000506030000020004" pitchFamily="50" charset="0"/>
              </a:rPr>
              <a:t>Ca</a:t>
            </a:r>
            <a:r>
              <a:rPr lang="en-US" sz="900" dirty="0">
                <a:solidFill>
                  <a:schemeClr val="bg1"/>
                </a:solidFill>
                <a:latin typeface="Proxima Nova Alt Lt" panose="02000506030000020004" pitchFamily="50" charset="0"/>
              </a:rPr>
              <a:t> coefficient was found to be the most energetically efficient stoichiometry for CO</a:t>
            </a:r>
            <a:r>
              <a:rPr lang="en-US" sz="900" baseline="-25000" dirty="0">
                <a:solidFill>
                  <a:schemeClr val="bg1"/>
                </a:solidFill>
                <a:latin typeface="Proxima Nova Alt Lt" panose="02000506030000020004" pitchFamily="50" charset="0"/>
              </a:rPr>
              <a:t>2</a:t>
            </a:r>
            <a:r>
              <a:rPr lang="en-US" sz="900" dirty="0">
                <a:solidFill>
                  <a:schemeClr val="bg1"/>
                </a:solidFill>
                <a:latin typeface="Proxima Nova Alt Lt" panose="02000506030000020004" pitchFamily="50" charset="0"/>
              </a:rPr>
              <a:t> reduction on the catalytic surface.</a:t>
            </a:r>
          </a:p>
        </p:txBody>
      </p:sp>
      <p:pic>
        <p:nvPicPr>
          <p:cNvPr id="197" name="Picture 196" descr="A picture containing looking, flying, kite, dark&#10;&#10;Description automatically generated">
            <a:extLst>
              <a:ext uri="{FF2B5EF4-FFF2-40B4-BE49-F238E27FC236}">
                <a16:creationId xmlns:a16="http://schemas.microsoft.com/office/drawing/2014/main" id="{E5298F73-6983-4895-A576-BBE58D1B6D49}"/>
              </a:ext>
            </a:extLst>
          </p:cNvPr>
          <p:cNvPicPr>
            <a:picLocks noChangeAspect="1"/>
          </p:cNvPicPr>
          <p:nvPr/>
        </p:nvPicPr>
        <p:blipFill>
          <a:blip r:embed="rId5">
            <a:clrChange>
              <a:clrFrom>
                <a:srgbClr val="000000">
                  <a:alpha val="0"/>
                </a:srgbClr>
              </a:clrFrom>
              <a:clrTo>
                <a:srgbClr val="000000">
                  <a:alpha val="0"/>
                </a:srgbClr>
              </a:clrTo>
            </a:clrChange>
            <a:duotone>
              <a:schemeClr val="accent5">
                <a:shade val="45000"/>
                <a:satMod val="135000"/>
              </a:schemeClr>
              <a:prstClr val="white"/>
            </a:duotone>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val="0"/>
              </a:ext>
            </a:extLst>
          </a:blip>
          <a:stretch>
            <a:fillRect/>
          </a:stretch>
        </p:blipFill>
        <p:spPr>
          <a:xfrm>
            <a:off x="5203703" y="4235123"/>
            <a:ext cx="3686042" cy="2160000"/>
          </a:xfrm>
          <a:prstGeom prst="rect">
            <a:avLst/>
          </a:prstGeom>
        </p:spPr>
      </p:pic>
      <p:sp>
        <p:nvSpPr>
          <p:cNvPr id="198" name="TextBox 197">
            <a:extLst>
              <a:ext uri="{FF2B5EF4-FFF2-40B4-BE49-F238E27FC236}">
                <a16:creationId xmlns:a16="http://schemas.microsoft.com/office/drawing/2014/main" id="{C86B2273-4169-4D95-8658-06405812415F}"/>
              </a:ext>
            </a:extLst>
          </p:cNvPr>
          <p:cNvSpPr txBox="1"/>
          <p:nvPr/>
        </p:nvSpPr>
        <p:spPr>
          <a:xfrm>
            <a:off x="4531681" y="6082212"/>
            <a:ext cx="85792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4066AB"/>
                </a:solidFill>
                <a:effectLst/>
                <a:uLnTx/>
                <a:uFillTx/>
                <a:latin typeface="Proxima Nova Alt Rg" panose="02000506030000020004" pitchFamily="50" charset="0"/>
                <a:ea typeface="+mn-ea"/>
                <a:cs typeface="+mn-cs"/>
              </a:rPr>
              <a:t>Reduced LaNiO</a:t>
            </a:r>
            <a:r>
              <a:rPr kumimoji="0" lang="en-US" sz="700" b="1" i="0" u="none" strike="noStrike" kern="1200" cap="none" spc="0" normalizeH="0" baseline="-25000" noProof="0" dirty="0">
                <a:ln>
                  <a:noFill/>
                </a:ln>
                <a:solidFill>
                  <a:srgbClr val="4066AB"/>
                </a:solidFill>
                <a:effectLst/>
                <a:uLnTx/>
                <a:uFillTx/>
                <a:latin typeface="Proxima Nova Alt Rg" panose="02000506030000020004" pitchFamily="50" charset="0"/>
                <a:ea typeface="+mn-ea"/>
                <a:cs typeface="+mn-cs"/>
              </a:rPr>
              <a:t>3</a:t>
            </a:r>
          </a:p>
        </p:txBody>
      </p:sp>
      <p:sp>
        <p:nvSpPr>
          <p:cNvPr id="199" name="TextBox 198">
            <a:extLst>
              <a:ext uri="{FF2B5EF4-FFF2-40B4-BE49-F238E27FC236}">
                <a16:creationId xmlns:a16="http://schemas.microsoft.com/office/drawing/2014/main" id="{67C562A9-9E3B-480B-BA62-FB77D7480436}"/>
              </a:ext>
            </a:extLst>
          </p:cNvPr>
          <p:cNvSpPr txBox="1"/>
          <p:nvPr/>
        </p:nvSpPr>
        <p:spPr>
          <a:xfrm>
            <a:off x="4528976" y="5954474"/>
            <a:ext cx="845103"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85000"/>
                  </a:prstClr>
                </a:solidFill>
                <a:effectLst/>
                <a:uLnTx/>
                <a:uFillTx/>
                <a:latin typeface="Proxima Nova Alt Rg" panose="02000506030000020004" pitchFamily="50" charset="0"/>
                <a:ea typeface="+mn-ea"/>
                <a:cs typeface="+mn-cs"/>
              </a:rPr>
              <a:t>…doped with Ca</a:t>
            </a:r>
            <a:endParaRPr kumimoji="0" lang="en-US" sz="700" b="0" i="0" u="none" strike="noStrike" kern="1200" cap="none" spc="0" normalizeH="0" baseline="-25000" noProof="0" dirty="0">
              <a:ln>
                <a:noFill/>
              </a:ln>
              <a:solidFill>
                <a:prstClr val="white">
                  <a:lumMod val="85000"/>
                </a:prstClr>
              </a:solidFill>
              <a:effectLst/>
              <a:uLnTx/>
              <a:uFillTx/>
              <a:latin typeface="Proxima Nova Alt Rg" panose="02000506030000020004" pitchFamily="50" charset="0"/>
              <a:ea typeface="+mn-ea"/>
              <a:cs typeface="+mn-cs"/>
            </a:endParaRPr>
          </a:p>
        </p:txBody>
      </p:sp>
      <p:sp>
        <p:nvSpPr>
          <p:cNvPr id="200" name="Arrow: Right 199">
            <a:extLst>
              <a:ext uri="{FF2B5EF4-FFF2-40B4-BE49-F238E27FC236}">
                <a16:creationId xmlns:a16="http://schemas.microsoft.com/office/drawing/2014/main" id="{EA360128-0115-41D8-BE54-FFE61051D20A}"/>
              </a:ext>
            </a:extLst>
          </p:cNvPr>
          <p:cNvSpPr/>
          <p:nvPr/>
        </p:nvSpPr>
        <p:spPr>
          <a:xfrm>
            <a:off x="4619421" y="6502295"/>
            <a:ext cx="693978" cy="7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TextBox 200">
            <a:extLst>
              <a:ext uri="{FF2B5EF4-FFF2-40B4-BE49-F238E27FC236}">
                <a16:creationId xmlns:a16="http://schemas.microsoft.com/office/drawing/2014/main" id="{6A0D8528-E05F-4744-8050-9C3DED07FA60}"/>
              </a:ext>
            </a:extLst>
          </p:cNvPr>
          <p:cNvSpPr txBox="1"/>
          <p:nvPr/>
        </p:nvSpPr>
        <p:spPr>
          <a:xfrm>
            <a:off x="4516348" y="6348385"/>
            <a:ext cx="872355"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Temperature (</a:t>
            </a: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Cambria Math" panose="02040503050406030204" pitchFamily="18" charset="0"/>
                <a:cs typeface="+mn-cs"/>
              </a:rPr>
              <a:t>℃</a:t>
            </a: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a:t>
            </a:r>
          </a:p>
        </p:txBody>
      </p:sp>
      <p:sp>
        <p:nvSpPr>
          <p:cNvPr id="202" name="Arrow: Right 201">
            <a:extLst>
              <a:ext uri="{FF2B5EF4-FFF2-40B4-BE49-F238E27FC236}">
                <a16:creationId xmlns:a16="http://schemas.microsoft.com/office/drawing/2014/main" id="{F52507B1-9CD5-4575-87DA-10FEBDB1BCC5}"/>
              </a:ext>
            </a:extLst>
          </p:cNvPr>
          <p:cNvSpPr/>
          <p:nvPr/>
        </p:nvSpPr>
        <p:spPr>
          <a:xfrm rot="16200000">
            <a:off x="3672127" y="5571035"/>
            <a:ext cx="1800000" cy="7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TextBox 202">
            <a:extLst>
              <a:ext uri="{FF2B5EF4-FFF2-40B4-BE49-F238E27FC236}">
                <a16:creationId xmlns:a16="http://schemas.microsoft.com/office/drawing/2014/main" id="{AA004113-CC71-4A1B-BC98-38E378718F51}"/>
              </a:ext>
            </a:extLst>
          </p:cNvPr>
          <p:cNvSpPr txBox="1"/>
          <p:nvPr/>
        </p:nvSpPr>
        <p:spPr>
          <a:xfrm rot="16200000">
            <a:off x="4316716" y="5165834"/>
            <a:ext cx="679994"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Weight (mg)</a:t>
            </a:r>
          </a:p>
        </p:txBody>
      </p:sp>
      <p:sp>
        <p:nvSpPr>
          <p:cNvPr id="204" name="135 Elipse">
            <a:extLst>
              <a:ext uri="{FF2B5EF4-FFF2-40B4-BE49-F238E27FC236}">
                <a16:creationId xmlns:a16="http://schemas.microsoft.com/office/drawing/2014/main" id="{C90F3945-1F04-4B65-B673-02EB6BD54071}"/>
              </a:ext>
            </a:extLst>
          </p:cNvPr>
          <p:cNvSpPr/>
          <p:nvPr/>
        </p:nvSpPr>
        <p:spPr>
          <a:xfrm>
            <a:off x="5402887" y="6061592"/>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05" name="Group 204">
            <a:extLst>
              <a:ext uri="{FF2B5EF4-FFF2-40B4-BE49-F238E27FC236}">
                <a16:creationId xmlns:a16="http://schemas.microsoft.com/office/drawing/2014/main" id="{ACB109C0-B587-4367-9A39-61B3855C04B9}"/>
              </a:ext>
            </a:extLst>
          </p:cNvPr>
          <p:cNvGrpSpPr/>
          <p:nvPr/>
        </p:nvGrpSpPr>
        <p:grpSpPr>
          <a:xfrm>
            <a:off x="5302076" y="5699813"/>
            <a:ext cx="473461" cy="320543"/>
            <a:chOff x="1109563" y="5220279"/>
            <a:chExt cx="473461" cy="320543"/>
          </a:xfrm>
        </p:grpSpPr>
        <p:grpSp>
          <p:nvGrpSpPr>
            <p:cNvPr id="206" name="Grupo 229">
              <a:extLst>
                <a:ext uri="{FF2B5EF4-FFF2-40B4-BE49-F238E27FC236}">
                  <a16:creationId xmlns:a16="http://schemas.microsoft.com/office/drawing/2014/main" id="{5A5DDF0E-A149-4001-942D-99A2593697E4}"/>
                </a:ext>
              </a:extLst>
            </p:cNvPr>
            <p:cNvGrpSpPr/>
            <p:nvPr/>
          </p:nvGrpSpPr>
          <p:grpSpPr>
            <a:xfrm>
              <a:off x="1169703" y="5236686"/>
              <a:ext cx="413321" cy="304136"/>
              <a:chOff x="2987034" y="143955"/>
              <a:chExt cx="2207351" cy="1821483"/>
            </a:xfrm>
          </p:grpSpPr>
          <p:grpSp>
            <p:nvGrpSpPr>
              <p:cNvPr id="209" name="Grupo 230">
                <a:extLst>
                  <a:ext uri="{FF2B5EF4-FFF2-40B4-BE49-F238E27FC236}">
                    <a16:creationId xmlns:a16="http://schemas.microsoft.com/office/drawing/2014/main" id="{609605B2-A188-44DA-A87D-3968BB37BB4C}"/>
                  </a:ext>
                </a:extLst>
              </p:cNvPr>
              <p:cNvGrpSpPr/>
              <p:nvPr/>
            </p:nvGrpSpPr>
            <p:grpSpPr>
              <a:xfrm>
                <a:off x="2987034" y="143955"/>
                <a:ext cx="2207351" cy="1821483"/>
                <a:chOff x="2280653" y="1491630"/>
                <a:chExt cx="2207351" cy="1821483"/>
              </a:xfrm>
            </p:grpSpPr>
            <p:sp>
              <p:nvSpPr>
                <p:cNvPr id="215" name="4 Cubo">
                  <a:extLst>
                    <a:ext uri="{FF2B5EF4-FFF2-40B4-BE49-F238E27FC236}">
                      <a16:creationId xmlns:a16="http://schemas.microsoft.com/office/drawing/2014/main" id="{C1BBE033-8C32-4589-BA05-2461A5C0E66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16" name="Imagen 237">
                  <a:extLst>
                    <a:ext uri="{FF2B5EF4-FFF2-40B4-BE49-F238E27FC236}">
                      <a16:creationId xmlns:a16="http://schemas.microsoft.com/office/drawing/2014/main" id="{E89C451A-3969-454B-8466-D0926C018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10" name="Forma libre 231">
                <a:extLst>
                  <a:ext uri="{FF2B5EF4-FFF2-40B4-BE49-F238E27FC236}">
                    <a16:creationId xmlns:a16="http://schemas.microsoft.com/office/drawing/2014/main" id="{4AAAAF70-9128-433C-A028-84937737CF36}"/>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1" name="Forma libre 232">
                <a:extLst>
                  <a:ext uri="{FF2B5EF4-FFF2-40B4-BE49-F238E27FC236}">
                    <a16:creationId xmlns:a16="http://schemas.microsoft.com/office/drawing/2014/main" id="{FE30E403-C120-43B1-A1D0-FAAD4D2D094B}"/>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2" name="Forma libre 233">
                <a:extLst>
                  <a:ext uri="{FF2B5EF4-FFF2-40B4-BE49-F238E27FC236}">
                    <a16:creationId xmlns:a16="http://schemas.microsoft.com/office/drawing/2014/main" id="{3D42AC2A-9B0E-4A2B-8EB2-38C57A60E38A}"/>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3" name="Forma libre 234">
                <a:extLst>
                  <a:ext uri="{FF2B5EF4-FFF2-40B4-BE49-F238E27FC236}">
                    <a16:creationId xmlns:a16="http://schemas.microsoft.com/office/drawing/2014/main" id="{86C45861-91C7-4FCE-84CD-8105348DA27E}"/>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4" name="Forma libre 235">
                <a:extLst>
                  <a:ext uri="{FF2B5EF4-FFF2-40B4-BE49-F238E27FC236}">
                    <a16:creationId xmlns:a16="http://schemas.microsoft.com/office/drawing/2014/main" id="{DE1AC13F-5766-4771-8FD5-8F0AF30B2262}"/>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07" name="CuadroTexto 1">
              <a:extLst>
                <a:ext uri="{FF2B5EF4-FFF2-40B4-BE49-F238E27FC236}">
                  <a16:creationId xmlns:a16="http://schemas.microsoft.com/office/drawing/2014/main" id="{7F0444D6-51EA-4F85-89E2-09701FC24C97}"/>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08" name="138 CuadroTexto">
              <a:extLst>
                <a:ext uri="{FF2B5EF4-FFF2-40B4-BE49-F238E27FC236}">
                  <a16:creationId xmlns:a16="http://schemas.microsoft.com/office/drawing/2014/main" id="{10797E09-723C-4D8F-A2CA-E89C447A4F6E}"/>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sp>
        <p:nvSpPr>
          <p:cNvPr id="217" name="TextBox 216">
            <a:extLst>
              <a:ext uri="{FF2B5EF4-FFF2-40B4-BE49-F238E27FC236}">
                <a16:creationId xmlns:a16="http://schemas.microsoft.com/office/drawing/2014/main" id="{402674B3-1D94-42B8-80C1-83CBF9151C90}"/>
              </a:ext>
            </a:extLst>
          </p:cNvPr>
          <p:cNvSpPr txBox="1"/>
          <p:nvPr/>
        </p:nvSpPr>
        <p:spPr>
          <a:xfrm rot="18016304">
            <a:off x="5150442" y="5690365"/>
            <a:ext cx="367408"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err="1">
                <a:ln>
                  <a:noFill/>
                </a:ln>
                <a:solidFill>
                  <a:prstClr val="white">
                    <a:lumMod val="85000"/>
                  </a:prstClr>
                </a:solidFill>
                <a:effectLst/>
                <a:uLnTx/>
                <a:uFillTx/>
                <a:latin typeface="Proxima Nova Alt Rg" panose="02000506030000020004" pitchFamily="50" charset="0"/>
                <a:ea typeface="+mn-ea"/>
                <a:cs typeface="+mn-cs"/>
              </a:rPr>
              <a:t>CaO</a:t>
            </a:r>
            <a:endParaRPr kumimoji="0" lang="en-US" sz="700" b="1" i="0" u="none" strike="noStrike" kern="1200" cap="none" spc="0" normalizeH="0" baseline="0" noProof="0" dirty="0">
              <a:ln>
                <a:noFill/>
              </a:ln>
              <a:solidFill>
                <a:prstClr val="white">
                  <a:lumMod val="85000"/>
                </a:prstClr>
              </a:solidFill>
              <a:effectLst/>
              <a:uLnTx/>
              <a:uFillTx/>
              <a:latin typeface="Proxima Nova Alt Rg" panose="02000506030000020004" pitchFamily="50" charset="0"/>
              <a:ea typeface="+mn-ea"/>
              <a:cs typeface="+mn-cs"/>
            </a:endParaRPr>
          </a:p>
        </p:txBody>
      </p:sp>
      <p:sp>
        <p:nvSpPr>
          <p:cNvPr id="218" name="TextBox 217">
            <a:extLst>
              <a:ext uri="{FF2B5EF4-FFF2-40B4-BE49-F238E27FC236}">
                <a16:creationId xmlns:a16="http://schemas.microsoft.com/office/drawing/2014/main" id="{F3871077-A99D-4BFA-AD6A-C88EFE562138}"/>
              </a:ext>
            </a:extLst>
          </p:cNvPr>
          <p:cNvSpPr txBox="1"/>
          <p:nvPr/>
        </p:nvSpPr>
        <p:spPr>
          <a:xfrm>
            <a:off x="5059335" y="5443671"/>
            <a:ext cx="81464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Initial catalysts</a:t>
            </a:r>
          </a:p>
        </p:txBody>
      </p:sp>
      <p:grpSp>
        <p:nvGrpSpPr>
          <p:cNvPr id="220" name="Group 219">
            <a:extLst>
              <a:ext uri="{FF2B5EF4-FFF2-40B4-BE49-F238E27FC236}">
                <a16:creationId xmlns:a16="http://schemas.microsoft.com/office/drawing/2014/main" id="{3A3B3AB5-C10C-4FFF-AD19-E0BE4C6E1830}"/>
              </a:ext>
            </a:extLst>
          </p:cNvPr>
          <p:cNvGrpSpPr/>
          <p:nvPr/>
        </p:nvGrpSpPr>
        <p:grpSpPr>
          <a:xfrm>
            <a:off x="6609533" y="5833788"/>
            <a:ext cx="1162593" cy="842182"/>
            <a:chOff x="2231275" y="5692408"/>
            <a:chExt cx="1162593" cy="842182"/>
          </a:xfrm>
        </p:grpSpPr>
        <p:sp>
          <p:nvSpPr>
            <p:cNvPr id="221" name="126 Rectángulo">
              <a:extLst>
                <a:ext uri="{FF2B5EF4-FFF2-40B4-BE49-F238E27FC236}">
                  <a16:creationId xmlns:a16="http://schemas.microsoft.com/office/drawing/2014/main" id="{4B5D42CE-779F-4D0D-84DD-74338ADAFA50}"/>
                </a:ext>
              </a:extLst>
            </p:cNvPr>
            <p:cNvSpPr/>
            <p:nvPr/>
          </p:nvSpPr>
          <p:spPr>
            <a:xfrm>
              <a:off x="2653627" y="5692408"/>
              <a:ext cx="431528"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650</a:t>
              </a:r>
            </a:p>
          </p:txBody>
        </p:sp>
        <p:sp>
          <p:nvSpPr>
            <p:cNvPr id="222" name="128 Elipse">
              <a:extLst>
                <a:ext uri="{FF2B5EF4-FFF2-40B4-BE49-F238E27FC236}">
                  <a16:creationId xmlns:a16="http://schemas.microsoft.com/office/drawing/2014/main" id="{A9FC8D35-64DD-4D2B-87DE-29DAEC74521A}"/>
                </a:ext>
              </a:extLst>
            </p:cNvPr>
            <p:cNvSpPr/>
            <p:nvPr/>
          </p:nvSpPr>
          <p:spPr>
            <a:xfrm>
              <a:off x="2874929" y="5845098"/>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23" name="Group 222">
              <a:extLst>
                <a:ext uri="{FF2B5EF4-FFF2-40B4-BE49-F238E27FC236}">
                  <a16:creationId xmlns:a16="http://schemas.microsoft.com/office/drawing/2014/main" id="{6EC840C0-86AD-4DC1-A9EA-9BD22C23B3A8}"/>
                </a:ext>
              </a:extLst>
            </p:cNvPr>
            <p:cNvGrpSpPr/>
            <p:nvPr/>
          </p:nvGrpSpPr>
          <p:grpSpPr>
            <a:xfrm>
              <a:off x="2231275" y="5759763"/>
              <a:ext cx="1162593" cy="774827"/>
              <a:chOff x="2231275" y="5759763"/>
              <a:chExt cx="1162593" cy="774827"/>
            </a:xfrm>
          </p:grpSpPr>
          <p:sp>
            <p:nvSpPr>
              <p:cNvPr id="224" name="164 Rectángulo">
                <a:extLst>
                  <a:ext uri="{FF2B5EF4-FFF2-40B4-BE49-F238E27FC236}">
                    <a16:creationId xmlns:a16="http://schemas.microsoft.com/office/drawing/2014/main" id="{90573A55-A3EE-4391-A28B-A2612490776C}"/>
                  </a:ext>
                </a:extLst>
              </p:cNvPr>
              <p:cNvSpPr/>
              <p:nvPr/>
            </p:nvSpPr>
            <p:spPr>
              <a:xfrm rot="18162856">
                <a:off x="2329596" y="5954047"/>
                <a:ext cx="588623" cy="200055"/>
              </a:xfrm>
              <a:prstGeom prst="rect">
                <a:avLst/>
              </a:prstGeom>
            </p:spPr>
            <p:txBody>
              <a:bodyPr wrap="none">
                <a:spAutoFit/>
              </a:bodyPr>
              <a:lstStyle/>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CO</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3</a:t>
                </a:r>
              </a:p>
            </p:txBody>
          </p:sp>
          <p:grpSp>
            <p:nvGrpSpPr>
              <p:cNvPr id="226" name="Group 225">
                <a:extLst>
                  <a:ext uri="{FF2B5EF4-FFF2-40B4-BE49-F238E27FC236}">
                    <a16:creationId xmlns:a16="http://schemas.microsoft.com/office/drawing/2014/main" id="{81E0CCA4-30E7-4F04-B9C4-DC391C7490CC}"/>
                  </a:ext>
                </a:extLst>
              </p:cNvPr>
              <p:cNvGrpSpPr/>
              <p:nvPr/>
            </p:nvGrpSpPr>
            <p:grpSpPr>
              <a:xfrm>
                <a:off x="2614483" y="5949250"/>
                <a:ext cx="469685" cy="315780"/>
                <a:chOff x="1113339" y="5220279"/>
                <a:chExt cx="469685" cy="315780"/>
              </a:xfrm>
            </p:grpSpPr>
            <p:grpSp>
              <p:nvGrpSpPr>
                <p:cNvPr id="227" name="Grupo 229">
                  <a:extLst>
                    <a:ext uri="{FF2B5EF4-FFF2-40B4-BE49-F238E27FC236}">
                      <a16:creationId xmlns:a16="http://schemas.microsoft.com/office/drawing/2014/main" id="{121F5A8B-2EB3-47C7-AAAF-E9BA06247A7A}"/>
                    </a:ext>
                  </a:extLst>
                </p:cNvPr>
                <p:cNvGrpSpPr/>
                <p:nvPr/>
              </p:nvGrpSpPr>
              <p:grpSpPr>
                <a:xfrm>
                  <a:off x="1169703" y="5236686"/>
                  <a:ext cx="413321" cy="299373"/>
                  <a:chOff x="2987034" y="143955"/>
                  <a:chExt cx="2207351" cy="1792957"/>
                </a:xfrm>
              </p:grpSpPr>
              <p:grpSp>
                <p:nvGrpSpPr>
                  <p:cNvPr id="230" name="Grupo 230">
                    <a:extLst>
                      <a:ext uri="{FF2B5EF4-FFF2-40B4-BE49-F238E27FC236}">
                        <a16:creationId xmlns:a16="http://schemas.microsoft.com/office/drawing/2014/main" id="{ED404311-C0C6-409D-A8AF-23DB526FC29C}"/>
                      </a:ext>
                    </a:extLst>
                  </p:cNvPr>
                  <p:cNvGrpSpPr/>
                  <p:nvPr/>
                </p:nvGrpSpPr>
                <p:grpSpPr>
                  <a:xfrm>
                    <a:off x="2987034" y="143955"/>
                    <a:ext cx="2207351" cy="1792957"/>
                    <a:chOff x="2280653" y="1491630"/>
                    <a:chExt cx="2207351" cy="1792957"/>
                  </a:xfrm>
                </p:grpSpPr>
                <p:sp>
                  <p:nvSpPr>
                    <p:cNvPr id="236" name="4 Cubo">
                      <a:extLst>
                        <a:ext uri="{FF2B5EF4-FFF2-40B4-BE49-F238E27FC236}">
                          <a16:creationId xmlns:a16="http://schemas.microsoft.com/office/drawing/2014/main" id="{6066FEFD-2134-4295-83CC-8BADCCCE80B4}"/>
                        </a:ext>
                      </a:extLst>
                    </p:cNvPr>
                    <p:cNvSpPr/>
                    <p:nvPr/>
                  </p:nvSpPr>
                  <p:spPr>
                    <a:xfrm>
                      <a:off x="2280653" y="1933328"/>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37" name="Imagen 237">
                      <a:extLst>
                        <a:ext uri="{FF2B5EF4-FFF2-40B4-BE49-F238E27FC236}">
                          <a16:creationId xmlns:a16="http://schemas.microsoft.com/office/drawing/2014/main" id="{3A62D8EA-71DF-4EB3-BB31-88A34D3238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31" name="Forma libre 231">
                    <a:extLst>
                      <a:ext uri="{FF2B5EF4-FFF2-40B4-BE49-F238E27FC236}">
                        <a16:creationId xmlns:a16="http://schemas.microsoft.com/office/drawing/2014/main" id="{56B93E7E-2C12-40E2-8B2F-830F9BEAC351}"/>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2" name="Forma libre 232">
                    <a:extLst>
                      <a:ext uri="{FF2B5EF4-FFF2-40B4-BE49-F238E27FC236}">
                        <a16:creationId xmlns:a16="http://schemas.microsoft.com/office/drawing/2014/main" id="{1DC24A19-40CC-42A6-B987-483FDAA08390}"/>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3" name="Forma libre 233">
                    <a:extLst>
                      <a:ext uri="{FF2B5EF4-FFF2-40B4-BE49-F238E27FC236}">
                        <a16:creationId xmlns:a16="http://schemas.microsoft.com/office/drawing/2014/main" id="{2964E1DA-A2BD-4845-A68D-2C43C316587E}"/>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4" name="Forma libre 234">
                    <a:extLst>
                      <a:ext uri="{FF2B5EF4-FFF2-40B4-BE49-F238E27FC236}">
                        <a16:creationId xmlns:a16="http://schemas.microsoft.com/office/drawing/2014/main" id="{E0489155-05E8-4C74-B0F3-262ACAB5B1C1}"/>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5" name="Forma libre 235">
                    <a:extLst>
                      <a:ext uri="{FF2B5EF4-FFF2-40B4-BE49-F238E27FC236}">
                        <a16:creationId xmlns:a16="http://schemas.microsoft.com/office/drawing/2014/main" id="{9563BDC0-8192-4A50-85EF-60D91D7DE18E}"/>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28" name="CuadroTexto 1">
                  <a:extLst>
                    <a:ext uri="{FF2B5EF4-FFF2-40B4-BE49-F238E27FC236}">
                      <a16:creationId xmlns:a16="http://schemas.microsoft.com/office/drawing/2014/main" id="{780E960B-1C2A-44B1-A5AD-93E8BD9B10DA}"/>
                    </a:ext>
                  </a:extLst>
                </p:cNvPr>
                <p:cNvSpPr txBox="1"/>
                <p:nvPr/>
              </p:nvSpPr>
              <p:spPr>
                <a:xfrm>
                  <a:off x="1235207" y="5220279"/>
                  <a:ext cx="289303" cy="200055"/>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29" name="138 CuadroTexto">
                  <a:extLst>
                    <a:ext uri="{FF2B5EF4-FFF2-40B4-BE49-F238E27FC236}">
                      <a16:creationId xmlns:a16="http://schemas.microsoft.com/office/drawing/2014/main" id="{1A4A4D90-3A4B-4641-80A1-6AAC8E87C302}"/>
                    </a:ext>
                  </a:extLst>
                </p:cNvPr>
                <p:cNvSpPr txBox="1"/>
                <p:nvPr/>
              </p:nvSpPr>
              <p:spPr>
                <a:xfrm>
                  <a:off x="1113339" y="5379048"/>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sp>
            <p:nvSpPr>
              <p:cNvPr id="225" name="TextBox 224">
                <a:extLst>
                  <a:ext uri="{FF2B5EF4-FFF2-40B4-BE49-F238E27FC236}">
                    <a16:creationId xmlns:a16="http://schemas.microsoft.com/office/drawing/2014/main" id="{6ED6238A-CE09-4072-B34D-01B786966FE8}"/>
                  </a:ext>
                </a:extLst>
              </p:cNvPr>
              <p:cNvSpPr txBox="1"/>
              <p:nvPr/>
            </p:nvSpPr>
            <p:spPr>
              <a:xfrm>
                <a:off x="2231275" y="6226813"/>
                <a:ext cx="1162593" cy="307777"/>
              </a:xfrm>
              <a:prstGeom prst="rect">
                <a:avLst/>
              </a:prstGeom>
              <a:noFill/>
            </p:spPr>
            <p:txBody>
              <a:bodyPr wrap="square">
                <a:spAutoFit/>
              </a:bodyPr>
              <a:lstStyle/>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Superficial lanthanum</a:t>
                </a:r>
              </a:p>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oxycarbonate</a:t>
                </a:r>
              </a:p>
            </p:txBody>
          </p:sp>
        </p:grpSp>
      </p:grpSp>
      <p:grpSp>
        <p:nvGrpSpPr>
          <p:cNvPr id="238" name="Group 237">
            <a:extLst>
              <a:ext uri="{FF2B5EF4-FFF2-40B4-BE49-F238E27FC236}">
                <a16:creationId xmlns:a16="http://schemas.microsoft.com/office/drawing/2014/main" id="{7349546E-59B6-44D5-AFD3-ADF512A4CECD}"/>
              </a:ext>
            </a:extLst>
          </p:cNvPr>
          <p:cNvGrpSpPr/>
          <p:nvPr/>
        </p:nvGrpSpPr>
        <p:grpSpPr>
          <a:xfrm>
            <a:off x="6668710" y="4035669"/>
            <a:ext cx="1252266" cy="577034"/>
            <a:chOff x="2285689" y="3865711"/>
            <a:chExt cx="1252266" cy="577034"/>
          </a:xfrm>
        </p:grpSpPr>
        <p:sp>
          <p:nvSpPr>
            <p:cNvPr id="239" name="128 Elipse">
              <a:extLst>
                <a:ext uri="{FF2B5EF4-FFF2-40B4-BE49-F238E27FC236}">
                  <a16:creationId xmlns:a16="http://schemas.microsoft.com/office/drawing/2014/main" id="{46E4FAE8-3573-4AD9-A13F-BB9B81D34CC6}"/>
                </a:ext>
              </a:extLst>
            </p:cNvPr>
            <p:cNvSpPr/>
            <p:nvPr/>
          </p:nvSpPr>
          <p:spPr>
            <a:xfrm>
              <a:off x="3040927" y="4064545"/>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40" name="126 Rectángulo">
              <a:extLst>
                <a:ext uri="{FF2B5EF4-FFF2-40B4-BE49-F238E27FC236}">
                  <a16:creationId xmlns:a16="http://schemas.microsoft.com/office/drawing/2014/main" id="{475326DF-906A-496E-B756-23124A5F017D}"/>
                </a:ext>
              </a:extLst>
            </p:cNvPr>
            <p:cNvSpPr/>
            <p:nvPr/>
          </p:nvSpPr>
          <p:spPr>
            <a:xfrm>
              <a:off x="3099714" y="4018234"/>
              <a:ext cx="428322"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700</a:t>
              </a:r>
            </a:p>
          </p:txBody>
        </p:sp>
        <p:sp>
          <p:nvSpPr>
            <p:cNvPr id="241" name="TextBox 240">
              <a:extLst>
                <a:ext uri="{FF2B5EF4-FFF2-40B4-BE49-F238E27FC236}">
                  <a16:creationId xmlns:a16="http://schemas.microsoft.com/office/drawing/2014/main" id="{2D0D9EBD-F59D-4DE5-95F6-47B06AEC7331}"/>
                </a:ext>
              </a:extLst>
            </p:cNvPr>
            <p:cNvSpPr txBox="1"/>
            <p:nvPr/>
          </p:nvSpPr>
          <p:spPr>
            <a:xfrm rot="18232286">
              <a:off x="2425856" y="4056016"/>
              <a:ext cx="463588"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7030A0"/>
                  </a:solidFill>
                  <a:effectLst/>
                  <a:uLnTx/>
                  <a:uFillTx/>
                  <a:latin typeface="Proxima Nova Alt Rg" panose="02000506030000020004" pitchFamily="50" charset="0"/>
                  <a:ea typeface="+mn-ea"/>
                  <a:cs typeface="+mn-cs"/>
                </a:rPr>
                <a:t>CaCO</a:t>
              </a:r>
              <a:r>
                <a:rPr kumimoji="0" lang="en-US" sz="700" b="1" i="0" u="none" strike="noStrike" kern="1200" cap="none" spc="0" normalizeH="0" baseline="-25000" noProof="0" dirty="0">
                  <a:ln>
                    <a:noFill/>
                  </a:ln>
                  <a:solidFill>
                    <a:srgbClr val="7030A0"/>
                  </a:solidFill>
                  <a:effectLst/>
                  <a:uLnTx/>
                  <a:uFillTx/>
                  <a:latin typeface="Proxima Nova Alt Rg" panose="02000506030000020004" pitchFamily="50" charset="0"/>
                  <a:ea typeface="+mn-ea"/>
                  <a:cs typeface="+mn-cs"/>
                </a:rPr>
                <a:t>3</a:t>
              </a:r>
            </a:p>
          </p:txBody>
        </p:sp>
        <p:sp>
          <p:nvSpPr>
            <p:cNvPr id="242" name="TextBox 241">
              <a:extLst>
                <a:ext uri="{FF2B5EF4-FFF2-40B4-BE49-F238E27FC236}">
                  <a16:creationId xmlns:a16="http://schemas.microsoft.com/office/drawing/2014/main" id="{B7B2BD9A-F756-48AE-B94D-C4576922D410}"/>
                </a:ext>
              </a:extLst>
            </p:cNvPr>
            <p:cNvSpPr txBox="1"/>
            <p:nvPr/>
          </p:nvSpPr>
          <p:spPr>
            <a:xfrm>
              <a:off x="2285689" y="3865711"/>
              <a:ext cx="1252266"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Massic</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calcium carbonate</a:t>
              </a:r>
            </a:p>
          </p:txBody>
        </p:sp>
        <p:grpSp>
          <p:nvGrpSpPr>
            <p:cNvPr id="243" name="Group 242">
              <a:extLst>
                <a:ext uri="{FF2B5EF4-FFF2-40B4-BE49-F238E27FC236}">
                  <a16:creationId xmlns:a16="http://schemas.microsoft.com/office/drawing/2014/main" id="{1FF03BEF-D984-403A-9211-98D70A1615C9}"/>
                </a:ext>
              </a:extLst>
            </p:cNvPr>
            <p:cNvGrpSpPr/>
            <p:nvPr/>
          </p:nvGrpSpPr>
          <p:grpSpPr>
            <a:xfrm>
              <a:off x="2591317" y="4122202"/>
              <a:ext cx="473461" cy="320543"/>
              <a:chOff x="1109563" y="5220279"/>
              <a:chExt cx="473461" cy="320543"/>
            </a:xfrm>
          </p:grpSpPr>
          <p:grpSp>
            <p:nvGrpSpPr>
              <p:cNvPr id="244" name="Grupo 229">
                <a:extLst>
                  <a:ext uri="{FF2B5EF4-FFF2-40B4-BE49-F238E27FC236}">
                    <a16:creationId xmlns:a16="http://schemas.microsoft.com/office/drawing/2014/main" id="{38CE1514-8F8F-419F-823D-BC6D78FB7676}"/>
                  </a:ext>
                </a:extLst>
              </p:cNvPr>
              <p:cNvGrpSpPr/>
              <p:nvPr/>
            </p:nvGrpSpPr>
            <p:grpSpPr>
              <a:xfrm>
                <a:off x="1169703" y="5236686"/>
                <a:ext cx="413321" cy="304136"/>
                <a:chOff x="2987034" y="143955"/>
                <a:chExt cx="2207351" cy="1821483"/>
              </a:xfrm>
            </p:grpSpPr>
            <p:grpSp>
              <p:nvGrpSpPr>
                <p:cNvPr id="247" name="Grupo 230">
                  <a:extLst>
                    <a:ext uri="{FF2B5EF4-FFF2-40B4-BE49-F238E27FC236}">
                      <a16:creationId xmlns:a16="http://schemas.microsoft.com/office/drawing/2014/main" id="{278A3847-0473-4917-A815-0D293A09E3B8}"/>
                    </a:ext>
                  </a:extLst>
                </p:cNvPr>
                <p:cNvGrpSpPr/>
                <p:nvPr/>
              </p:nvGrpSpPr>
              <p:grpSpPr>
                <a:xfrm>
                  <a:off x="2987034" y="143955"/>
                  <a:ext cx="2207351" cy="1821483"/>
                  <a:chOff x="2280653" y="1491630"/>
                  <a:chExt cx="2207351" cy="1821483"/>
                </a:xfrm>
              </p:grpSpPr>
              <p:sp>
                <p:nvSpPr>
                  <p:cNvPr id="253" name="4 Cubo">
                    <a:extLst>
                      <a:ext uri="{FF2B5EF4-FFF2-40B4-BE49-F238E27FC236}">
                        <a16:creationId xmlns:a16="http://schemas.microsoft.com/office/drawing/2014/main" id="{C90E93DF-798A-4284-B4B5-4957DB99152D}"/>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54" name="Imagen 237">
                    <a:extLst>
                      <a:ext uri="{FF2B5EF4-FFF2-40B4-BE49-F238E27FC236}">
                        <a16:creationId xmlns:a16="http://schemas.microsoft.com/office/drawing/2014/main" id="{1770D514-D581-43E7-889E-365AF714C7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48" name="Forma libre 231">
                  <a:extLst>
                    <a:ext uri="{FF2B5EF4-FFF2-40B4-BE49-F238E27FC236}">
                      <a16:creationId xmlns:a16="http://schemas.microsoft.com/office/drawing/2014/main" id="{93A28516-6604-40CE-888E-55374DA2BC9B}"/>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49" name="Forma libre 232">
                  <a:extLst>
                    <a:ext uri="{FF2B5EF4-FFF2-40B4-BE49-F238E27FC236}">
                      <a16:creationId xmlns:a16="http://schemas.microsoft.com/office/drawing/2014/main" id="{F1E4272F-6988-465E-8D40-1D43BCE62D2E}"/>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0" name="Forma libre 233">
                  <a:extLst>
                    <a:ext uri="{FF2B5EF4-FFF2-40B4-BE49-F238E27FC236}">
                      <a16:creationId xmlns:a16="http://schemas.microsoft.com/office/drawing/2014/main" id="{F4BF9701-8E89-45BF-9CE2-6FBAD67F9648}"/>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1" name="Forma libre 234">
                  <a:extLst>
                    <a:ext uri="{FF2B5EF4-FFF2-40B4-BE49-F238E27FC236}">
                      <a16:creationId xmlns:a16="http://schemas.microsoft.com/office/drawing/2014/main" id="{2DB307E9-7BE8-4797-948D-D9994681F504}"/>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2" name="Forma libre 235">
                  <a:extLst>
                    <a:ext uri="{FF2B5EF4-FFF2-40B4-BE49-F238E27FC236}">
                      <a16:creationId xmlns:a16="http://schemas.microsoft.com/office/drawing/2014/main" id="{D8BAA9F6-D1B0-45D3-AFE7-8D2F45DBAA22}"/>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45" name="CuadroTexto 1">
                <a:extLst>
                  <a:ext uri="{FF2B5EF4-FFF2-40B4-BE49-F238E27FC236}">
                    <a16:creationId xmlns:a16="http://schemas.microsoft.com/office/drawing/2014/main" id="{BC0B0E66-E167-4D23-AD4C-FA9A4287002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46" name="138 CuadroTexto">
                <a:extLst>
                  <a:ext uri="{FF2B5EF4-FFF2-40B4-BE49-F238E27FC236}">
                    <a16:creationId xmlns:a16="http://schemas.microsoft.com/office/drawing/2014/main" id="{7DB82D7F-2F20-4CBF-8FBA-DEBC7823B258}"/>
                  </a:ext>
                </a:extLst>
              </p:cNvPr>
              <p:cNvSpPr txBox="1"/>
              <p:nvPr/>
            </p:nvSpPr>
            <p:spPr>
              <a:xfrm>
                <a:off x="1109563" y="538173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grpSp>
        <p:nvGrpSpPr>
          <p:cNvPr id="255" name="Group 254">
            <a:extLst>
              <a:ext uri="{FF2B5EF4-FFF2-40B4-BE49-F238E27FC236}">
                <a16:creationId xmlns:a16="http://schemas.microsoft.com/office/drawing/2014/main" id="{1B238464-64DC-4485-9102-B8E4D62E222D}"/>
              </a:ext>
            </a:extLst>
          </p:cNvPr>
          <p:cNvGrpSpPr/>
          <p:nvPr/>
        </p:nvGrpSpPr>
        <p:grpSpPr>
          <a:xfrm>
            <a:off x="5312246" y="6189885"/>
            <a:ext cx="473461" cy="320543"/>
            <a:chOff x="1109563" y="5220279"/>
            <a:chExt cx="473461" cy="320543"/>
          </a:xfrm>
        </p:grpSpPr>
        <p:grpSp>
          <p:nvGrpSpPr>
            <p:cNvPr id="256" name="Grupo 230">
              <a:extLst>
                <a:ext uri="{FF2B5EF4-FFF2-40B4-BE49-F238E27FC236}">
                  <a16:creationId xmlns:a16="http://schemas.microsoft.com/office/drawing/2014/main" id="{DCB03EFB-B8B6-4A84-BCB3-A4F6B4BB3EDC}"/>
                </a:ext>
              </a:extLst>
            </p:cNvPr>
            <p:cNvGrpSpPr/>
            <p:nvPr/>
          </p:nvGrpSpPr>
          <p:grpSpPr>
            <a:xfrm>
              <a:off x="1169703" y="5236686"/>
              <a:ext cx="413321" cy="304136"/>
              <a:chOff x="2280653" y="1491630"/>
              <a:chExt cx="2207351" cy="1821483"/>
            </a:xfrm>
          </p:grpSpPr>
          <p:sp>
            <p:nvSpPr>
              <p:cNvPr id="259" name="4 Cubo">
                <a:extLst>
                  <a:ext uri="{FF2B5EF4-FFF2-40B4-BE49-F238E27FC236}">
                    <a16:creationId xmlns:a16="http://schemas.microsoft.com/office/drawing/2014/main" id="{2DA69ED7-05B2-4FCE-BF7F-273FB53D2398}"/>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60" name="Imagen 237">
                <a:extLst>
                  <a:ext uri="{FF2B5EF4-FFF2-40B4-BE49-F238E27FC236}">
                    <a16:creationId xmlns:a16="http://schemas.microsoft.com/office/drawing/2014/main" id="{9286E336-558C-4003-ABD8-525C458059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57" name="CuadroTexto 1">
              <a:extLst>
                <a:ext uri="{FF2B5EF4-FFF2-40B4-BE49-F238E27FC236}">
                  <a16:creationId xmlns:a16="http://schemas.microsoft.com/office/drawing/2014/main" id="{FE6F2443-3189-4FA5-A7BE-C4306D4C22EE}"/>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58" name="138 CuadroTexto">
              <a:extLst>
                <a:ext uri="{FF2B5EF4-FFF2-40B4-BE49-F238E27FC236}">
                  <a16:creationId xmlns:a16="http://schemas.microsoft.com/office/drawing/2014/main" id="{588E0828-DB8D-4539-A68C-BE3622B0B53E}"/>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sp>
        <p:nvSpPr>
          <p:cNvPr id="263" name="2052 Rectángulo">
            <a:extLst>
              <a:ext uri="{FF2B5EF4-FFF2-40B4-BE49-F238E27FC236}">
                <a16:creationId xmlns:a16="http://schemas.microsoft.com/office/drawing/2014/main" id="{F0CE5DD5-77DF-4C06-B3C8-2047FA4786C3}"/>
              </a:ext>
            </a:extLst>
          </p:cNvPr>
          <p:cNvSpPr/>
          <p:nvPr/>
        </p:nvSpPr>
        <p:spPr>
          <a:xfrm>
            <a:off x="7355508" y="5905808"/>
            <a:ext cx="426720"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750</a:t>
            </a:r>
          </a:p>
        </p:txBody>
      </p:sp>
      <p:grpSp>
        <p:nvGrpSpPr>
          <p:cNvPr id="40" name="Group 39">
            <a:extLst>
              <a:ext uri="{FF2B5EF4-FFF2-40B4-BE49-F238E27FC236}">
                <a16:creationId xmlns:a16="http://schemas.microsoft.com/office/drawing/2014/main" id="{08E57E48-26A0-459C-9289-37D4BE09C560}"/>
              </a:ext>
            </a:extLst>
          </p:cNvPr>
          <p:cNvGrpSpPr/>
          <p:nvPr/>
        </p:nvGrpSpPr>
        <p:grpSpPr>
          <a:xfrm>
            <a:off x="7269541" y="5462334"/>
            <a:ext cx="1735387" cy="888665"/>
            <a:chOff x="7269541" y="5351231"/>
            <a:chExt cx="1735387" cy="888665"/>
          </a:xfrm>
        </p:grpSpPr>
        <p:sp>
          <p:nvSpPr>
            <p:cNvPr id="262" name="132 Elipse">
              <a:extLst>
                <a:ext uri="{FF2B5EF4-FFF2-40B4-BE49-F238E27FC236}">
                  <a16:creationId xmlns:a16="http://schemas.microsoft.com/office/drawing/2014/main" id="{6A74FACA-3F90-4238-B4FD-366E117D5C30}"/>
                </a:ext>
              </a:extLst>
            </p:cNvPr>
            <p:cNvSpPr/>
            <p:nvPr/>
          </p:nvSpPr>
          <p:spPr>
            <a:xfrm>
              <a:off x="7580158" y="5711115"/>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64" name="TextBox 263">
              <a:extLst>
                <a:ext uri="{FF2B5EF4-FFF2-40B4-BE49-F238E27FC236}">
                  <a16:creationId xmlns:a16="http://schemas.microsoft.com/office/drawing/2014/main" id="{182B1B38-5CF2-49F1-9EDD-7DA5105A0496}"/>
                </a:ext>
              </a:extLst>
            </p:cNvPr>
            <p:cNvSpPr txBox="1"/>
            <p:nvPr/>
          </p:nvSpPr>
          <p:spPr>
            <a:xfrm>
              <a:off x="7729618" y="5677235"/>
              <a:ext cx="1275310" cy="307777"/>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Carbonates decomposition</a:t>
              </a: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desorption</a:t>
              </a:r>
            </a:p>
          </p:txBody>
        </p:sp>
        <p:sp>
          <p:nvSpPr>
            <p:cNvPr id="265" name="130 Elipse">
              <a:extLst>
                <a:ext uri="{FF2B5EF4-FFF2-40B4-BE49-F238E27FC236}">
                  <a16:creationId xmlns:a16="http://schemas.microsoft.com/office/drawing/2014/main" id="{4720808E-FA0D-4F70-938F-ADCD1F49D757}"/>
                </a:ext>
              </a:extLst>
            </p:cNvPr>
            <p:cNvSpPr/>
            <p:nvPr/>
          </p:nvSpPr>
          <p:spPr>
            <a:xfrm>
              <a:off x="7522311" y="5963494"/>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66" name="Group 265">
              <a:extLst>
                <a:ext uri="{FF2B5EF4-FFF2-40B4-BE49-F238E27FC236}">
                  <a16:creationId xmlns:a16="http://schemas.microsoft.com/office/drawing/2014/main" id="{0061E6D6-9D34-4EC6-ABE6-EF68AFF9BEDD}"/>
                </a:ext>
              </a:extLst>
            </p:cNvPr>
            <p:cNvGrpSpPr/>
            <p:nvPr/>
          </p:nvGrpSpPr>
          <p:grpSpPr>
            <a:xfrm>
              <a:off x="7548431" y="5919353"/>
              <a:ext cx="473461" cy="320543"/>
              <a:chOff x="1109563" y="5220279"/>
              <a:chExt cx="473461" cy="320543"/>
            </a:xfrm>
          </p:grpSpPr>
          <p:grpSp>
            <p:nvGrpSpPr>
              <p:cNvPr id="279" name="Grupo 230">
                <a:extLst>
                  <a:ext uri="{FF2B5EF4-FFF2-40B4-BE49-F238E27FC236}">
                    <a16:creationId xmlns:a16="http://schemas.microsoft.com/office/drawing/2014/main" id="{1A1293FE-685D-4108-829A-4E428BC00E86}"/>
                  </a:ext>
                </a:extLst>
              </p:cNvPr>
              <p:cNvGrpSpPr/>
              <p:nvPr/>
            </p:nvGrpSpPr>
            <p:grpSpPr>
              <a:xfrm>
                <a:off x="1169703" y="5236686"/>
                <a:ext cx="413321" cy="304136"/>
                <a:chOff x="2280653" y="1491630"/>
                <a:chExt cx="2207351" cy="1821483"/>
              </a:xfrm>
            </p:grpSpPr>
            <p:sp>
              <p:nvSpPr>
                <p:cNvPr id="282" name="4 Cubo">
                  <a:extLst>
                    <a:ext uri="{FF2B5EF4-FFF2-40B4-BE49-F238E27FC236}">
                      <a16:creationId xmlns:a16="http://schemas.microsoft.com/office/drawing/2014/main" id="{AB948FA5-8E9F-4990-98B5-CAD4877DBA3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83" name="Imagen 237">
                  <a:extLst>
                    <a:ext uri="{FF2B5EF4-FFF2-40B4-BE49-F238E27FC236}">
                      <a16:creationId xmlns:a16="http://schemas.microsoft.com/office/drawing/2014/main" id="{B1719524-20B9-49E8-8DE8-D59A1CC335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80" name="CuadroTexto 1">
                <a:extLst>
                  <a:ext uri="{FF2B5EF4-FFF2-40B4-BE49-F238E27FC236}">
                    <a16:creationId xmlns:a16="http://schemas.microsoft.com/office/drawing/2014/main" id="{5F43FCDD-A95E-4C55-89B5-234BB252C1D6}"/>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81" name="138 CuadroTexto">
                <a:extLst>
                  <a:ext uri="{FF2B5EF4-FFF2-40B4-BE49-F238E27FC236}">
                    <a16:creationId xmlns:a16="http://schemas.microsoft.com/office/drawing/2014/main" id="{7FBBA0EC-5A20-44B0-AE08-71081D575E61}"/>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267" name="Group 266">
              <a:extLst>
                <a:ext uri="{FF2B5EF4-FFF2-40B4-BE49-F238E27FC236}">
                  <a16:creationId xmlns:a16="http://schemas.microsoft.com/office/drawing/2014/main" id="{BAF9EBAC-4373-4B74-AA72-37A3F9E2390A}"/>
                </a:ext>
              </a:extLst>
            </p:cNvPr>
            <p:cNvGrpSpPr/>
            <p:nvPr/>
          </p:nvGrpSpPr>
          <p:grpSpPr>
            <a:xfrm>
              <a:off x="7269541" y="5351231"/>
              <a:ext cx="473461" cy="320543"/>
              <a:chOff x="1109563" y="5220279"/>
              <a:chExt cx="473461" cy="320543"/>
            </a:xfrm>
          </p:grpSpPr>
          <p:grpSp>
            <p:nvGrpSpPr>
              <p:cNvPr id="268" name="Grupo 229">
                <a:extLst>
                  <a:ext uri="{FF2B5EF4-FFF2-40B4-BE49-F238E27FC236}">
                    <a16:creationId xmlns:a16="http://schemas.microsoft.com/office/drawing/2014/main" id="{49DAEC18-1DE3-43DA-A7AC-08D3F2B709D6}"/>
                  </a:ext>
                </a:extLst>
              </p:cNvPr>
              <p:cNvGrpSpPr/>
              <p:nvPr/>
            </p:nvGrpSpPr>
            <p:grpSpPr>
              <a:xfrm>
                <a:off x="1169703" y="5236686"/>
                <a:ext cx="413321" cy="304136"/>
                <a:chOff x="2987034" y="143955"/>
                <a:chExt cx="2207351" cy="1821483"/>
              </a:xfrm>
            </p:grpSpPr>
            <p:grpSp>
              <p:nvGrpSpPr>
                <p:cNvPr id="271" name="Grupo 230">
                  <a:extLst>
                    <a:ext uri="{FF2B5EF4-FFF2-40B4-BE49-F238E27FC236}">
                      <a16:creationId xmlns:a16="http://schemas.microsoft.com/office/drawing/2014/main" id="{D50138C2-819A-4FA9-9C4A-74FA109A8010}"/>
                    </a:ext>
                  </a:extLst>
                </p:cNvPr>
                <p:cNvGrpSpPr/>
                <p:nvPr/>
              </p:nvGrpSpPr>
              <p:grpSpPr>
                <a:xfrm>
                  <a:off x="2987034" y="143955"/>
                  <a:ext cx="2207351" cy="1821483"/>
                  <a:chOff x="2280653" y="1491630"/>
                  <a:chExt cx="2207351" cy="1821483"/>
                </a:xfrm>
              </p:grpSpPr>
              <p:sp>
                <p:nvSpPr>
                  <p:cNvPr id="277" name="4 Cubo">
                    <a:extLst>
                      <a:ext uri="{FF2B5EF4-FFF2-40B4-BE49-F238E27FC236}">
                        <a16:creationId xmlns:a16="http://schemas.microsoft.com/office/drawing/2014/main" id="{BE78B1C9-6B74-4833-B9E4-574C45A5F001}"/>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78" name="Imagen 237">
                    <a:extLst>
                      <a:ext uri="{FF2B5EF4-FFF2-40B4-BE49-F238E27FC236}">
                        <a16:creationId xmlns:a16="http://schemas.microsoft.com/office/drawing/2014/main" id="{9580909E-F9F9-426D-A923-2FE2F3ED43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72" name="Forma libre 231">
                  <a:extLst>
                    <a:ext uri="{FF2B5EF4-FFF2-40B4-BE49-F238E27FC236}">
                      <a16:creationId xmlns:a16="http://schemas.microsoft.com/office/drawing/2014/main" id="{9B4FD49E-82A7-4B3C-814E-0C5D57433476}"/>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3" name="Forma libre 232">
                  <a:extLst>
                    <a:ext uri="{FF2B5EF4-FFF2-40B4-BE49-F238E27FC236}">
                      <a16:creationId xmlns:a16="http://schemas.microsoft.com/office/drawing/2014/main" id="{25EDB5EA-D417-4531-9902-75C9002D60B7}"/>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4" name="Forma libre 233">
                  <a:extLst>
                    <a:ext uri="{FF2B5EF4-FFF2-40B4-BE49-F238E27FC236}">
                      <a16:creationId xmlns:a16="http://schemas.microsoft.com/office/drawing/2014/main" id="{38522F8A-454D-4F98-86F3-692D15DFC9B3}"/>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5" name="Forma libre 234">
                  <a:extLst>
                    <a:ext uri="{FF2B5EF4-FFF2-40B4-BE49-F238E27FC236}">
                      <a16:creationId xmlns:a16="http://schemas.microsoft.com/office/drawing/2014/main" id="{D4A60562-C82C-4EB4-B9B4-BD081C4F7BE3}"/>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6" name="Forma libre 235">
                  <a:extLst>
                    <a:ext uri="{FF2B5EF4-FFF2-40B4-BE49-F238E27FC236}">
                      <a16:creationId xmlns:a16="http://schemas.microsoft.com/office/drawing/2014/main" id="{BD722393-4AD9-457B-8A1D-82C7CC5B9D17}"/>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69" name="CuadroTexto 1">
                <a:extLst>
                  <a:ext uri="{FF2B5EF4-FFF2-40B4-BE49-F238E27FC236}">
                    <a16:creationId xmlns:a16="http://schemas.microsoft.com/office/drawing/2014/main" id="{4A91FB99-A601-4362-8296-4C851DE5E451}"/>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70" name="138 CuadroTexto">
                <a:extLst>
                  <a:ext uri="{FF2B5EF4-FFF2-40B4-BE49-F238E27FC236}">
                    <a16:creationId xmlns:a16="http://schemas.microsoft.com/office/drawing/2014/main" id="{A372A326-EC4E-41D6-A847-3179E8B13299}"/>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grpSp>
        <p:nvGrpSpPr>
          <p:cNvPr id="284" name="Group 283">
            <a:extLst>
              <a:ext uri="{FF2B5EF4-FFF2-40B4-BE49-F238E27FC236}">
                <a16:creationId xmlns:a16="http://schemas.microsoft.com/office/drawing/2014/main" id="{C3F8B55B-8EA6-4E33-8BBE-7B2809BDB979}"/>
              </a:ext>
            </a:extLst>
          </p:cNvPr>
          <p:cNvGrpSpPr/>
          <p:nvPr/>
        </p:nvGrpSpPr>
        <p:grpSpPr>
          <a:xfrm>
            <a:off x="5869180" y="5393526"/>
            <a:ext cx="1087157" cy="1209626"/>
            <a:chOff x="1486159" y="5223568"/>
            <a:chExt cx="1087157" cy="1209626"/>
          </a:xfrm>
        </p:grpSpPr>
        <p:sp>
          <p:nvSpPr>
            <p:cNvPr id="285" name="2051 CuadroTexto">
              <a:extLst>
                <a:ext uri="{FF2B5EF4-FFF2-40B4-BE49-F238E27FC236}">
                  <a16:creationId xmlns:a16="http://schemas.microsoft.com/office/drawing/2014/main" id="{9070D20B-6E8E-4200-975B-F15646A27185}"/>
                </a:ext>
              </a:extLst>
            </p:cNvPr>
            <p:cNvSpPr txBox="1"/>
            <p:nvPr/>
          </p:nvSpPr>
          <p:spPr>
            <a:xfrm>
              <a:off x="1980811" y="5798711"/>
              <a:ext cx="412292"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250</a:t>
              </a:r>
            </a:p>
          </p:txBody>
        </p:sp>
        <p:sp>
          <p:nvSpPr>
            <p:cNvPr id="286" name="2055 Elipse">
              <a:extLst>
                <a:ext uri="{FF2B5EF4-FFF2-40B4-BE49-F238E27FC236}">
                  <a16:creationId xmlns:a16="http://schemas.microsoft.com/office/drawing/2014/main" id="{450302B4-E545-4D2C-BD9B-B174B9285B22}"/>
                </a:ext>
              </a:extLst>
            </p:cNvPr>
            <p:cNvSpPr/>
            <p:nvPr/>
          </p:nvSpPr>
          <p:spPr>
            <a:xfrm>
              <a:off x="1944104" y="5851363"/>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87" name="TextBox 286">
              <a:extLst>
                <a:ext uri="{FF2B5EF4-FFF2-40B4-BE49-F238E27FC236}">
                  <a16:creationId xmlns:a16="http://schemas.microsoft.com/office/drawing/2014/main" id="{450F45C9-8DE5-412A-A4F6-40782DD50412}"/>
                </a:ext>
              </a:extLst>
            </p:cNvPr>
            <p:cNvSpPr txBox="1"/>
            <p:nvPr/>
          </p:nvSpPr>
          <p:spPr>
            <a:xfrm>
              <a:off x="1486159" y="5223568"/>
              <a:ext cx="108715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Superficial adsorption</a:t>
              </a:r>
            </a:p>
          </p:txBody>
        </p:sp>
        <p:grpSp>
          <p:nvGrpSpPr>
            <p:cNvPr id="288" name="Group 287">
              <a:extLst>
                <a:ext uri="{FF2B5EF4-FFF2-40B4-BE49-F238E27FC236}">
                  <a16:creationId xmlns:a16="http://schemas.microsoft.com/office/drawing/2014/main" id="{85D5CA1E-9F43-4A90-B467-7776C8B6E0BA}"/>
                </a:ext>
              </a:extLst>
            </p:cNvPr>
            <p:cNvGrpSpPr/>
            <p:nvPr/>
          </p:nvGrpSpPr>
          <p:grpSpPr>
            <a:xfrm>
              <a:off x="1782654" y="5432311"/>
              <a:ext cx="473461" cy="320543"/>
              <a:chOff x="1109563" y="5220279"/>
              <a:chExt cx="473461" cy="320543"/>
            </a:xfrm>
          </p:grpSpPr>
          <p:grpSp>
            <p:nvGrpSpPr>
              <p:cNvPr id="303" name="Grupo 229">
                <a:extLst>
                  <a:ext uri="{FF2B5EF4-FFF2-40B4-BE49-F238E27FC236}">
                    <a16:creationId xmlns:a16="http://schemas.microsoft.com/office/drawing/2014/main" id="{3F7920FC-2954-41F2-8D49-99395BAD8F97}"/>
                  </a:ext>
                </a:extLst>
              </p:cNvPr>
              <p:cNvGrpSpPr/>
              <p:nvPr/>
            </p:nvGrpSpPr>
            <p:grpSpPr>
              <a:xfrm>
                <a:off x="1169703" y="5236686"/>
                <a:ext cx="413321" cy="304136"/>
                <a:chOff x="2987034" y="143955"/>
                <a:chExt cx="2207351" cy="1821483"/>
              </a:xfrm>
            </p:grpSpPr>
            <p:grpSp>
              <p:nvGrpSpPr>
                <p:cNvPr id="306" name="Grupo 230">
                  <a:extLst>
                    <a:ext uri="{FF2B5EF4-FFF2-40B4-BE49-F238E27FC236}">
                      <a16:creationId xmlns:a16="http://schemas.microsoft.com/office/drawing/2014/main" id="{017E5939-D5D2-4C97-80F2-6B3F2F8F67C7}"/>
                    </a:ext>
                  </a:extLst>
                </p:cNvPr>
                <p:cNvGrpSpPr/>
                <p:nvPr/>
              </p:nvGrpSpPr>
              <p:grpSpPr>
                <a:xfrm>
                  <a:off x="2987034" y="143955"/>
                  <a:ext cx="2207351" cy="1821483"/>
                  <a:chOff x="2280653" y="1491630"/>
                  <a:chExt cx="2207351" cy="1821483"/>
                </a:xfrm>
              </p:grpSpPr>
              <p:sp>
                <p:nvSpPr>
                  <p:cNvPr id="312" name="4 Cubo">
                    <a:extLst>
                      <a:ext uri="{FF2B5EF4-FFF2-40B4-BE49-F238E27FC236}">
                        <a16:creationId xmlns:a16="http://schemas.microsoft.com/office/drawing/2014/main" id="{CBF39ED8-9609-42CE-A156-4492729AACC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13" name="Imagen 237">
                    <a:extLst>
                      <a:ext uri="{FF2B5EF4-FFF2-40B4-BE49-F238E27FC236}">
                        <a16:creationId xmlns:a16="http://schemas.microsoft.com/office/drawing/2014/main" id="{7982F2F6-CE94-4262-B880-965D77F4B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307" name="Forma libre 231">
                  <a:extLst>
                    <a:ext uri="{FF2B5EF4-FFF2-40B4-BE49-F238E27FC236}">
                      <a16:creationId xmlns:a16="http://schemas.microsoft.com/office/drawing/2014/main" id="{64B2530F-859A-42A1-8B63-66592A6479C5}"/>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08" name="Forma libre 232">
                  <a:extLst>
                    <a:ext uri="{FF2B5EF4-FFF2-40B4-BE49-F238E27FC236}">
                      <a16:creationId xmlns:a16="http://schemas.microsoft.com/office/drawing/2014/main" id="{2790C2F5-546D-4854-8E02-75E452508460}"/>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09" name="Forma libre 233">
                  <a:extLst>
                    <a:ext uri="{FF2B5EF4-FFF2-40B4-BE49-F238E27FC236}">
                      <a16:creationId xmlns:a16="http://schemas.microsoft.com/office/drawing/2014/main" id="{69B4B4B7-FD08-4E86-86C7-22E934CAF8B8}"/>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10" name="Forma libre 234">
                  <a:extLst>
                    <a:ext uri="{FF2B5EF4-FFF2-40B4-BE49-F238E27FC236}">
                      <a16:creationId xmlns:a16="http://schemas.microsoft.com/office/drawing/2014/main" id="{9D1E5891-F377-431A-85A1-4BB1DA785DC0}"/>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11" name="Forma libre 235">
                  <a:extLst>
                    <a:ext uri="{FF2B5EF4-FFF2-40B4-BE49-F238E27FC236}">
                      <a16:creationId xmlns:a16="http://schemas.microsoft.com/office/drawing/2014/main" id="{B95E98C6-78F0-4E0B-8D03-D5DD96C481E4}"/>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04" name="CuadroTexto 1">
                <a:extLst>
                  <a:ext uri="{FF2B5EF4-FFF2-40B4-BE49-F238E27FC236}">
                    <a16:creationId xmlns:a16="http://schemas.microsoft.com/office/drawing/2014/main" id="{D4ADF159-E88D-4B72-A4CB-1228276C272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05" name="138 CuadroTexto">
                <a:extLst>
                  <a:ext uri="{FF2B5EF4-FFF2-40B4-BE49-F238E27FC236}">
                    <a16:creationId xmlns:a16="http://schemas.microsoft.com/office/drawing/2014/main" id="{9C8A5AA5-D058-4F43-9050-2CA6CE4FD25D}"/>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289" name="Group 288">
              <a:extLst>
                <a:ext uri="{FF2B5EF4-FFF2-40B4-BE49-F238E27FC236}">
                  <a16:creationId xmlns:a16="http://schemas.microsoft.com/office/drawing/2014/main" id="{545C6DE4-6E2F-4B9A-BC58-39728C14CE75}"/>
                </a:ext>
              </a:extLst>
            </p:cNvPr>
            <p:cNvGrpSpPr/>
            <p:nvPr/>
          </p:nvGrpSpPr>
          <p:grpSpPr>
            <a:xfrm>
              <a:off x="1695497" y="6112651"/>
              <a:ext cx="473461" cy="320543"/>
              <a:chOff x="1109563" y="5220279"/>
              <a:chExt cx="473461" cy="320543"/>
            </a:xfrm>
          </p:grpSpPr>
          <p:grpSp>
            <p:nvGrpSpPr>
              <p:cNvPr id="298" name="Grupo 230">
                <a:extLst>
                  <a:ext uri="{FF2B5EF4-FFF2-40B4-BE49-F238E27FC236}">
                    <a16:creationId xmlns:a16="http://schemas.microsoft.com/office/drawing/2014/main" id="{C2AEF359-BF88-4FFC-9F5A-22842F7D84EA}"/>
                  </a:ext>
                </a:extLst>
              </p:cNvPr>
              <p:cNvGrpSpPr/>
              <p:nvPr/>
            </p:nvGrpSpPr>
            <p:grpSpPr>
              <a:xfrm>
                <a:off x="1169703" y="5236686"/>
                <a:ext cx="413321" cy="304136"/>
                <a:chOff x="2280653" y="1491630"/>
                <a:chExt cx="2207351" cy="1821483"/>
              </a:xfrm>
            </p:grpSpPr>
            <p:sp>
              <p:nvSpPr>
                <p:cNvPr id="301" name="4 Cubo">
                  <a:extLst>
                    <a:ext uri="{FF2B5EF4-FFF2-40B4-BE49-F238E27FC236}">
                      <a16:creationId xmlns:a16="http://schemas.microsoft.com/office/drawing/2014/main" id="{6AEAE745-9E47-414D-87AC-36DC5505725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02" name="Imagen 237">
                  <a:extLst>
                    <a:ext uri="{FF2B5EF4-FFF2-40B4-BE49-F238E27FC236}">
                      <a16:creationId xmlns:a16="http://schemas.microsoft.com/office/drawing/2014/main" id="{A79A908A-C5B3-494F-91F7-D0C1A281E1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299" name="CuadroTexto 1">
                <a:extLst>
                  <a:ext uri="{FF2B5EF4-FFF2-40B4-BE49-F238E27FC236}">
                    <a16:creationId xmlns:a16="http://schemas.microsoft.com/office/drawing/2014/main" id="{F4DA61AB-9FF0-4F78-93F3-CC496F97A1E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00" name="138 CuadroTexto">
                <a:extLst>
                  <a:ext uri="{FF2B5EF4-FFF2-40B4-BE49-F238E27FC236}">
                    <a16:creationId xmlns:a16="http://schemas.microsoft.com/office/drawing/2014/main" id="{793B44CF-EF2E-4C5A-B715-047BA7C9273B}"/>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290" name="Picture 289" descr="A picture containing ball, table&#10;&#10;Description automatically generated">
              <a:extLst>
                <a:ext uri="{FF2B5EF4-FFF2-40B4-BE49-F238E27FC236}">
                  <a16:creationId xmlns:a16="http://schemas.microsoft.com/office/drawing/2014/main" id="{5C277F23-0EE9-4E6A-9B3F-9C17D6DA2C7C}"/>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459211">
              <a:off x="1732412" y="5529561"/>
              <a:ext cx="135945" cy="138614"/>
            </a:xfrm>
            <a:prstGeom prst="rect">
              <a:avLst/>
            </a:prstGeom>
          </p:spPr>
        </p:pic>
        <p:pic>
          <p:nvPicPr>
            <p:cNvPr id="291" name="Picture 290" descr="A picture containing ball, table&#10;&#10;Description automatically generated">
              <a:extLst>
                <a:ext uri="{FF2B5EF4-FFF2-40B4-BE49-F238E27FC236}">
                  <a16:creationId xmlns:a16="http://schemas.microsoft.com/office/drawing/2014/main" id="{AC491A16-A895-4AE2-9A62-655D7C46F2F8}"/>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5400000">
              <a:off x="1809284" y="5442207"/>
              <a:ext cx="135945" cy="138614"/>
            </a:xfrm>
            <a:prstGeom prst="rect">
              <a:avLst/>
            </a:prstGeom>
          </p:spPr>
        </p:pic>
        <p:pic>
          <p:nvPicPr>
            <p:cNvPr id="292" name="Picture 291" descr="A picture containing ball, table&#10;&#10;Description automatically generated">
              <a:extLst>
                <a:ext uri="{FF2B5EF4-FFF2-40B4-BE49-F238E27FC236}">
                  <a16:creationId xmlns:a16="http://schemas.microsoft.com/office/drawing/2014/main" id="{55D59236-E24D-4BD3-98CC-36F1891B5104}"/>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6708378">
              <a:off x="2155476" y="5439180"/>
              <a:ext cx="135945" cy="138614"/>
            </a:xfrm>
            <a:prstGeom prst="rect">
              <a:avLst/>
            </a:prstGeom>
          </p:spPr>
        </p:pic>
        <p:pic>
          <p:nvPicPr>
            <p:cNvPr id="293" name="Picture 292" descr="A picture containing ball, table&#10;&#10;Description automatically generated">
              <a:extLst>
                <a:ext uri="{FF2B5EF4-FFF2-40B4-BE49-F238E27FC236}">
                  <a16:creationId xmlns:a16="http://schemas.microsoft.com/office/drawing/2014/main" id="{099D6111-8011-4150-8467-17B9790B4905}"/>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251780">
              <a:off x="2062426" y="5542337"/>
              <a:ext cx="135945" cy="138614"/>
            </a:xfrm>
            <a:prstGeom prst="rect">
              <a:avLst/>
            </a:prstGeom>
          </p:spPr>
        </p:pic>
        <p:pic>
          <p:nvPicPr>
            <p:cNvPr id="294" name="Picture 293" descr="A picture containing ball, table&#10;&#10;Description automatically generated">
              <a:extLst>
                <a:ext uri="{FF2B5EF4-FFF2-40B4-BE49-F238E27FC236}">
                  <a16:creationId xmlns:a16="http://schemas.microsoft.com/office/drawing/2014/main" id="{8BC434F7-1B96-42B8-9103-303BC626D6F8}"/>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459211">
              <a:off x="1655555" y="6266200"/>
              <a:ext cx="135945" cy="138614"/>
            </a:xfrm>
            <a:prstGeom prst="rect">
              <a:avLst/>
            </a:prstGeom>
          </p:spPr>
        </p:pic>
        <p:pic>
          <p:nvPicPr>
            <p:cNvPr id="295" name="Picture 294" descr="A picture containing ball, table&#10;&#10;Description automatically generated">
              <a:extLst>
                <a:ext uri="{FF2B5EF4-FFF2-40B4-BE49-F238E27FC236}">
                  <a16:creationId xmlns:a16="http://schemas.microsoft.com/office/drawing/2014/main" id="{2DD79F15-D4F6-406C-8D93-CFDE8445AC69}"/>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5400000">
              <a:off x="1732427" y="6178846"/>
              <a:ext cx="135945" cy="138614"/>
            </a:xfrm>
            <a:prstGeom prst="rect">
              <a:avLst/>
            </a:prstGeom>
          </p:spPr>
        </p:pic>
        <p:pic>
          <p:nvPicPr>
            <p:cNvPr id="296" name="Picture 295" descr="A picture containing ball, table&#10;&#10;Description automatically generated">
              <a:extLst>
                <a:ext uri="{FF2B5EF4-FFF2-40B4-BE49-F238E27FC236}">
                  <a16:creationId xmlns:a16="http://schemas.microsoft.com/office/drawing/2014/main" id="{DF6CE3AF-B366-47D0-AD3D-EE1528B0D25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6708378">
              <a:off x="2078619" y="6175819"/>
              <a:ext cx="135945" cy="138614"/>
            </a:xfrm>
            <a:prstGeom prst="rect">
              <a:avLst/>
            </a:prstGeom>
          </p:spPr>
        </p:pic>
        <p:pic>
          <p:nvPicPr>
            <p:cNvPr id="297" name="Picture 296" descr="A picture containing ball, table&#10;&#10;Description automatically generated">
              <a:extLst>
                <a:ext uri="{FF2B5EF4-FFF2-40B4-BE49-F238E27FC236}">
                  <a16:creationId xmlns:a16="http://schemas.microsoft.com/office/drawing/2014/main" id="{7454A24E-2E37-421C-BD4C-B5439355E498}"/>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251780">
              <a:off x="1985569" y="6278976"/>
              <a:ext cx="135945" cy="138614"/>
            </a:xfrm>
            <a:prstGeom prst="rect">
              <a:avLst/>
            </a:prstGeom>
          </p:spPr>
        </p:pic>
      </p:grpSp>
      <p:grpSp>
        <p:nvGrpSpPr>
          <p:cNvPr id="314" name="Group 313">
            <a:extLst>
              <a:ext uri="{FF2B5EF4-FFF2-40B4-BE49-F238E27FC236}">
                <a16:creationId xmlns:a16="http://schemas.microsoft.com/office/drawing/2014/main" id="{BAC5947C-4B4A-47A1-8171-5BED6DF8A09B}"/>
              </a:ext>
            </a:extLst>
          </p:cNvPr>
          <p:cNvGrpSpPr/>
          <p:nvPr/>
        </p:nvGrpSpPr>
        <p:grpSpPr>
          <a:xfrm>
            <a:off x="7599402" y="4999426"/>
            <a:ext cx="2123859" cy="586778"/>
            <a:chOff x="3216381" y="4829468"/>
            <a:chExt cx="2123859" cy="586778"/>
          </a:xfrm>
        </p:grpSpPr>
        <p:sp>
          <p:nvSpPr>
            <p:cNvPr id="315" name="129 Elipse">
              <a:extLst>
                <a:ext uri="{FF2B5EF4-FFF2-40B4-BE49-F238E27FC236}">
                  <a16:creationId xmlns:a16="http://schemas.microsoft.com/office/drawing/2014/main" id="{0EE78C50-44CB-4E79-BAAA-CCD8F6A466DD}"/>
                </a:ext>
              </a:extLst>
            </p:cNvPr>
            <p:cNvSpPr/>
            <p:nvPr/>
          </p:nvSpPr>
          <p:spPr>
            <a:xfrm>
              <a:off x="3464306" y="5255054"/>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316" name="131 Rectángulo">
              <a:extLst>
                <a:ext uri="{FF2B5EF4-FFF2-40B4-BE49-F238E27FC236}">
                  <a16:creationId xmlns:a16="http://schemas.microsoft.com/office/drawing/2014/main" id="{DC487C4B-6542-48ED-A1BF-2BEFDE2E743E}"/>
                </a:ext>
              </a:extLst>
            </p:cNvPr>
            <p:cNvSpPr/>
            <p:nvPr/>
          </p:nvSpPr>
          <p:spPr>
            <a:xfrm>
              <a:off x="3514304" y="5216191"/>
              <a:ext cx="431528"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850</a:t>
              </a:r>
            </a:p>
          </p:txBody>
        </p:sp>
        <p:sp>
          <p:nvSpPr>
            <p:cNvPr id="317" name="TextBox 316">
              <a:extLst>
                <a:ext uri="{FF2B5EF4-FFF2-40B4-BE49-F238E27FC236}">
                  <a16:creationId xmlns:a16="http://schemas.microsoft.com/office/drawing/2014/main" id="{74BFDAA8-1427-4514-A915-D1C986EBF08F}"/>
                </a:ext>
              </a:extLst>
            </p:cNvPr>
            <p:cNvSpPr txBox="1"/>
            <p:nvPr/>
          </p:nvSpPr>
          <p:spPr>
            <a:xfrm>
              <a:off x="4287569" y="5097322"/>
              <a:ext cx="1052671" cy="307777"/>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adsorption</a:t>
              </a: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On Ni nanoparticles</a:t>
              </a:r>
            </a:p>
          </p:txBody>
        </p:sp>
        <p:grpSp>
          <p:nvGrpSpPr>
            <p:cNvPr id="318" name="Group 317">
              <a:extLst>
                <a:ext uri="{FF2B5EF4-FFF2-40B4-BE49-F238E27FC236}">
                  <a16:creationId xmlns:a16="http://schemas.microsoft.com/office/drawing/2014/main" id="{26C036B0-554A-4E27-8CBB-D1D58B260B9D}"/>
                </a:ext>
              </a:extLst>
            </p:cNvPr>
            <p:cNvGrpSpPr/>
            <p:nvPr/>
          </p:nvGrpSpPr>
          <p:grpSpPr>
            <a:xfrm>
              <a:off x="3216381" y="4883097"/>
              <a:ext cx="473461" cy="320543"/>
              <a:chOff x="1109563" y="5220279"/>
              <a:chExt cx="473461" cy="320543"/>
            </a:xfrm>
          </p:grpSpPr>
          <p:grpSp>
            <p:nvGrpSpPr>
              <p:cNvPr id="333" name="Grupo 229">
                <a:extLst>
                  <a:ext uri="{FF2B5EF4-FFF2-40B4-BE49-F238E27FC236}">
                    <a16:creationId xmlns:a16="http://schemas.microsoft.com/office/drawing/2014/main" id="{2F32F2C9-C7D8-4EE3-BECE-08DDCE3EDCE2}"/>
                  </a:ext>
                </a:extLst>
              </p:cNvPr>
              <p:cNvGrpSpPr/>
              <p:nvPr/>
            </p:nvGrpSpPr>
            <p:grpSpPr>
              <a:xfrm>
                <a:off x="1169703" y="5236686"/>
                <a:ext cx="413321" cy="304136"/>
                <a:chOff x="2987034" y="143955"/>
                <a:chExt cx="2207351" cy="1821483"/>
              </a:xfrm>
            </p:grpSpPr>
            <p:grpSp>
              <p:nvGrpSpPr>
                <p:cNvPr id="336" name="Grupo 230">
                  <a:extLst>
                    <a:ext uri="{FF2B5EF4-FFF2-40B4-BE49-F238E27FC236}">
                      <a16:creationId xmlns:a16="http://schemas.microsoft.com/office/drawing/2014/main" id="{A83DDFBD-C4F1-4529-B936-193120CC5A61}"/>
                    </a:ext>
                  </a:extLst>
                </p:cNvPr>
                <p:cNvGrpSpPr/>
                <p:nvPr/>
              </p:nvGrpSpPr>
              <p:grpSpPr>
                <a:xfrm>
                  <a:off x="2987034" y="143955"/>
                  <a:ext cx="2207351" cy="1821483"/>
                  <a:chOff x="2280653" y="1491630"/>
                  <a:chExt cx="2207351" cy="1821483"/>
                </a:xfrm>
              </p:grpSpPr>
              <p:sp>
                <p:nvSpPr>
                  <p:cNvPr id="342" name="4 Cubo">
                    <a:extLst>
                      <a:ext uri="{FF2B5EF4-FFF2-40B4-BE49-F238E27FC236}">
                        <a16:creationId xmlns:a16="http://schemas.microsoft.com/office/drawing/2014/main" id="{116868E8-7BF9-4D68-A567-02155A3A8FB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43" name="Imagen 237">
                    <a:extLst>
                      <a:ext uri="{FF2B5EF4-FFF2-40B4-BE49-F238E27FC236}">
                        <a16:creationId xmlns:a16="http://schemas.microsoft.com/office/drawing/2014/main" id="{1BC747B5-3CB4-4FC0-A1F1-131BA1F01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337" name="Forma libre 231">
                  <a:extLst>
                    <a:ext uri="{FF2B5EF4-FFF2-40B4-BE49-F238E27FC236}">
                      <a16:creationId xmlns:a16="http://schemas.microsoft.com/office/drawing/2014/main" id="{1FE95628-A442-480B-AC60-FA200BFD164A}"/>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38" name="Forma libre 232">
                  <a:extLst>
                    <a:ext uri="{FF2B5EF4-FFF2-40B4-BE49-F238E27FC236}">
                      <a16:creationId xmlns:a16="http://schemas.microsoft.com/office/drawing/2014/main" id="{D1CAB216-EC0C-4BAE-80CC-EACFDABF684B}"/>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39" name="Forma libre 233">
                  <a:extLst>
                    <a:ext uri="{FF2B5EF4-FFF2-40B4-BE49-F238E27FC236}">
                      <a16:creationId xmlns:a16="http://schemas.microsoft.com/office/drawing/2014/main" id="{39A9D62A-FE0A-490B-8D8D-141DD545BB86}"/>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40" name="Forma libre 234">
                  <a:extLst>
                    <a:ext uri="{FF2B5EF4-FFF2-40B4-BE49-F238E27FC236}">
                      <a16:creationId xmlns:a16="http://schemas.microsoft.com/office/drawing/2014/main" id="{B75E479D-38DA-4110-9802-C698403722D3}"/>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41" name="Forma libre 235">
                  <a:extLst>
                    <a:ext uri="{FF2B5EF4-FFF2-40B4-BE49-F238E27FC236}">
                      <a16:creationId xmlns:a16="http://schemas.microsoft.com/office/drawing/2014/main" id="{E43080D0-C3DF-427C-8CDA-E56CCFD85EAC}"/>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34" name="CuadroTexto 1">
                <a:extLst>
                  <a:ext uri="{FF2B5EF4-FFF2-40B4-BE49-F238E27FC236}">
                    <a16:creationId xmlns:a16="http://schemas.microsoft.com/office/drawing/2014/main" id="{4295339D-A238-4728-866E-D8AD8AD10BF8}"/>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35" name="138 CuadroTexto">
                <a:extLst>
                  <a:ext uri="{FF2B5EF4-FFF2-40B4-BE49-F238E27FC236}">
                    <a16:creationId xmlns:a16="http://schemas.microsoft.com/office/drawing/2014/main" id="{64C0CED1-5682-4A59-A440-6081429ACACD}"/>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319" name="Group 318">
              <a:extLst>
                <a:ext uri="{FF2B5EF4-FFF2-40B4-BE49-F238E27FC236}">
                  <a16:creationId xmlns:a16="http://schemas.microsoft.com/office/drawing/2014/main" id="{1F3B323D-D1EE-4A86-BA4C-A560568E384B}"/>
                </a:ext>
              </a:extLst>
            </p:cNvPr>
            <p:cNvGrpSpPr/>
            <p:nvPr/>
          </p:nvGrpSpPr>
          <p:grpSpPr>
            <a:xfrm>
              <a:off x="3849301" y="5060521"/>
              <a:ext cx="473461" cy="320543"/>
              <a:chOff x="1109563" y="5220279"/>
              <a:chExt cx="473461" cy="320543"/>
            </a:xfrm>
          </p:grpSpPr>
          <p:grpSp>
            <p:nvGrpSpPr>
              <p:cNvPr id="328" name="Grupo 230">
                <a:extLst>
                  <a:ext uri="{FF2B5EF4-FFF2-40B4-BE49-F238E27FC236}">
                    <a16:creationId xmlns:a16="http://schemas.microsoft.com/office/drawing/2014/main" id="{2CDADFE7-F09B-43BF-824C-E9D5D87FC36C}"/>
                  </a:ext>
                </a:extLst>
              </p:cNvPr>
              <p:cNvGrpSpPr/>
              <p:nvPr/>
            </p:nvGrpSpPr>
            <p:grpSpPr>
              <a:xfrm>
                <a:off x="1169703" y="5236686"/>
                <a:ext cx="413321" cy="304136"/>
                <a:chOff x="2280653" y="1491630"/>
                <a:chExt cx="2207351" cy="1821483"/>
              </a:xfrm>
            </p:grpSpPr>
            <p:sp>
              <p:nvSpPr>
                <p:cNvPr id="331" name="4 Cubo">
                  <a:extLst>
                    <a:ext uri="{FF2B5EF4-FFF2-40B4-BE49-F238E27FC236}">
                      <a16:creationId xmlns:a16="http://schemas.microsoft.com/office/drawing/2014/main" id="{9BD4378E-402F-4CF6-8CB6-5BEBE1B58517}"/>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32" name="Imagen 237">
                  <a:extLst>
                    <a:ext uri="{FF2B5EF4-FFF2-40B4-BE49-F238E27FC236}">
                      <a16:creationId xmlns:a16="http://schemas.microsoft.com/office/drawing/2014/main" id="{6514ABFF-CD07-48D9-8E29-FC2123FA57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329" name="CuadroTexto 1">
                <a:extLst>
                  <a:ext uri="{FF2B5EF4-FFF2-40B4-BE49-F238E27FC236}">
                    <a16:creationId xmlns:a16="http://schemas.microsoft.com/office/drawing/2014/main" id="{7764A2BF-E00C-4DB6-9C5D-E4401FEA2212}"/>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30" name="138 CuadroTexto">
                <a:extLst>
                  <a:ext uri="{FF2B5EF4-FFF2-40B4-BE49-F238E27FC236}">
                    <a16:creationId xmlns:a16="http://schemas.microsoft.com/office/drawing/2014/main" id="{6BC668D7-6AF3-467D-B5CF-B66D2478E2E5}"/>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320" name="Picture 319" descr="A picture containing ball, table&#10;&#10;Description automatically generated">
              <a:extLst>
                <a:ext uri="{FF2B5EF4-FFF2-40B4-BE49-F238E27FC236}">
                  <a16:creationId xmlns:a16="http://schemas.microsoft.com/office/drawing/2014/main" id="{7F822547-66BA-4F2B-832B-80C71A1708D0}"/>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459211">
              <a:off x="3271221" y="4920132"/>
              <a:ext cx="135945" cy="138614"/>
            </a:xfrm>
            <a:prstGeom prst="rect">
              <a:avLst/>
            </a:prstGeom>
          </p:spPr>
        </p:pic>
        <p:pic>
          <p:nvPicPr>
            <p:cNvPr id="321" name="Picture 320" descr="A picture containing ball, table&#10;&#10;Description automatically generated">
              <a:extLst>
                <a:ext uri="{FF2B5EF4-FFF2-40B4-BE49-F238E27FC236}">
                  <a16:creationId xmlns:a16="http://schemas.microsoft.com/office/drawing/2014/main" id="{0613881D-EC9B-4AE1-8E37-10C5815CF3E5}"/>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5400000">
              <a:off x="3335302" y="4838868"/>
              <a:ext cx="135945" cy="138614"/>
            </a:xfrm>
            <a:prstGeom prst="rect">
              <a:avLst/>
            </a:prstGeom>
          </p:spPr>
        </p:pic>
        <p:pic>
          <p:nvPicPr>
            <p:cNvPr id="322" name="Picture 321" descr="A picture containing ball, table&#10;&#10;Description automatically generated">
              <a:extLst>
                <a:ext uri="{FF2B5EF4-FFF2-40B4-BE49-F238E27FC236}">
                  <a16:creationId xmlns:a16="http://schemas.microsoft.com/office/drawing/2014/main" id="{55FB5FC6-9BA8-4E36-841A-90E97EE3FC15}"/>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6708378">
              <a:off x="3532272" y="4870067"/>
              <a:ext cx="135945" cy="138614"/>
            </a:xfrm>
            <a:prstGeom prst="rect">
              <a:avLst/>
            </a:prstGeom>
          </p:spPr>
        </p:pic>
        <p:pic>
          <p:nvPicPr>
            <p:cNvPr id="323" name="Picture 322" descr="A picture containing ball, table&#10;&#10;Description automatically generated">
              <a:extLst>
                <a:ext uri="{FF2B5EF4-FFF2-40B4-BE49-F238E27FC236}">
                  <a16:creationId xmlns:a16="http://schemas.microsoft.com/office/drawing/2014/main" id="{7D046FD1-7880-448A-96FB-8B2EB55E5745}"/>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9327095">
              <a:off x="3435975" y="4829468"/>
              <a:ext cx="135945" cy="138614"/>
            </a:xfrm>
            <a:prstGeom prst="rect">
              <a:avLst/>
            </a:prstGeom>
          </p:spPr>
        </p:pic>
        <p:pic>
          <p:nvPicPr>
            <p:cNvPr id="324" name="Picture 323" descr="A picture containing ball, table&#10;&#10;Description automatically generated">
              <a:extLst>
                <a:ext uri="{FF2B5EF4-FFF2-40B4-BE49-F238E27FC236}">
                  <a16:creationId xmlns:a16="http://schemas.microsoft.com/office/drawing/2014/main" id="{81E8A908-33B9-42C6-BC4F-7DDBC6840F82}"/>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459211">
              <a:off x="3908181" y="5094316"/>
              <a:ext cx="135945" cy="138614"/>
            </a:xfrm>
            <a:prstGeom prst="rect">
              <a:avLst/>
            </a:prstGeom>
          </p:spPr>
        </p:pic>
        <p:pic>
          <p:nvPicPr>
            <p:cNvPr id="325" name="Picture 324" descr="A picture containing ball, table&#10;&#10;Description automatically generated">
              <a:extLst>
                <a:ext uri="{FF2B5EF4-FFF2-40B4-BE49-F238E27FC236}">
                  <a16:creationId xmlns:a16="http://schemas.microsoft.com/office/drawing/2014/main" id="{214E5E47-1F41-476D-AB1F-AA86752E578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5400000">
              <a:off x="3972262" y="5013052"/>
              <a:ext cx="135945" cy="138614"/>
            </a:xfrm>
            <a:prstGeom prst="rect">
              <a:avLst/>
            </a:prstGeom>
          </p:spPr>
        </p:pic>
        <p:pic>
          <p:nvPicPr>
            <p:cNvPr id="326" name="Picture 325" descr="A picture containing ball, table&#10;&#10;Description automatically generated">
              <a:extLst>
                <a:ext uri="{FF2B5EF4-FFF2-40B4-BE49-F238E27FC236}">
                  <a16:creationId xmlns:a16="http://schemas.microsoft.com/office/drawing/2014/main" id="{C29F55C9-F891-4622-B5AF-C78141F754D9}"/>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6708378">
              <a:off x="4169232" y="5044251"/>
              <a:ext cx="135945" cy="138614"/>
            </a:xfrm>
            <a:prstGeom prst="rect">
              <a:avLst/>
            </a:prstGeom>
          </p:spPr>
        </p:pic>
        <p:pic>
          <p:nvPicPr>
            <p:cNvPr id="327" name="Picture 326" descr="A picture containing ball, table&#10;&#10;Description automatically generated">
              <a:extLst>
                <a:ext uri="{FF2B5EF4-FFF2-40B4-BE49-F238E27FC236}">
                  <a16:creationId xmlns:a16="http://schemas.microsoft.com/office/drawing/2014/main" id="{788DB357-4CAC-4DC9-948C-EFF5989B984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9327095">
              <a:off x="4072935" y="5003652"/>
              <a:ext cx="135945" cy="138614"/>
            </a:xfrm>
            <a:prstGeom prst="rect">
              <a:avLst/>
            </a:prstGeom>
          </p:spPr>
        </p:pic>
      </p:grpSp>
      <p:pic>
        <p:nvPicPr>
          <p:cNvPr id="344" name="Picture 343" descr="A picture containing drawing&#10;&#10;Description automatically generated">
            <a:extLst>
              <a:ext uri="{FF2B5EF4-FFF2-40B4-BE49-F238E27FC236}">
                <a16:creationId xmlns:a16="http://schemas.microsoft.com/office/drawing/2014/main" id="{1B0B46FC-C739-433C-8427-0D31EE9F2E0D}"/>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75789" y="4373853"/>
            <a:ext cx="185946" cy="189598"/>
          </a:xfrm>
          <a:prstGeom prst="rect">
            <a:avLst/>
          </a:prstGeom>
        </p:spPr>
      </p:pic>
      <p:grpSp>
        <p:nvGrpSpPr>
          <p:cNvPr id="345" name="Group 344">
            <a:extLst>
              <a:ext uri="{FF2B5EF4-FFF2-40B4-BE49-F238E27FC236}">
                <a16:creationId xmlns:a16="http://schemas.microsoft.com/office/drawing/2014/main" id="{EAE9B527-8764-41CE-8364-A56146347A0F}"/>
              </a:ext>
            </a:extLst>
          </p:cNvPr>
          <p:cNvGrpSpPr/>
          <p:nvPr/>
        </p:nvGrpSpPr>
        <p:grpSpPr>
          <a:xfrm>
            <a:off x="8384194" y="3976352"/>
            <a:ext cx="1630808" cy="1040497"/>
            <a:chOff x="4078087" y="3797848"/>
            <a:chExt cx="1630808" cy="1040497"/>
          </a:xfrm>
        </p:grpSpPr>
        <p:sp>
          <p:nvSpPr>
            <p:cNvPr id="346" name="132 Elipse">
              <a:extLst>
                <a:ext uri="{FF2B5EF4-FFF2-40B4-BE49-F238E27FC236}">
                  <a16:creationId xmlns:a16="http://schemas.microsoft.com/office/drawing/2014/main" id="{F203F5F5-3798-4E1C-9028-9F8475E56437}"/>
                </a:ext>
              </a:extLst>
            </p:cNvPr>
            <p:cNvSpPr/>
            <p:nvPr/>
          </p:nvSpPr>
          <p:spPr>
            <a:xfrm>
              <a:off x="4099323" y="4301878"/>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347" name="133 Rectángulo">
              <a:extLst>
                <a:ext uri="{FF2B5EF4-FFF2-40B4-BE49-F238E27FC236}">
                  <a16:creationId xmlns:a16="http://schemas.microsoft.com/office/drawing/2014/main" id="{01DA358F-D3AD-4A43-8BB7-0F95AFE16C76}"/>
                </a:ext>
              </a:extLst>
            </p:cNvPr>
            <p:cNvSpPr/>
            <p:nvPr/>
          </p:nvSpPr>
          <p:spPr>
            <a:xfrm>
              <a:off x="4129550" y="4229601"/>
              <a:ext cx="450764"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1180</a:t>
              </a:r>
            </a:p>
          </p:txBody>
        </p:sp>
        <p:sp>
          <p:nvSpPr>
            <p:cNvPr id="348" name="TextBox 347">
              <a:extLst>
                <a:ext uri="{FF2B5EF4-FFF2-40B4-BE49-F238E27FC236}">
                  <a16:creationId xmlns:a16="http://schemas.microsoft.com/office/drawing/2014/main" id="{1664B120-6ED5-4617-9EDA-29F12DE6B8AB}"/>
                </a:ext>
              </a:extLst>
            </p:cNvPr>
            <p:cNvSpPr txBox="1"/>
            <p:nvPr/>
          </p:nvSpPr>
          <p:spPr>
            <a:xfrm>
              <a:off x="4482134" y="4105032"/>
              <a:ext cx="1226761" cy="415498"/>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a:t>
              </a: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decompostion</a:t>
              </a:r>
              <a:endPar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endParaRP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Ni </a:t>
              </a: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oxidatiom</a:t>
              </a:r>
              <a:endPar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endParaRP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 production</a:t>
              </a:r>
            </a:p>
          </p:txBody>
        </p:sp>
        <p:grpSp>
          <p:nvGrpSpPr>
            <p:cNvPr id="349" name="Group 348">
              <a:extLst>
                <a:ext uri="{FF2B5EF4-FFF2-40B4-BE49-F238E27FC236}">
                  <a16:creationId xmlns:a16="http://schemas.microsoft.com/office/drawing/2014/main" id="{5C6BFC7B-AE6D-4609-ACE3-F5DC36949C6A}"/>
                </a:ext>
              </a:extLst>
            </p:cNvPr>
            <p:cNvGrpSpPr/>
            <p:nvPr/>
          </p:nvGrpSpPr>
          <p:grpSpPr>
            <a:xfrm>
              <a:off x="4108820" y="3883910"/>
              <a:ext cx="473461" cy="320543"/>
              <a:chOff x="1109563" y="5220279"/>
              <a:chExt cx="473461" cy="320543"/>
            </a:xfrm>
          </p:grpSpPr>
          <p:grpSp>
            <p:nvGrpSpPr>
              <p:cNvPr id="366" name="Grupo 229">
                <a:extLst>
                  <a:ext uri="{FF2B5EF4-FFF2-40B4-BE49-F238E27FC236}">
                    <a16:creationId xmlns:a16="http://schemas.microsoft.com/office/drawing/2014/main" id="{71C1349E-E0C1-4944-AF82-13272BB946DD}"/>
                  </a:ext>
                </a:extLst>
              </p:cNvPr>
              <p:cNvGrpSpPr/>
              <p:nvPr/>
            </p:nvGrpSpPr>
            <p:grpSpPr>
              <a:xfrm>
                <a:off x="1169703" y="5236686"/>
                <a:ext cx="413321" cy="304136"/>
                <a:chOff x="2987034" y="143955"/>
                <a:chExt cx="2207351" cy="1821483"/>
              </a:xfrm>
            </p:grpSpPr>
            <p:grpSp>
              <p:nvGrpSpPr>
                <p:cNvPr id="369" name="Grupo 230">
                  <a:extLst>
                    <a:ext uri="{FF2B5EF4-FFF2-40B4-BE49-F238E27FC236}">
                      <a16:creationId xmlns:a16="http://schemas.microsoft.com/office/drawing/2014/main" id="{BCA9B247-D478-4047-8D27-95CA0757CFD2}"/>
                    </a:ext>
                  </a:extLst>
                </p:cNvPr>
                <p:cNvGrpSpPr/>
                <p:nvPr/>
              </p:nvGrpSpPr>
              <p:grpSpPr>
                <a:xfrm>
                  <a:off x="2987034" y="143955"/>
                  <a:ext cx="2207351" cy="1821483"/>
                  <a:chOff x="2280653" y="1491630"/>
                  <a:chExt cx="2207351" cy="1821483"/>
                </a:xfrm>
              </p:grpSpPr>
              <p:sp>
                <p:nvSpPr>
                  <p:cNvPr id="375" name="4 Cubo">
                    <a:extLst>
                      <a:ext uri="{FF2B5EF4-FFF2-40B4-BE49-F238E27FC236}">
                        <a16:creationId xmlns:a16="http://schemas.microsoft.com/office/drawing/2014/main" id="{93364523-B61B-4AE2-BBD0-6B9F097FCE3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76" name="Imagen 237">
                    <a:extLst>
                      <a:ext uri="{FF2B5EF4-FFF2-40B4-BE49-F238E27FC236}">
                        <a16:creationId xmlns:a16="http://schemas.microsoft.com/office/drawing/2014/main" id="{54B33184-4732-4DD3-9736-94494EAA6C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370" name="Forma libre 231">
                  <a:extLst>
                    <a:ext uri="{FF2B5EF4-FFF2-40B4-BE49-F238E27FC236}">
                      <a16:creationId xmlns:a16="http://schemas.microsoft.com/office/drawing/2014/main" id="{8743C163-16E6-4FD5-82F9-CA883D5D17AA}"/>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1" name="Forma libre 232">
                  <a:extLst>
                    <a:ext uri="{FF2B5EF4-FFF2-40B4-BE49-F238E27FC236}">
                      <a16:creationId xmlns:a16="http://schemas.microsoft.com/office/drawing/2014/main" id="{58F5B4EA-D60C-4951-9B8A-3C93442A852A}"/>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2" name="Forma libre 233">
                  <a:extLst>
                    <a:ext uri="{FF2B5EF4-FFF2-40B4-BE49-F238E27FC236}">
                      <a16:creationId xmlns:a16="http://schemas.microsoft.com/office/drawing/2014/main" id="{EECF379A-7A9D-49A6-B078-58746E4A0670}"/>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3" name="Forma libre 234">
                  <a:extLst>
                    <a:ext uri="{FF2B5EF4-FFF2-40B4-BE49-F238E27FC236}">
                      <a16:creationId xmlns:a16="http://schemas.microsoft.com/office/drawing/2014/main" id="{F9051BE9-BB26-47B2-80A9-545E8E2E7515}"/>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4" name="Forma libre 235">
                  <a:extLst>
                    <a:ext uri="{FF2B5EF4-FFF2-40B4-BE49-F238E27FC236}">
                      <a16:creationId xmlns:a16="http://schemas.microsoft.com/office/drawing/2014/main" id="{1740038D-67F8-4A72-AEBB-16C666D53357}"/>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67" name="CuadroTexto 1">
                <a:extLst>
                  <a:ext uri="{FF2B5EF4-FFF2-40B4-BE49-F238E27FC236}">
                    <a16:creationId xmlns:a16="http://schemas.microsoft.com/office/drawing/2014/main" id="{912C5D12-7F7D-4768-80CC-4517710FD9FF}"/>
                  </a:ext>
                </a:extLst>
              </p:cNvPr>
              <p:cNvSpPr txBox="1"/>
              <p:nvPr/>
            </p:nvSpPr>
            <p:spPr>
              <a:xfrm>
                <a:off x="1203038" y="5220279"/>
                <a:ext cx="370715" cy="200055"/>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effectLst/>
                    <a:uLnTx/>
                    <a:uFillTx/>
                    <a:latin typeface="Proxima Nova Alt Rg" panose="02000506030000020004" pitchFamily="50" charset="0"/>
                    <a:ea typeface="+mn-ea"/>
                    <a:cs typeface="+mn-cs"/>
                  </a:rPr>
                  <a:t>NiO</a:t>
                </a:r>
                <a:r>
                  <a:rPr kumimoji="0" lang="en-US" sz="700" b="0" i="0" u="none" strike="noStrike" kern="1200" cap="none" spc="0" normalizeH="0" baseline="-25000" noProof="0" dirty="0" err="1">
                    <a:ln>
                      <a:noFill/>
                    </a:ln>
                    <a:effectLst/>
                    <a:uLnTx/>
                    <a:uFillTx/>
                    <a:latin typeface="Proxima Nova Alt Rg" panose="02000506030000020004" pitchFamily="50" charset="0"/>
                    <a:ea typeface="+mn-ea"/>
                    <a:cs typeface="+mn-cs"/>
                  </a:rPr>
                  <a:t>x</a:t>
                </a:r>
                <a:endParaRPr kumimoji="0" lang="en-US" sz="700" b="0" i="0" u="none" strike="noStrike" kern="1200" cap="none" spc="0" normalizeH="0" baseline="-25000" noProof="0" dirty="0">
                  <a:ln>
                    <a:noFill/>
                  </a:ln>
                  <a:effectLst/>
                  <a:uLnTx/>
                  <a:uFillTx/>
                  <a:latin typeface="Proxima Nova Alt Rg" panose="02000506030000020004" pitchFamily="50" charset="0"/>
                  <a:ea typeface="+mn-ea"/>
                  <a:cs typeface="+mn-cs"/>
                </a:endParaRPr>
              </a:p>
            </p:txBody>
          </p:sp>
          <p:sp>
            <p:nvSpPr>
              <p:cNvPr id="368" name="138 CuadroTexto">
                <a:extLst>
                  <a:ext uri="{FF2B5EF4-FFF2-40B4-BE49-F238E27FC236}">
                    <a16:creationId xmlns:a16="http://schemas.microsoft.com/office/drawing/2014/main" id="{6B51CA18-2D86-43AA-A361-B5560AA42A70}"/>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350" name="Group 349">
              <a:extLst>
                <a:ext uri="{FF2B5EF4-FFF2-40B4-BE49-F238E27FC236}">
                  <a16:creationId xmlns:a16="http://schemas.microsoft.com/office/drawing/2014/main" id="{9B0579B3-EBE0-4661-BAFA-8920DB210E29}"/>
                </a:ext>
              </a:extLst>
            </p:cNvPr>
            <p:cNvGrpSpPr/>
            <p:nvPr/>
          </p:nvGrpSpPr>
          <p:grpSpPr>
            <a:xfrm>
              <a:off x="4078087" y="4513039"/>
              <a:ext cx="497015" cy="325306"/>
              <a:chOff x="1109563" y="5215516"/>
              <a:chExt cx="497015" cy="325306"/>
            </a:xfrm>
          </p:grpSpPr>
          <p:grpSp>
            <p:nvGrpSpPr>
              <p:cNvPr id="361" name="Grupo 230">
                <a:extLst>
                  <a:ext uri="{FF2B5EF4-FFF2-40B4-BE49-F238E27FC236}">
                    <a16:creationId xmlns:a16="http://schemas.microsoft.com/office/drawing/2014/main" id="{70A5CB65-33E9-40AE-9F09-D2F6023C7FBE}"/>
                  </a:ext>
                </a:extLst>
              </p:cNvPr>
              <p:cNvGrpSpPr/>
              <p:nvPr/>
            </p:nvGrpSpPr>
            <p:grpSpPr>
              <a:xfrm>
                <a:off x="1169703" y="5236686"/>
                <a:ext cx="413321" cy="304136"/>
                <a:chOff x="2280653" y="1491630"/>
                <a:chExt cx="2207351" cy="1821483"/>
              </a:xfrm>
            </p:grpSpPr>
            <p:sp>
              <p:nvSpPr>
                <p:cNvPr id="364" name="4 Cubo">
                  <a:extLst>
                    <a:ext uri="{FF2B5EF4-FFF2-40B4-BE49-F238E27FC236}">
                      <a16:creationId xmlns:a16="http://schemas.microsoft.com/office/drawing/2014/main" id="{AA793E2C-2CC3-4429-8273-05E608648D7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65" name="Imagen 237">
                  <a:extLst>
                    <a:ext uri="{FF2B5EF4-FFF2-40B4-BE49-F238E27FC236}">
                      <a16:creationId xmlns:a16="http://schemas.microsoft.com/office/drawing/2014/main" id="{B6FEFC43-B0E7-4B9B-BEB7-B6281AA76B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544" y="1491630"/>
                  <a:ext cx="1631526" cy="1135299"/>
                </a:xfrm>
                <a:prstGeom prst="rect">
                  <a:avLst/>
                </a:prstGeom>
              </p:spPr>
            </p:pic>
          </p:grpSp>
          <p:sp>
            <p:nvSpPr>
              <p:cNvPr id="362" name="CuadroTexto 1">
                <a:extLst>
                  <a:ext uri="{FF2B5EF4-FFF2-40B4-BE49-F238E27FC236}">
                    <a16:creationId xmlns:a16="http://schemas.microsoft.com/office/drawing/2014/main" id="{89F91FAA-AD2B-4573-A350-168ADCE79CD1}"/>
                  </a:ext>
                </a:extLst>
              </p:cNvPr>
              <p:cNvSpPr txBox="1"/>
              <p:nvPr/>
            </p:nvSpPr>
            <p:spPr>
              <a:xfrm>
                <a:off x="1198791" y="5215516"/>
                <a:ext cx="407787" cy="307777"/>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effectLst/>
                    <a:uLnTx/>
                    <a:uFillTx/>
                    <a:latin typeface="Proxima Nova Alt Rg" panose="02000506030000020004" pitchFamily="50" charset="0"/>
                    <a:ea typeface="+mn-ea"/>
                    <a:cs typeface="+mn-cs"/>
                  </a:rPr>
                  <a:t>NiO</a:t>
                </a:r>
                <a:r>
                  <a:rPr kumimoji="0" lang="en-US" sz="700" b="0" i="0" u="none" strike="noStrike" kern="1200" cap="none" spc="0" normalizeH="0" baseline="-25000" noProof="0" dirty="0" err="1">
                    <a:ln>
                      <a:noFill/>
                    </a:ln>
                    <a:effectLst/>
                    <a:uLnTx/>
                    <a:uFillTx/>
                    <a:latin typeface="Proxima Nova Alt Rg" panose="02000506030000020004" pitchFamily="50" charset="0"/>
                    <a:ea typeface="+mn-ea"/>
                    <a:cs typeface="+mn-cs"/>
                  </a:rPr>
                  <a:t>X</a:t>
                </a:r>
                <a:endParaRPr kumimoji="0" lang="en-US" sz="700" b="0" i="0" u="none" strike="noStrike" kern="1200" cap="none" spc="0" normalizeH="0" baseline="-25000" noProof="0" dirty="0">
                  <a:ln>
                    <a:noFill/>
                  </a:ln>
                  <a:effectLst/>
                  <a:uLnTx/>
                  <a:uFillTx/>
                  <a:latin typeface="Proxima Nova Alt Rg" panose="02000506030000020004" pitchFamily="50" charset="0"/>
                  <a:ea typeface="+mn-ea"/>
                  <a:cs typeface="+mn-cs"/>
                </a:endParaRPr>
              </a:p>
            </p:txBody>
          </p:sp>
          <p:sp>
            <p:nvSpPr>
              <p:cNvPr id="363" name="138 CuadroTexto">
                <a:extLst>
                  <a:ext uri="{FF2B5EF4-FFF2-40B4-BE49-F238E27FC236}">
                    <a16:creationId xmlns:a16="http://schemas.microsoft.com/office/drawing/2014/main" id="{7E5230E9-63BD-4749-B53F-CC6E433F1633}"/>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351" name="Picture 350" descr="A close up of a ball&#10;&#10;Description automatically generated">
              <a:extLst>
                <a:ext uri="{FF2B5EF4-FFF2-40B4-BE49-F238E27FC236}">
                  <a16:creationId xmlns:a16="http://schemas.microsoft.com/office/drawing/2014/main" id="{757167B6-CD92-46C0-BEBD-F78ED6BA956C}"/>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7439" y="4538896"/>
              <a:ext cx="185946" cy="189598"/>
            </a:xfrm>
            <a:prstGeom prst="rect">
              <a:avLst/>
            </a:prstGeom>
          </p:spPr>
        </p:pic>
        <p:pic>
          <p:nvPicPr>
            <p:cNvPr id="352" name="Picture 351" descr="A close up of a ball&#10;&#10;Description automatically generated">
              <a:extLst>
                <a:ext uri="{FF2B5EF4-FFF2-40B4-BE49-F238E27FC236}">
                  <a16:creationId xmlns:a16="http://schemas.microsoft.com/office/drawing/2014/main" id="{D2AC0174-F6D2-4716-85F5-113CE42FFD91}"/>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63305" y="4473181"/>
              <a:ext cx="185946" cy="189598"/>
            </a:xfrm>
            <a:prstGeom prst="rect">
              <a:avLst/>
            </a:prstGeom>
          </p:spPr>
        </p:pic>
        <p:pic>
          <p:nvPicPr>
            <p:cNvPr id="353" name="Picture 352" descr="A close up of a ball&#10;&#10;Description automatically generated">
              <a:extLst>
                <a:ext uri="{FF2B5EF4-FFF2-40B4-BE49-F238E27FC236}">
                  <a16:creationId xmlns:a16="http://schemas.microsoft.com/office/drawing/2014/main" id="{9DD343C3-4BEE-4D95-83C0-782854731EE7}"/>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49500" y="4446127"/>
              <a:ext cx="185946" cy="189598"/>
            </a:xfrm>
            <a:prstGeom prst="rect">
              <a:avLst/>
            </a:prstGeom>
          </p:spPr>
        </p:pic>
        <p:pic>
          <p:nvPicPr>
            <p:cNvPr id="354" name="Picture 353" descr="A close up of a ball&#10;&#10;Description automatically generated">
              <a:extLst>
                <a:ext uri="{FF2B5EF4-FFF2-40B4-BE49-F238E27FC236}">
                  <a16:creationId xmlns:a16="http://schemas.microsoft.com/office/drawing/2014/main" id="{8988D97C-03B9-4E63-B146-9E76A10FBB4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6262" y="4459884"/>
              <a:ext cx="185946" cy="189598"/>
            </a:xfrm>
            <a:prstGeom prst="rect">
              <a:avLst/>
            </a:prstGeom>
          </p:spPr>
        </p:pic>
        <p:pic>
          <p:nvPicPr>
            <p:cNvPr id="355" name="Picture 354" descr="A close up of a ball&#10;&#10;Description automatically generated">
              <a:extLst>
                <a:ext uri="{FF2B5EF4-FFF2-40B4-BE49-F238E27FC236}">
                  <a16:creationId xmlns:a16="http://schemas.microsoft.com/office/drawing/2014/main" id="{B2A44724-9E17-4401-B4F0-701F53377B5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04919" y="4528497"/>
              <a:ext cx="185946" cy="189598"/>
            </a:xfrm>
            <a:prstGeom prst="rect">
              <a:avLst/>
            </a:prstGeom>
          </p:spPr>
        </p:pic>
        <p:pic>
          <p:nvPicPr>
            <p:cNvPr id="356" name="Picture 355" descr="A close up of a ball&#10;&#10;Description automatically generated">
              <a:extLst>
                <a:ext uri="{FF2B5EF4-FFF2-40B4-BE49-F238E27FC236}">
                  <a16:creationId xmlns:a16="http://schemas.microsoft.com/office/drawing/2014/main" id="{A48B81F7-213C-4039-A081-800A9C008933}"/>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7223" y="3890617"/>
              <a:ext cx="185946" cy="189598"/>
            </a:xfrm>
            <a:prstGeom prst="rect">
              <a:avLst/>
            </a:prstGeom>
          </p:spPr>
        </p:pic>
        <p:pic>
          <p:nvPicPr>
            <p:cNvPr id="357" name="Picture 356" descr="A close up of a ball&#10;&#10;Description automatically generated">
              <a:extLst>
                <a:ext uri="{FF2B5EF4-FFF2-40B4-BE49-F238E27FC236}">
                  <a16:creationId xmlns:a16="http://schemas.microsoft.com/office/drawing/2014/main" id="{C5AF9F06-84E1-4FEF-9D84-95F857B80DC3}"/>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3089" y="3824902"/>
              <a:ext cx="185946" cy="189598"/>
            </a:xfrm>
            <a:prstGeom prst="rect">
              <a:avLst/>
            </a:prstGeom>
          </p:spPr>
        </p:pic>
        <p:pic>
          <p:nvPicPr>
            <p:cNvPr id="358" name="Picture 357" descr="A close up of a ball&#10;&#10;Description automatically generated">
              <a:extLst>
                <a:ext uri="{FF2B5EF4-FFF2-40B4-BE49-F238E27FC236}">
                  <a16:creationId xmlns:a16="http://schemas.microsoft.com/office/drawing/2014/main" id="{6E2E47BF-89FC-44E8-9ECD-C03DA9F6B2C8}"/>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79284" y="3797848"/>
              <a:ext cx="185946" cy="189598"/>
            </a:xfrm>
            <a:prstGeom prst="rect">
              <a:avLst/>
            </a:prstGeom>
          </p:spPr>
        </p:pic>
        <p:pic>
          <p:nvPicPr>
            <p:cNvPr id="359" name="Picture 358" descr="A close up of a ball&#10;&#10;Description automatically generated">
              <a:extLst>
                <a:ext uri="{FF2B5EF4-FFF2-40B4-BE49-F238E27FC236}">
                  <a16:creationId xmlns:a16="http://schemas.microsoft.com/office/drawing/2014/main" id="{752C8F25-3504-454E-9D24-2BE235D4E01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76046" y="3811605"/>
              <a:ext cx="185946" cy="189598"/>
            </a:xfrm>
            <a:prstGeom prst="rect">
              <a:avLst/>
            </a:prstGeom>
          </p:spPr>
        </p:pic>
        <p:pic>
          <p:nvPicPr>
            <p:cNvPr id="360" name="Picture 359" descr="A close up of a ball&#10;&#10;Description automatically generated">
              <a:extLst>
                <a:ext uri="{FF2B5EF4-FFF2-40B4-BE49-F238E27FC236}">
                  <a16:creationId xmlns:a16="http://schemas.microsoft.com/office/drawing/2014/main" id="{EED8ADF3-1E8D-4651-AD38-1300A4ABB04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4703" y="3880218"/>
              <a:ext cx="185946" cy="189598"/>
            </a:xfrm>
            <a:prstGeom prst="rect">
              <a:avLst/>
            </a:prstGeom>
          </p:spPr>
        </p:pic>
      </p:grpSp>
      <p:pic>
        <p:nvPicPr>
          <p:cNvPr id="377" name="Picture 376" descr="A picture containing drawing&#10;&#10;Description automatically generated">
            <a:extLst>
              <a:ext uri="{FF2B5EF4-FFF2-40B4-BE49-F238E27FC236}">
                <a16:creationId xmlns:a16="http://schemas.microsoft.com/office/drawing/2014/main" id="{008DF4DC-EE8F-4F1C-9ED9-F30431ADECD3}"/>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3378573">
            <a:off x="4945367" y="4501591"/>
            <a:ext cx="185946" cy="189598"/>
          </a:xfrm>
          <a:prstGeom prst="rect">
            <a:avLst/>
          </a:prstGeom>
        </p:spPr>
      </p:pic>
      <p:pic>
        <p:nvPicPr>
          <p:cNvPr id="378" name="Picture 377" descr="A picture containing drawing&#10;&#10;Description automatically generated">
            <a:extLst>
              <a:ext uri="{FF2B5EF4-FFF2-40B4-BE49-F238E27FC236}">
                <a16:creationId xmlns:a16="http://schemas.microsoft.com/office/drawing/2014/main" id="{94B54ED3-6B4D-49BC-AC0B-489DDAFD04D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7571080">
            <a:off x="5097767" y="4653991"/>
            <a:ext cx="185946" cy="189598"/>
          </a:xfrm>
          <a:prstGeom prst="rect">
            <a:avLst/>
          </a:prstGeom>
        </p:spPr>
      </p:pic>
      <p:pic>
        <p:nvPicPr>
          <p:cNvPr id="379" name="Picture 378" descr="A picture containing drawing&#10;&#10;Description automatically generated">
            <a:extLst>
              <a:ext uri="{FF2B5EF4-FFF2-40B4-BE49-F238E27FC236}">
                <a16:creationId xmlns:a16="http://schemas.microsoft.com/office/drawing/2014/main" id="{42229B8D-264B-4582-8C3C-1D65DB6F1836}"/>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a:off x="5398557" y="4458608"/>
            <a:ext cx="185946" cy="189598"/>
          </a:xfrm>
          <a:prstGeom prst="rect">
            <a:avLst/>
          </a:prstGeom>
        </p:spPr>
      </p:pic>
      <p:pic>
        <p:nvPicPr>
          <p:cNvPr id="380" name="Picture 379" descr="A picture containing drawing&#10;&#10;Description automatically generated">
            <a:extLst>
              <a:ext uri="{FF2B5EF4-FFF2-40B4-BE49-F238E27FC236}">
                <a16:creationId xmlns:a16="http://schemas.microsoft.com/office/drawing/2014/main" id="{CFBDA868-83B5-4947-9D28-8102B7536F8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3943682">
            <a:off x="5550957" y="4611008"/>
            <a:ext cx="185946" cy="189598"/>
          </a:xfrm>
          <a:prstGeom prst="rect">
            <a:avLst/>
          </a:prstGeom>
        </p:spPr>
      </p:pic>
      <p:pic>
        <p:nvPicPr>
          <p:cNvPr id="381" name="Picture 380" descr="A picture containing drawing&#10;&#10;Description automatically generated">
            <a:extLst>
              <a:ext uri="{FF2B5EF4-FFF2-40B4-BE49-F238E27FC236}">
                <a16:creationId xmlns:a16="http://schemas.microsoft.com/office/drawing/2014/main" id="{4B8F2B4F-3BF0-4FDE-B489-DFF6AD383C97}"/>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315656">
            <a:off x="4919863" y="5134749"/>
            <a:ext cx="185946" cy="189598"/>
          </a:xfrm>
          <a:prstGeom prst="rect">
            <a:avLst/>
          </a:prstGeom>
        </p:spPr>
      </p:pic>
      <p:pic>
        <p:nvPicPr>
          <p:cNvPr id="382" name="Picture 381" descr="A picture containing drawing&#10;&#10;Description automatically generated">
            <a:extLst>
              <a:ext uri="{FF2B5EF4-FFF2-40B4-BE49-F238E27FC236}">
                <a16:creationId xmlns:a16="http://schemas.microsoft.com/office/drawing/2014/main" id="{A52B7581-5BD9-47C8-A5B5-A9861D43BEC6}"/>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676174">
            <a:off x="5576018" y="4891917"/>
            <a:ext cx="185946" cy="189598"/>
          </a:xfrm>
          <a:prstGeom prst="rect">
            <a:avLst/>
          </a:prstGeom>
        </p:spPr>
      </p:pic>
      <p:pic>
        <p:nvPicPr>
          <p:cNvPr id="383" name="Picture 382" descr="A picture containing drawing&#10;&#10;Description automatically generated">
            <a:extLst>
              <a:ext uri="{FF2B5EF4-FFF2-40B4-BE49-F238E27FC236}">
                <a16:creationId xmlns:a16="http://schemas.microsoft.com/office/drawing/2014/main" id="{1478FC87-0565-426B-81BC-A47118C101F9}"/>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a:off x="4959461" y="4887589"/>
            <a:ext cx="185946" cy="189598"/>
          </a:xfrm>
          <a:prstGeom prst="rect">
            <a:avLst/>
          </a:prstGeom>
        </p:spPr>
      </p:pic>
      <p:sp>
        <p:nvSpPr>
          <p:cNvPr id="38" name="TextBox 37">
            <a:extLst>
              <a:ext uri="{FF2B5EF4-FFF2-40B4-BE49-F238E27FC236}">
                <a16:creationId xmlns:a16="http://schemas.microsoft.com/office/drawing/2014/main" id="{CC864A9B-7BC1-477D-B771-79EE94E47C64}"/>
              </a:ext>
            </a:extLst>
          </p:cNvPr>
          <p:cNvSpPr txBox="1"/>
          <p:nvPr/>
        </p:nvSpPr>
        <p:spPr>
          <a:xfrm>
            <a:off x="4903600" y="4031770"/>
            <a:ext cx="2283011" cy="307777"/>
          </a:xfrm>
          <a:prstGeom prst="rect">
            <a:avLst/>
          </a:prstGeom>
          <a:noFill/>
        </p:spPr>
        <p:txBody>
          <a:bodyPr wrap="square">
            <a:spAutoFit/>
          </a:bodyPr>
          <a:lstStyle/>
          <a:p>
            <a:r>
              <a:rPr lang="es-CO" sz="1400" b="1" dirty="0" err="1">
                <a:solidFill>
                  <a:schemeClr val="bg1"/>
                </a:solidFill>
                <a:latin typeface="Proxima Nova Th" panose="02000506030000020004" pitchFamily="50" charset="0"/>
              </a:rPr>
              <a:t>Reaction</a:t>
            </a:r>
            <a:r>
              <a:rPr lang="es-CO" sz="1400" b="1" dirty="0">
                <a:solidFill>
                  <a:schemeClr val="bg1"/>
                </a:solidFill>
                <a:latin typeface="Proxima Nova Th" panose="02000506030000020004" pitchFamily="50" charset="0"/>
              </a:rPr>
              <a:t> </a:t>
            </a:r>
            <a:r>
              <a:rPr lang="es-CO" sz="1400" b="1" dirty="0" err="1">
                <a:solidFill>
                  <a:schemeClr val="bg1"/>
                </a:solidFill>
                <a:latin typeface="Proxima Nova Th" panose="02000506030000020004" pitchFamily="50" charset="0"/>
              </a:rPr>
              <a:t>Model</a:t>
            </a:r>
            <a:endParaRPr lang="es-CO" sz="1400" b="1" dirty="0">
              <a:solidFill>
                <a:schemeClr val="bg1"/>
              </a:solidFill>
              <a:latin typeface="Proxima Nova Th" panose="02000506030000020004" pitchFamily="50" charset="0"/>
            </a:endParaRPr>
          </a:p>
        </p:txBody>
      </p:sp>
      <p:pic>
        <p:nvPicPr>
          <p:cNvPr id="411" name="Picture 410" descr="A screenshot of a video game&#10;&#10;Description automatically generated">
            <a:extLst>
              <a:ext uri="{FF2B5EF4-FFF2-40B4-BE49-F238E27FC236}">
                <a16:creationId xmlns:a16="http://schemas.microsoft.com/office/drawing/2014/main" id="{882B060A-2208-47FB-9C79-1C5D8FA4F4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51515" y="2532312"/>
            <a:ext cx="2341226" cy="1380643"/>
          </a:xfrm>
          <a:prstGeom prst="rect">
            <a:avLst/>
          </a:prstGeom>
        </p:spPr>
      </p:pic>
      <p:pic>
        <p:nvPicPr>
          <p:cNvPr id="413" name="Picture 412" descr="A close up of a logo&#10;&#10;Description automatically generated">
            <a:extLst>
              <a:ext uri="{FF2B5EF4-FFF2-40B4-BE49-F238E27FC236}">
                <a16:creationId xmlns:a16="http://schemas.microsoft.com/office/drawing/2014/main" id="{A199ADAB-5698-437F-AE36-F7618EC9B6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89613" y="2611074"/>
            <a:ext cx="2334785" cy="1360703"/>
          </a:xfrm>
          <a:prstGeom prst="rect">
            <a:avLst/>
          </a:prstGeom>
        </p:spPr>
      </p:pic>
      <p:sp>
        <p:nvSpPr>
          <p:cNvPr id="5" name="TextBox 4">
            <a:extLst>
              <a:ext uri="{FF2B5EF4-FFF2-40B4-BE49-F238E27FC236}">
                <a16:creationId xmlns:a16="http://schemas.microsoft.com/office/drawing/2014/main" id="{D6EC1F40-A378-4BB0-962D-C4EBBC0272B3}"/>
              </a:ext>
            </a:extLst>
          </p:cNvPr>
          <p:cNvSpPr txBox="1"/>
          <p:nvPr/>
        </p:nvSpPr>
        <p:spPr>
          <a:xfrm>
            <a:off x="1779667" y="5784028"/>
            <a:ext cx="2557110" cy="430887"/>
          </a:xfrm>
          <a:prstGeom prst="rect">
            <a:avLst/>
          </a:prstGeom>
          <a:noFill/>
        </p:spPr>
        <p:txBody>
          <a:bodyPr wrap="none" rtlCol="0">
            <a:spAutoFit/>
          </a:bodyPr>
          <a:lstStyle/>
          <a:p>
            <a:pPr marL="285750" indent="-285750">
              <a:buFont typeface="Arial" panose="020B0604020202020204" pitchFamily="34" charset="0"/>
              <a:buChar char="•"/>
            </a:pPr>
            <a:r>
              <a:rPr lang="es-CO" sz="1100" b="1" i="1" dirty="0" err="1">
                <a:solidFill>
                  <a:schemeClr val="bg2"/>
                </a:solidFill>
                <a:latin typeface="Proxima Nova Th" panose="02000506030000020004" pitchFamily="50" charset="0"/>
              </a:rPr>
              <a:t>Dry</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methane</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reforming</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reaction</a:t>
            </a:r>
            <a:endParaRPr lang="es-CO" sz="1100" b="1" i="1" dirty="0">
              <a:solidFill>
                <a:schemeClr val="bg2"/>
              </a:solidFill>
              <a:latin typeface="Proxima Nova Th" panose="02000506030000020004" pitchFamily="50" charset="0"/>
            </a:endParaRPr>
          </a:p>
          <a:p>
            <a:pPr marL="285750" indent="-285750">
              <a:buFont typeface="Arial" panose="020B0604020202020204" pitchFamily="34" charset="0"/>
              <a:buChar char="•"/>
            </a:pPr>
            <a:r>
              <a:rPr lang="es-CO" sz="1100" b="1" i="1" dirty="0" err="1">
                <a:solidFill>
                  <a:schemeClr val="bg2"/>
                </a:solidFill>
                <a:latin typeface="Proxima Nova Th" panose="02000506030000020004" pitchFamily="50" charset="0"/>
              </a:rPr>
              <a:t>In-situ</a:t>
            </a:r>
            <a:r>
              <a:rPr lang="es-CO" sz="1100" b="1" dirty="0">
                <a:solidFill>
                  <a:schemeClr val="bg2"/>
                </a:solidFill>
                <a:latin typeface="Proxima Nova Th" panose="02000506030000020004" pitchFamily="50" charset="0"/>
              </a:rPr>
              <a:t>  CO</a:t>
            </a:r>
            <a:r>
              <a:rPr lang="es-CO" sz="1100" b="1" baseline="-25000" dirty="0">
                <a:solidFill>
                  <a:schemeClr val="bg2"/>
                </a:solidFill>
                <a:latin typeface="Proxima Nova Th" panose="02000506030000020004" pitchFamily="50" charset="0"/>
              </a:rPr>
              <a:t>2</a:t>
            </a:r>
            <a:r>
              <a:rPr lang="es-CO" sz="1100" b="1" dirty="0">
                <a:solidFill>
                  <a:schemeClr val="bg2"/>
                </a:solidFill>
                <a:latin typeface="Proxima Nova Th" panose="02000506030000020004" pitchFamily="50" charset="0"/>
              </a:rPr>
              <a:t> TGA and XRD</a:t>
            </a:r>
          </a:p>
        </p:txBody>
      </p:sp>
      <p:sp>
        <p:nvSpPr>
          <p:cNvPr id="416" name="TextBox 415">
            <a:extLst>
              <a:ext uri="{FF2B5EF4-FFF2-40B4-BE49-F238E27FC236}">
                <a16:creationId xmlns:a16="http://schemas.microsoft.com/office/drawing/2014/main" id="{9D00A256-4B5A-4AB8-BC9C-8CB9467A6293}"/>
              </a:ext>
            </a:extLst>
          </p:cNvPr>
          <p:cNvSpPr txBox="1"/>
          <p:nvPr/>
        </p:nvSpPr>
        <p:spPr>
          <a:xfrm>
            <a:off x="9834427" y="5666398"/>
            <a:ext cx="2113758" cy="1061829"/>
          </a:xfrm>
          <a:prstGeom prst="rect">
            <a:avLst/>
          </a:prstGeom>
          <a:noFill/>
        </p:spPr>
        <p:txBody>
          <a:bodyPr wrap="square" rtlCol="0">
            <a:spAutoFit/>
          </a:bodyPr>
          <a:lstStyle/>
          <a:p>
            <a:r>
              <a:rPr lang="en-US" sz="700" dirty="0">
                <a:solidFill>
                  <a:schemeClr val="bg1"/>
                </a:solidFill>
                <a:effectLst/>
                <a:latin typeface="Proxima Nova Alt Rg" panose="02000506030000020004" pitchFamily="50" charset="0"/>
              </a:rPr>
              <a:t>Rackauckas, C. </a:t>
            </a:r>
            <a:r>
              <a:rPr lang="en-US" sz="700" i="1" dirty="0">
                <a:solidFill>
                  <a:schemeClr val="bg1"/>
                </a:solidFill>
                <a:effectLst/>
                <a:latin typeface="Proxima Nova Alt Rg" panose="02000506030000020004" pitchFamily="50" charset="0"/>
              </a:rPr>
              <a:t>et al.</a:t>
            </a:r>
            <a:r>
              <a:rPr lang="en-US" sz="700" dirty="0">
                <a:solidFill>
                  <a:schemeClr val="bg1"/>
                </a:solidFill>
                <a:effectLst/>
                <a:latin typeface="Proxima Nova Alt Rg" panose="02000506030000020004" pitchFamily="50" charset="0"/>
              </a:rPr>
              <a:t> Universal Differential Equations for Scientific Machine Learning. (2020).</a:t>
            </a:r>
          </a:p>
          <a:p>
            <a:endParaRPr lang="en-US" sz="700" dirty="0">
              <a:solidFill>
                <a:schemeClr val="bg1"/>
              </a:solidFill>
              <a:latin typeface="Proxima Nova Alt Rg" panose="02000506030000020004" pitchFamily="50" charset="0"/>
            </a:endParaRPr>
          </a:p>
          <a:p>
            <a:r>
              <a:rPr lang="es-CO" sz="700" dirty="0">
                <a:solidFill>
                  <a:schemeClr val="bg1"/>
                </a:solidFill>
                <a:latin typeface="Proxima Nova Alt Rg" panose="02000506030000020004" pitchFamily="50" charset="0"/>
              </a:rPr>
              <a:t>Zhang, Q., Wu, Y. N. &amp; Zhu, S.-C. Interpretable </a:t>
            </a:r>
            <a:r>
              <a:rPr lang="es-CO" sz="700" dirty="0" err="1">
                <a:solidFill>
                  <a:schemeClr val="bg1"/>
                </a:solidFill>
                <a:latin typeface="Proxima Nova Alt Rg" panose="02000506030000020004" pitchFamily="50" charset="0"/>
              </a:rPr>
              <a:t>Convolutional</a:t>
            </a:r>
            <a:r>
              <a:rPr lang="es-CO" sz="700" dirty="0">
                <a:solidFill>
                  <a:schemeClr val="bg1"/>
                </a:solidFill>
                <a:latin typeface="Proxima Nova Alt Rg" panose="02000506030000020004" pitchFamily="50" charset="0"/>
              </a:rPr>
              <a:t> Neural Networks. (2017).</a:t>
            </a:r>
          </a:p>
          <a:p>
            <a:endParaRPr lang="es-CO" sz="700" dirty="0">
              <a:solidFill>
                <a:schemeClr val="bg1"/>
              </a:solidFill>
              <a:latin typeface="Proxima Nova Alt Rg" panose="02000506030000020004" pitchFamily="50" charset="0"/>
            </a:endParaRPr>
          </a:p>
          <a:p>
            <a:r>
              <a:rPr lang="es-CO" sz="700" dirty="0">
                <a:solidFill>
                  <a:schemeClr val="bg1"/>
                </a:solidFill>
                <a:latin typeface="Proxima Nova Alt Rg" panose="02000506030000020004" pitchFamily="50" charset="0"/>
              </a:rPr>
              <a:t>Gallego, J. </a:t>
            </a:r>
            <a:r>
              <a:rPr lang="es-CO" sz="700" i="1" dirty="0">
                <a:solidFill>
                  <a:schemeClr val="bg1"/>
                </a:solidFill>
                <a:latin typeface="Proxima Nova Alt Rg" panose="02000506030000020004" pitchFamily="50" charset="0"/>
              </a:rPr>
              <a:t>et al</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React</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Kinet</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Mech</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Catal</a:t>
            </a:r>
            <a:r>
              <a:rPr lang="es-CO" sz="700" dirty="0">
                <a:solidFill>
                  <a:schemeClr val="bg1"/>
                </a:solidFill>
                <a:latin typeface="Proxima Nova Alt Rg" panose="02000506030000020004" pitchFamily="50" charset="0"/>
              </a:rPr>
              <a:t>. 119, (2016).</a:t>
            </a:r>
          </a:p>
        </p:txBody>
      </p:sp>
      <p:pic>
        <p:nvPicPr>
          <p:cNvPr id="418" name="Picture 417">
            <a:extLst>
              <a:ext uri="{FF2B5EF4-FFF2-40B4-BE49-F238E27FC236}">
                <a16:creationId xmlns:a16="http://schemas.microsoft.com/office/drawing/2014/main" id="{500D4C0B-C1E9-4F0F-978B-0C9DA20836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3440" y="4741505"/>
            <a:ext cx="3523937" cy="1846237"/>
          </a:xfrm>
          <a:prstGeom prst="rect">
            <a:avLst/>
          </a:prstGeom>
        </p:spPr>
      </p:pic>
      <p:sp>
        <p:nvSpPr>
          <p:cNvPr id="420" name="TextBox 419">
            <a:extLst>
              <a:ext uri="{FF2B5EF4-FFF2-40B4-BE49-F238E27FC236}">
                <a16:creationId xmlns:a16="http://schemas.microsoft.com/office/drawing/2014/main" id="{FE0FEEFB-BF6A-491E-B7BE-19E522CC3F3B}"/>
              </a:ext>
            </a:extLst>
          </p:cNvPr>
          <p:cNvSpPr txBox="1"/>
          <p:nvPr/>
        </p:nvSpPr>
        <p:spPr>
          <a:xfrm>
            <a:off x="-7620" y="6528935"/>
            <a:ext cx="3454756" cy="215444"/>
          </a:xfrm>
          <a:prstGeom prst="rect">
            <a:avLst/>
          </a:prstGeom>
          <a:noFill/>
        </p:spPr>
        <p:txBody>
          <a:bodyPr wrap="square">
            <a:spAutoFit/>
          </a:bodyPr>
          <a:lstStyle/>
          <a:p>
            <a:pPr algn="ctr"/>
            <a:r>
              <a:rPr lang="es-CO" sz="800" dirty="0">
                <a:solidFill>
                  <a:schemeClr val="bg1">
                    <a:lumMod val="95000"/>
                  </a:schemeClr>
                </a:solidFill>
              </a:rPr>
              <a:t>https://github.com/doncamilom/QuiremaTGADecomp</a:t>
            </a:r>
          </a:p>
        </p:txBody>
      </p:sp>
      <p:sp>
        <p:nvSpPr>
          <p:cNvPr id="261" name="TextBox 260">
            <a:extLst>
              <a:ext uri="{FF2B5EF4-FFF2-40B4-BE49-F238E27FC236}">
                <a16:creationId xmlns:a16="http://schemas.microsoft.com/office/drawing/2014/main" id="{3E86CA22-4213-48EB-A36E-292E5ED3007E}"/>
              </a:ext>
            </a:extLst>
          </p:cNvPr>
          <p:cNvSpPr txBox="1"/>
          <p:nvPr/>
        </p:nvSpPr>
        <p:spPr>
          <a:xfrm>
            <a:off x="0" y="6512783"/>
            <a:ext cx="3454756" cy="215444"/>
          </a:xfrm>
          <a:prstGeom prst="rect">
            <a:avLst/>
          </a:prstGeom>
          <a:noFill/>
        </p:spPr>
        <p:txBody>
          <a:bodyPr wrap="square">
            <a:spAutoFit/>
          </a:bodyPr>
          <a:lstStyle/>
          <a:p>
            <a:pPr algn="ctr"/>
            <a:r>
              <a:rPr lang="es-CO" sz="800" dirty="0">
                <a:solidFill>
                  <a:schemeClr val="bg1">
                    <a:lumMod val="95000"/>
                  </a:schemeClr>
                </a:solidFill>
              </a:rPr>
              <a:t>https://github.com/doncamilom/QuiremaTGADecomp</a:t>
            </a:r>
          </a:p>
        </p:txBody>
      </p:sp>
    </p:spTree>
    <p:extLst>
      <p:ext uri="{BB962C8B-B14F-4D97-AF65-F5344CB8AC3E}">
        <p14:creationId xmlns:p14="http://schemas.microsoft.com/office/powerpoint/2010/main" val="38198416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TotalTime>
  <Words>428</Words>
  <Application>Microsoft Office PowerPoint</Application>
  <PresentationFormat>Widescreen</PresentationFormat>
  <Paragraphs>83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Proxima Nova Alt Lt</vt:lpstr>
      <vt:lpstr>Proxima Nova Alt Rg</vt:lpstr>
      <vt:lpstr>Proxima Nova 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ANDRES GALLEGO MARIN</dc:creator>
  <cp:lastModifiedBy>JAIME ANDRES GALLEGO MARIN</cp:lastModifiedBy>
  <cp:revision>57</cp:revision>
  <dcterms:created xsi:type="dcterms:W3CDTF">2020-08-17T22:21:08Z</dcterms:created>
  <dcterms:modified xsi:type="dcterms:W3CDTF">2020-09-06T20:31:48Z</dcterms:modified>
</cp:coreProperties>
</file>