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6" autoAdjust="0"/>
    <p:restoredTop sz="94673" autoAdjust="0"/>
  </p:normalViewPr>
  <p:slideViewPr>
    <p:cSldViewPr>
      <p:cViewPr>
        <p:scale>
          <a:sx n="160" d="100"/>
          <a:sy n="160" d="100"/>
        </p:scale>
        <p:origin x="606" y="-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29F8-1E0A-470D-A6C5-5E14D3F29AA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29F8-1E0A-470D-A6C5-5E14D3F29AA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29F8-1E0A-470D-A6C5-5E14D3F29AA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29F8-1E0A-470D-A6C5-5E14D3F29AA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29F8-1E0A-470D-A6C5-5E14D3F29AA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29F8-1E0A-470D-A6C5-5E14D3F29AA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29F8-1E0A-470D-A6C5-5E14D3F29AA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29F8-1E0A-470D-A6C5-5E14D3F29AA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29F8-1E0A-470D-A6C5-5E14D3F29AA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29F8-1E0A-470D-A6C5-5E14D3F29AA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29F8-1E0A-470D-A6C5-5E14D3F29AA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29F8-1E0A-470D-A6C5-5E14D3F29AA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2.png"/><Relationship Id="rId7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.png"/><Relationship Id="rId7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image" Target="../media/image38.jpeg"/><Relationship Id="rId3" Type="http://schemas.openxmlformats.org/officeDocument/2006/relationships/image" Target="../media/image2.png"/><Relationship Id="rId7" Type="http://schemas.openxmlformats.org/officeDocument/2006/relationships/image" Target="../media/image32.jpeg"/><Relationship Id="rId12" Type="http://schemas.openxmlformats.org/officeDocument/2006/relationships/image" Target="../media/image3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11" Type="http://schemas.openxmlformats.org/officeDocument/2006/relationships/image" Target="../media/image36.jpeg"/><Relationship Id="rId5" Type="http://schemas.openxmlformats.org/officeDocument/2006/relationships/image" Target="../media/image30.jpeg"/><Relationship Id="rId15" Type="http://schemas.openxmlformats.org/officeDocument/2006/relationships/image" Target="../media/image40.jpeg"/><Relationship Id="rId10" Type="http://schemas.openxmlformats.org/officeDocument/2006/relationships/image" Target="../media/image35.jpeg"/><Relationship Id="rId4" Type="http://schemas.openxmlformats.org/officeDocument/2006/relationships/image" Target="../media/image29.jpeg"/><Relationship Id="rId9" Type="http://schemas.openxmlformats.org/officeDocument/2006/relationships/image" Target="../media/image34.jpeg"/><Relationship Id="rId14" Type="http://schemas.openxmlformats.org/officeDocument/2006/relationships/image" Target="../media/image3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066800" y="1066800"/>
            <a:ext cx="5151437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HOME        ENGINEERING   </a:t>
            </a:r>
            <a:r>
              <a:rPr lang="en-US" altLang="ja-JP" sz="1100" b="1" dirty="0">
                <a:solidFill>
                  <a:srgbClr val="FFFFFF"/>
                </a:solidFill>
                <a:latin typeface="Times New Roman" pitchFamily="18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STAFFING</a:t>
            </a:r>
            <a:r>
              <a:rPr lang="en-US" altLang="ja-JP" sz="1100" b="1" dirty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        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COMPANY</a:t>
            </a:r>
            <a:r>
              <a:rPr lang="en-US" altLang="ja-JP" sz="1100" b="1" dirty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         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CONTACT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0"/>
            <a:ext cx="121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1364907" cy="889686"/>
          </a:xfrm>
          <a:prstGeom prst="rect">
            <a:avLst/>
          </a:prstGeom>
          <a:noFill/>
        </p:spPr>
      </p:pic>
      <p:pic>
        <p:nvPicPr>
          <p:cNvPr id="1031" name="Picture 7" descr="J:\temp banner 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47800"/>
            <a:ext cx="6858000" cy="1752600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0" y="3200400"/>
            <a:ext cx="6858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33400" y="1676400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Complete product design and manufacturing solutions from concept through build.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Design Resource provides robust, innovative engineering services to help you grow and achieve your goals.</a:t>
            </a:r>
            <a:endParaRPr kumimoji="0" 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838200" y="8305800"/>
            <a:ext cx="51514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HOME | ENGINEERING | STAFFING | COMPANY | CONTACT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© 2019 DESIGN RESOURCE, INC.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ja-JP" sz="1100" b="1" i="0" u="none" strike="noStrike" cap="none" normalizeH="0" baseline="0">
              <a:ln>
                <a:noFill/>
              </a:ln>
              <a:solidFill>
                <a:srgbClr val="595959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22" descr="Image result for CREO LOGO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9282" y="7515418"/>
            <a:ext cx="1063616" cy="46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 Box 2"/>
          <p:cNvSpPr txBox="1">
            <a:spLocks noChangeArrowheads="1"/>
          </p:cNvSpPr>
          <p:nvPr/>
        </p:nvSpPr>
        <p:spPr bwMode="auto">
          <a:xfrm>
            <a:off x="152400" y="4419600"/>
            <a:ext cx="2209799" cy="2344737"/>
          </a:xfrm>
          <a:prstGeom prst="rect">
            <a:avLst/>
          </a:prstGeom>
          <a:solidFill>
            <a:srgbClr val="FFFFFF"/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ja-JP" sz="1400" b="1" i="0" u="none" strike="noStrike" cap="none" normalizeH="0" baseline="0" dirty="0">
              <a:ln>
                <a:noFill/>
              </a:ln>
              <a:solidFill>
                <a:srgbClr val="984806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400" b="1" i="0" u="none" strike="noStrike" cap="none" normalizeH="0" baseline="0" dirty="0">
                <a:ln>
                  <a:noFill/>
                </a:ln>
                <a:solidFill>
                  <a:srgbClr val="984806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Tooling and Fixture Design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We provide unique and robust solutions for difficult </a:t>
            </a:r>
            <a:r>
              <a:rPr kumimoji="0" lang="en-US" altLang="ja-JP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fixturing</a:t>
            </a: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 and assembly challenges. We specialize in precision medical and high tech tooling solutions including</a:t>
            </a:r>
            <a:r>
              <a:rPr kumimoji="0" lang="en-US" altLang="ja-JP" sz="1200" b="0" i="0" u="none" strike="noStrike" cap="none" normalizeH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 laser and RSW weld tooling.</a:t>
            </a: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2438400" y="4419600"/>
            <a:ext cx="2057399" cy="2343150"/>
          </a:xfrm>
          <a:prstGeom prst="rect">
            <a:avLst/>
          </a:prstGeom>
          <a:solidFill>
            <a:srgbClr val="FFFFFF"/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ja-JP" sz="1400" b="1" i="0" u="none" strike="noStrike" cap="none" normalizeH="0" baseline="0" dirty="0">
              <a:ln>
                <a:noFill/>
              </a:ln>
              <a:solidFill>
                <a:srgbClr val="984806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400" b="1" i="0" u="none" strike="noStrike" kern="1000" cap="none" normalizeH="0" dirty="0">
                <a:ln>
                  <a:noFill/>
                </a:ln>
                <a:solidFill>
                  <a:srgbClr val="984806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Manufacturing Engineering and Machine Design</a:t>
            </a:r>
            <a:endParaRPr kumimoji="0" lang="en-US" altLang="ja-JP" sz="1400" b="1" i="0" u="none" strike="noStrike" kern="1000" cap="none" normalizeH="0" dirty="0">
              <a:ln>
                <a:noFill/>
              </a:ln>
              <a:solidFill>
                <a:srgbClr val="984806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We develop and build specialty machines to help our customers achieve</a:t>
            </a:r>
            <a:r>
              <a:rPr kumimoji="0" lang="en-US" altLang="ja-JP" sz="1200" b="0" i="0" u="none" strike="noStrike" cap="none" normalizeH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 their manufacturing goals, </a:t>
            </a: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including automation and full controls integration.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4572000" y="4419600"/>
            <a:ext cx="2162175" cy="2343150"/>
          </a:xfrm>
          <a:prstGeom prst="rect">
            <a:avLst/>
          </a:prstGeom>
          <a:solidFill>
            <a:srgbClr val="FFFFFF"/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ja-JP" sz="1400" b="1" i="0" u="none" strike="noStrike" cap="none" normalizeH="0" baseline="0" dirty="0">
              <a:ln>
                <a:noFill/>
              </a:ln>
              <a:solidFill>
                <a:srgbClr val="984806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400" b="1" i="0" u="none" strike="noStrike" cap="none" normalizeH="0" baseline="0" dirty="0">
                <a:ln>
                  <a:noFill/>
                </a:ln>
                <a:solidFill>
                  <a:srgbClr val="984806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Product Development</a:t>
            </a:r>
            <a:endParaRPr kumimoji="0" lang="en-US" altLang="ja-JP" sz="1400" b="1" i="0" u="none" strike="noStrike" cap="none" normalizeH="0" baseline="0" dirty="0">
              <a:ln>
                <a:noFill/>
              </a:ln>
              <a:solidFill>
                <a:srgbClr val="984806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From concept through prototype, our team will work with you bring your product to market using a streamlined, efficient approach.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 descr="C:\Users\dri\Desktop\Images\manufacturing_03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5200"/>
            <a:ext cx="1754660" cy="1087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C:\Users\dri\Desktop\placement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15"/>
          <a:stretch>
            <a:fillRect/>
          </a:stretch>
        </p:blipFill>
        <p:spPr bwMode="auto">
          <a:xfrm>
            <a:off x="2590800" y="3429000"/>
            <a:ext cx="1676400" cy="13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C:\Users\dri\Desktop\photovolt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3" b="5263"/>
          <a:stretch>
            <a:fillRect/>
          </a:stretch>
        </p:blipFill>
        <p:spPr bwMode="auto">
          <a:xfrm>
            <a:off x="4879797" y="3429000"/>
            <a:ext cx="1611086" cy="1295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roup 30"/>
          <p:cNvGrpSpPr/>
          <p:nvPr/>
        </p:nvGrpSpPr>
        <p:grpSpPr>
          <a:xfrm>
            <a:off x="685800" y="6705600"/>
            <a:ext cx="1143000" cy="276999"/>
            <a:chOff x="685800" y="6705600"/>
            <a:chExt cx="1143000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685800" y="6705600"/>
              <a:ext cx="114300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</a:rPr>
                <a:t>Learn More </a:t>
              </a: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1573772" y="6818359"/>
              <a:ext cx="153838" cy="76200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895600" y="6705600"/>
            <a:ext cx="1143000" cy="276999"/>
            <a:chOff x="685800" y="6705600"/>
            <a:chExt cx="1143000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685800" y="6705600"/>
              <a:ext cx="114300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</a:rPr>
                <a:t>Learn More </a:t>
              </a: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1573772" y="6818359"/>
              <a:ext cx="153838" cy="76200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029200" y="6705600"/>
            <a:ext cx="1143000" cy="276999"/>
            <a:chOff x="685800" y="6705600"/>
            <a:chExt cx="1143000" cy="276999"/>
          </a:xfrm>
        </p:grpSpPr>
        <p:sp>
          <p:nvSpPr>
            <p:cNvPr id="38" name="TextBox 37"/>
            <p:cNvSpPr txBox="1"/>
            <p:nvPr/>
          </p:nvSpPr>
          <p:spPr>
            <a:xfrm>
              <a:off x="685800" y="6705600"/>
              <a:ext cx="114300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</a:rPr>
                <a:t>Learn More </a:t>
              </a:r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1573772" y="6818359"/>
              <a:ext cx="153838" cy="76200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286000" y="304800"/>
            <a:ext cx="3142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driven. Quality sustained.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486400" y="381000"/>
            <a:ext cx="1066800" cy="276999"/>
            <a:chOff x="685800" y="6705600"/>
            <a:chExt cx="1143000" cy="276999"/>
          </a:xfrm>
        </p:grpSpPr>
        <p:sp>
          <p:nvSpPr>
            <p:cNvPr id="43" name="TextBox 42"/>
            <p:cNvSpPr txBox="1"/>
            <p:nvPr/>
          </p:nvSpPr>
          <p:spPr>
            <a:xfrm>
              <a:off x="685800" y="6705600"/>
              <a:ext cx="1143000" cy="276999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Contact us</a:t>
              </a:r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1573772" y="6818359"/>
              <a:ext cx="102628" cy="45719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D16AABE-9881-4F29-84A9-5CDE211353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39" y="3415656"/>
            <a:ext cx="1600475" cy="1333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0093D9-36FB-4569-BA24-C6A40FACB69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3477558"/>
            <a:ext cx="1912118" cy="1236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7BB1F9-895D-4B64-9F6A-3B4E5F8FD3D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" b="15593"/>
          <a:stretch/>
        </p:blipFill>
        <p:spPr>
          <a:xfrm>
            <a:off x="2541000" y="3435043"/>
            <a:ext cx="1841530" cy="1302401"/>
          </a:xfrm>
          <a:prstGeom prst="rect">
            <a:avLst/>
          </a:prstGeom>
        </p:spPr>
      </p:pic>
      <p:pic>
        <p:nvPicPr>
          <p:cNvPr id="11" name="Picture 2" descr="Image result for solidworks logo">
            <a:extLst>
              <a:ext uri="{FF2B5EF4-FFF2-40B4-BE49-F238E27FC236}">
                <a16:creationId xmlns:a16="http://schemas.microsoft.com/office/drawing/2014/main" id="{DC21D03C-3A7B-4290-BA71-E9B729131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7439608"/>
            <a:ext cx="583891" cy="45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utodesk logo">
            <a:extLst>
              <a:ext uri="{FF2B5EF4-FFF2-40B4-BE49-F238E27FC236}">
                <a16:creationId xmlns:a16="http://schemas.microsoft.com/office/drawing/2014/main" id="{05F8809F-C7A3-453F-AB47-24452AF3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917" y="7322852"/>
            <a:ext cx="1075816" cy="61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utocad logo">
            <a:extLst>
              <a:ext uri="{FF2B5EF4-FFF2-40B4-BE49-F238E27FC236}">
                <a16:creationId xmlns:a16="http://schemas.microsoft.com/office/drawing/2014/main" id="{BB712705-7AE0-4079-942F-9217ECBC8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25" y="7764491"/>
            <a:ext cx="524803" cy="1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inventor">
            <a:extLst>
              <a:ext uri="{FF2B5EF4-FFF2-40B4-BE49-F238E27FC236}">
                <a16:creationId xmlns:a16="http://schemas.microsoft.com/office/drawing/2014/main" id="{58C0522B-F4ED-4C50-B979-86AFA70EA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261" y="7814020"/>
            <a:ext cx="583891" cy="11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066800" y="1066800"/>
            <a:ext cx="5151437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HOME        ENGINEERING   </a:t>
            </a:r>
            <a:r>
              <a:rPr lang="en-US" altLang="ja-JP" sz="1100" b="1" dirty="0">
                <a:solidFill>
                  <a:srgbClr val="FFFFFF"/>
                </a:solidFill>
                <a:latin typeface="Times New Roman" pitchFamily="18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STAFFING</a:t>
            </a:r>
            <a:r>
              <a:rPr lang="en-US" altLang="ja-JP" sz="1100" b="1" dirty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        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COMPANY</a:t>
            </a:r>
            <a:r>
              <a:rPr lang="en-US" altLang="ja-JP" sz="1100" b="1" dirty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         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CONTACT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0"/>
            <a:ext cx="121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1364907" cy="889686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0" y="2362200"/>
            <a:ext cx="68580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838200" y="8305800"/>
            <a:ext cx="51514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HOME | ENGINEERING | STAFFING | COMPANY | CONTACT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© 2019 DESIGN RESOURCE, INC.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ja-JP" sz="1100" b="1" i="0" u="none" strike="noStrike" cap="none" normalizeH="0" baseline="0" dirty="0">
              <a:ln>
                <a:noFill/>
              </a:ln>
              <a:solidFill>
                <a:srgbClr val="595959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62200" y="304800"/>
            <a:ext cx="3142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driven. Quality sustained.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1447800"/>
            <a:ext cx="6858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586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Manufacturing Engineering</a:t>
            </a: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143000" y="2514600"/>
            <a:ext cx="4803775" cy="768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600" b="1" i="1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Complete turnkey manufacturing solutions to bring your project from initial concept through final build.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04800" y="3200400"/>
            <a:ext cx="2909888" cy="4648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Machine design</a:t>
            </a:r>
          </a:p>
          <a:p>
            <a:pPr lvl="1" fontAlgn="base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Font typeface="Symbol" pitchFamily="18" charset="2"/>
              <a:buChar char="·"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Intermittent or continuous motion</a:t>
            </a:r>
          </a:p>
          <a:p>
            <a:pPr lvl="1" fontAlgn="base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Font typeface="Symbol" pitchFamily="18" charset="2"/>
              <a:buChar char="·"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Motion control systems</a:t>
            </a: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rgbClr val="595959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Font typeface="Symbol" pitchFamily="18" charset="2"/>
              <a:buChar char="·"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Work cells or lines</a:t>
            </a:r>
          </a:p>
          <a:p>
            <a:pPr lvl="1" fontAlgn="base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Font typeface="Symbol" pitchFamily="18" charset="2"/>
              <a:buChar char="·"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Material handling</a:t>
            </a: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rgbClr val="595959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Font typeface="Symbol" pitchFamily="18" charset="2"/>
              <a:buChar char="·"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Control system layout and design</a:t>
            </a:r>
          </a:p>
          <a:p>
            <a:pPr lvl="1" fontAlgn="base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Font typeface="Symbol" pitchFamily="18" charset="2"/>
              <a:buChar char="·"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Safety enclosures</a:t>
            </a:r>
          </a:p>
          <a:p>
            <a:pPr lvl="1" fontAlgn="base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Font typeface="Symbol" pitchFamily="18" charset="2"/>
              <a:buChar char="·"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PLC programming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Tooling and Fixtures</a:t>
            </a:r>
          </a:p>
          <a:p>
            <a:pPr marL="457200" marR="0" lvl="1" indent="0" algn="l" defTabSz="914400" rtl="0" eaLnBrk="1" fontAlgn="base" latinLnBrk="0" hangingPunct="1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SzTx/>
              <a:buFont typeface="Symbol" pitchFamily="18" charset="2"/>
              <a:buChar char="·"/>
              <a:tabLst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Robust solutions for the toughest positioning and assembly problems.</a:t>
            </a:r>
          </a:p>
          <a:p>
            <a:pPr lvl="1" fontAlgn="base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Font typeface="Symbol" pitchFamily="18" charset="2"/>
              <a:buChar char="·"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Clean room tooling (medical and high tech)</a:t>
            </a:r>
          </a:p>
          <a:p>
            <a:pPr marL="457200" marR="0" lvl="1" indent="0" algn="l" defTabSz="914400" rtl="0" eaLnBrk="1" fontAlgn="base" latinLnBrk="0" hangingPunct="1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SzTx/>
              <a:buFont typeface="Symbol" pitchFamily="18" charset="2"/>
              <a:buChar char="·"/>
              <a:tabLst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Assembly tooling</a:t>
            </a:r>
          </a:p>
          <a:p>
            <a:pPr lvl="1" fontAlgn="base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Font typeface="Symbol" pitchFamily="18" charset="2"/>
              <a:buChar char="·"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RSW tooling</a:t>
            </a:r>
          </a:p>
          <a:p>
            <a:pPr lvl="1" fontAlgn="base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Font typeface="Symbol" pitchFamily="18" charset="2"/>
              <a:buChar char="·"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Laser Weld tooling</a:t>
            </a:r>
          </a:p>
          <a:p>
            <a:pPr lvl="1" fontAlgn="base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Font typeface="Symbol" pitchFamily="18" charset="2"/>
              <a:buChar char="·"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Inspection tooling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Mechanism Design</a:t>
            </a:r>
            <a:endParaRPr kumimoji="0" lang="en-US" altLang="ja-JP" sz="1200" b="1" i="0" u="none" strike="noStrike" cap="none" normalizeH="0" baseline="0" dirty="0">
              <a:ln>
                <a:noFill/>
              </a:ln>
              <a:solidFill>
                <a:srgbClr val="595959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Process and manufacturing equipment</a:t>
            </a:r>
            <a:endParaRPr kumimoji="0" lang="en-US" altLang="ja-JP" sz="1200" b="1" i="0" u="none" strike="noStrike" cap="none" normalizeH="0" baseline="0" dirty="0">
              <a:ln>
                <a:noFill/>
              </a:ln>
              <a:solidFill>
                <a:srgbClr val="595959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Process development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486400" y="381000"/>
            <a:ext cx="1066800" cy="276999"/>
            <a:chOff x="685800" y="6705600"/>
            <a:chExt cx="1143000" cy="276999"/>
          </a:xfrm>
        </p:grpSpPr>
        <p:sp>
          <p:nvSpPr>
            <p:cNvPr id="33" name="TextBox 32"/>
            <p:cNvSpPr txBox="1"/>
            <p:nvPr/>
          </p:nvSpPr>
          <p:spPr>
            <a:xfrm>
              <a:off x="685800" y="6705600"/>
              <a:ext cx="1143000" cy="276999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Contact us</a:t>
              </a: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1573772" y="6818359"/>
              <a:ext cx="102628" cy="45719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79535" y="3286170"/>
            <a:ext cx="2455041" cy="366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C:\Users\dri\Desktop\DRI webpage renders\3m1.JPG">
            <a:extLst>
              <a:ext uri="{FF2B5EF4-FFF2-40B4-BE49-F238E27FC236}">
                <a16:creationId xmlns:a16="http://schemas.microsoft.com/office/drawing/2014/main" id="{B5F1E164-9D13-41A3-8B58-9FE0437C6E7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9" y="3654424"/>
            <a:ext cx="1354996" cy="1207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 descr="C:\Users\dri\Desktop\DRI webpage renders\delta1.JPG">
            <a:extLst>
              <a:ext uri="{FF2B5EF4-FFF2-40B4-BE49-F238E27FC236}">
                <a16:creationId xmlns:a16="http://schemas.microsoft.com/office/drawing/2014/main" id="{586A2464-B96B-4A96-A92F-421182283A0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4938262"/>
            <a:ext cx="1568029" cy="115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C:\Users\dri\Desktop\DRI webpage renders\don1.JPG">
            <a:extLst>
              <a:ext uri="{FF2B5EF4-FFF2-40B4-BE49-F238E27FC236}">
                <a16:creationId xmlns:a16="http://schemas.microsoft.com/office/drawing/2014/main" id="{272B2D1E-4A6C-466B-98B3-DB6B55E7A2AF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480" y="3663250"/>
            <a:ext cx="1348033" cy="1194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C:\Users\dri\Desktop\DRI webpage renders\manufacturing_06.jpg">
            <a:extLst>
              <a:ext uri="{FF2B5EF4-FFF2-40B4-BE49-F238E27FC236}">
                <a16:creationId xmlns:a16="http://schemas.microsoft.com/office/drawing/2014/main" id="{40CD9D05-2C00-4CCB-AA66-3F2B53DFA2CF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94" y="6169985"/>
            <a:ext cx="1348803" cy="143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 descr="C:\Users\dri\Desktop\DRI webpage renders\sb2.JPG">
            <a:extLst>
              <a:ext uri="{FF2B5EF4-FFF2-40B4-BE49-F238E27FC236}">
                <a16:creationId xmlns:a16="http://schemas.microsoft.com/office/drawing/2014/main" id="{9BCBCAF6-AEA5-49AA-A186-A09E78BB76A0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747" y="6159290"/>
            <a:ext cx="1382346" cy="146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 descr="C:\Users\dri\Desktop\DRI webpage renders\bosch-machine.jpg">
            <a:extLst>
              <a:ext uri="{FF2B5EF4-FFF2-40B4-BE49-F238E27FC236}">
                <a16:creationId xmlns:a16="http://schemas.microsoft.com/office/drawing/2014/main" id="{4D001E1C-5F59-471B-A8B9-5F81DE7970DD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704" y="4938263"/>
            <a:ext cx="1155389" cy="1155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066800" y="1066800"/>
            <a:ext cx="5151437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HOME        ENGINEERING   </a:t>
            </a:r>
            <a:r>
              <a:rPr lang="en-US" altLang="ja-JP" sz="1100" b="1" dirty="0">
                <a:solidFill>
                  <a:srgbClr val="FFFFFF"/>
                </a:solidFill>
                <a:latin typeface="Times New Roman" pitchFamily="18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STAFFING</a:t>
            </a:r>
            <a:r>
              <a:rPr lang="en-US" altLang="ja-JP" sz="1100" b="1" dirty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        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COMPANY</a:t>
            </a:r>
            <a:r>
              <a:rPr lang="en-US" altLang="ja-JP" sz="1100" b="1" dirty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         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CONTACT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0"/>
            <a:ext cx="121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1364907" cy="889686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0" y="2362200"/>
            <a:ext cx="68580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838200" y="8305800"/>
            <a:ext cx="51514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HOME | ENGINEERING | STAFFING | COMPANY | CONTACT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© 2019 DESIGN RESOURCE, INC.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ja-JP" sz="1100" b="1" i="0" u="none" strike="noStrike" cap="none" normalizeH="0" baseline="0" dirty="0">
              <a:ln>
                <a:noFill/>
              </a:ln>
              <a:solidFill>
                <a:srgbClr val="595959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-2209800" y="5334000"/>
            <a:ext cx="1143000" cy="276999"/>
            <a:chOff x="685800" y="6705600"/>
            <a:chExt cx="1143000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685800" y="6705600"/>
              <a:ext cx="114300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</a:rPr>
                <a:t>Learn More </a:t>
              </a: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1573772" y="6818359"/>
              <a:ext cx="153838" cy="76200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362200" y="304800"/>
            <a:ext cx="3142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driven. Quality sustained.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1447800"/>
            <a:ext cx="6858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586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Drafting and Documentation</a:t>
            </a: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914400" y="2514600"/>
            <a:ext cx="5032375" cy="768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Full drafting and documentation services to ensure your designs comply with current industry standards and manufacturing methodologies.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44337" y="3695699"/>
            <a:ext cx="2909888" cy="4648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Drafting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 documentation to current industry standards or your own company standards.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ANSI, ISO, ASME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of GD&amp;T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Intelligent application of tolerances to ensure form, fit, and function at manufacture.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Full BOMs</a:t>
            </a:r>
          </a:p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Reverse Engineering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 and model existing parts or assemblies with application of original design intent.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 robust CAD models and drawings from 2D prints or non native CAD data</a:t>
            </a:r>
          </a:p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Drawing Conversion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Conversion from any format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Native CAD Remodeling of older data, STEP, or IGES.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486400" y="381000"/>
            <a:ext cx="1066800" cy="276999"/>
            <a:chOff x="685800" y="6705600"/>
            <a:chExt cx="1143000" cy="276999"/>
          </a:xfrm>
        </p:grpSpPr>
        <p:sp>
          <p:nvSpPr>
            <p:cNvPr id="33" name="TextBox 32"/>
            <p:cNvSpPr txBox="1"/>
            <p:nvPr/>
          </p:nvSpPr>
          <p:spPr>
            <a:xfrm>
              <a:off x="685800" y="6705600"/>
              <a:ext cx="1143000" cy="276999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Contact us</a:t>
              </a: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1573772" y="6818359"/>
              <a:ext cx="102628" cy="45719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 descr="Z:\Employees\bob\pics for tom\E69866-100.jpg">
            <a:extLst>
              <a:ext uri="{FF2B5EF4-FFF2-40B4-BE49-F238E27FC236}">
                <a16:creationId xmlns:a16="http://schemas.microsoft.com/office/drawing/2014/main" id="{DDE02667-F9AE-47A9-8519-D07EE004154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 rot="159622">
            <a:off x="4727188" y="4624393"/>
            <a:ext cx="1614170" cy="105410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1" name="Picture 30" descr="Z:\Employees\bob\pics for tom\20012643.jpg">
            <a:extLst>
              <a:ext uri="{FF2B5EF4-FFF2-40B4-BE49-F238E27FC236}">
                <a16:creationId xmlns:a16="http://schemas.microsoft.com/office/drawing/2014/main" id="{FE9F347D-7716-4068-A73A-5875FF29A4ED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 rot="21174824">
            <a:off x="3427343" y="5186368"/>
            <a:ext cx="1841500" cy="119380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5" name="Picture 34" descr="Z:\Employees\bob\pics for tom\7981 MAIN ASSEMBLY.JPG">
            <a:extLst>
              <a:ext uri="{FF2B5EF4-FFF2-40B4-BE49-F238E27FC236}">
                <a16:creationId xmlns:a16="http://schemas.microsoft.com/office/drawing/2014/main" id="{F642849C-5CF2-4BE8-8A71-B4EBB1B9515E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 rot="433978">
            <a:off x="4516368" y="5786443"/>
            <a:ext cx="1704975" cy="112522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6" name="Picture 35" descr="Z:\Employees\bob\pics for tom\E39174-100.jpg">
            <a:extLst>
              <a:ext uri="{FF2B5EF4-FFF2-40B4-BE49-F238E27FC236}">
                <a16:creationId xmlns:a16="http://schemas.microsoft.com/office/drawing/2014/main" id="{2C749FED-08D4-44C1-99C2-E370E7CC91C2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 rot="716307">
            <a:off x="3373368" y="4092263"/>
            <a:ext cx="1704975" cy="112395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8" name="Picture 37" descr="Z:\Employees\bob\pics for tom\P006850.JPG">
            <a:extLst>
              <a:ext uri="{FF2B5EF4-FFF2-40B4-BE49-F238E27FC236}">
                <a16:creationId xmlns:a16="http://schemas.microsoft.com/office/drawing/2014/main" id="{D31111D2-6862-4656-B6B4-8BCC77DE9D05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 rot="21282707">
            <a:off x="3516243" y="6683063"/>
            <a:ext cx="1854200" cy="1228725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9" name="Picture 38" descr="Z:\Employees\bob\pics for tom\E031-512-103.JPG">
            <a:extLst>
              <a:ext uri="{FF2B5EF4-FFF2-40B4-BE49-F238E27FC236}">
                <a16:creationId xmlns:a16="http://schemas.microsoft.com/office/drawing/2014/main" id="{7E461252-C509-4CA4-8A64-387BD8850E56}"/>
              </a:ext>
            </a:extLst>
          </p:cNvPr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 rot="720476">
            <a:off x="4885938" y="6892613"/>
            <a:ext cx="1404620" cy="1122045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0" name="Picture 39" descr="Z:\Employees\bob\pics for tom\09-3616-0014.jpg">
            <a:extLst>
              <a:ext uri="{FF2B5EF4-FFF2-40B4-BE49-F238E27FC236}">
                <a16:creationId xmlns:a16="http://schemas.microsoft.com/office/drawing/2014/main" id="{352212C2-475A-4C76-B50F-4D1634382488}"/>
              </a:ext>
            </a:extLst>
          </p:cNvPr>
          <p:cNvPicPr/>
          <p:nvPr/>
        </p:nvPicPr>
        <p:blipFill>
          <a:blip r:embed="rId10"/>
          <a:srcRect/>
          <a:stretch>
            <a:fillRect/>
          </a:stretch>
        </p:blipFill>
        <p:spPr bwMode="auto">
          <a:xfrm rot="21327328">
            <a:off x="4910068" y="3602043"/>
            <a:ext cx="1334770" cy="103632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774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066800" y="1066800"/>
            <a:ext cx="5151437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HOME        ENGINEERING   </a:t>
            </a:r>
            <a:r>
              <a:rPr lang="en-US" altLang="ja-JP" sz="1100" b="1" dirty="0">
                <a:solidFill>
                  <a:srgbClr val="FFFFFF"/>
                </a:solidFill>
                <a:latin typeface="Times New Roman" pitchFamily="18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STAFFING</a:t>
            </a:r>
            <a:r>
              <a:rPr lang="en-US" altLang="ja-JP" sz="1100" b="1" dirty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        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COMPANY</a:t>
            </a:r>
            <a:r>
              <a:rPr lang="en-US" altLang="ja-JP" sz="1100" b="1" dirty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         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CONTACT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0"/>
            <a:ext cx="121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1364907" cy="889686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0" y="2362200"/>
            <a:ext cx="68580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838200" y="8305800"/>
            <a:ext cx="51514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HOME | ENGINEERING | STAFFING | COMPANY | CONTACT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© 2019 DESIGN RESOURCE, INC.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ja-JP" sz="1100" b="1" i="0" u="none" strike="noStrike" cap="none" normalizeH="0" baseline="0" dirty="0">
              <a:ln>
                <a:noFill/>
              </a:ln>
              <a:solidFill>
                <a:srgbClr val="595959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62200" y="304800"/>
            <a:ext cx="3142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driven. Quality sustained.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1447800"/>
            <a:ext cx="6858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586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Product Development</a:t>
            </a: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685800" y="2514600"/>
            <a:ext cx="5597996" cy="768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A full spectrum of product development services to bring your project from concept through prototype and build.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91733" y="3695699"/>
            <a:ext cx="2909888" cy="4648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Industrial Design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rendering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concept development</a:t>
            </a:r>
          </a:p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 for manufacture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SolidWorks and CREO CAD development (additional CAD platforms available)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 optimization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Tolerance studies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drawings and parts lists for manufacture</a:t>
            </a:r>
          </a:p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Drawing packages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drawings and parts lists for manufacture</a:t>
            </a:r>
          </a:p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Prototyping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 build and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 printed FDM prototypes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 printed SLA prototypes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 inspection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486400" y="381000"/>
            <a:ext cx="1066800" cy="276999"/>
            <a:chOff x="685800" y="6705600"/>
            <a:chExt cx="1143000" cy="276999"/>
          </a:xfrm>
        </p:grpSpPr>
        <p:sp>
          <p:nvSpPr>
            <p:cNvPr id="33" name="TextBox 32"/>
            <p:cNvSpPr txBox="1"/>
            <p:nvPr/>
          </p:nvSpPr>
          <p:spPr>
            <a:xfrm>
              <a:off x="685800" y="6705600"/>
              <a:ext cx="1143000" cy="276999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Contact us</a:t>
              </a: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1573772" y="6818359"/>
              <a:ext cx="102628" cy="45719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 descr="C:\Documents and Settings\Administrator\Desktop\marketing images\product design\braking.JPG">
            <a:extLst>
              <a:ext uri="{FF2B5EF4-FFF2-40B4-BE49-F238E27FC236}">
                <a16:creationId xmlns:a16="http://schemas.microsoft.com/office/drawing/2014/main" id="{5A31FD70-E088-4C55-90ED-FDC435259E9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497" y="5449866"/>
            <a:ext cx="1311395" cy="1060268"/>
          </a:xfrm>
          <a:prstGeom prst="roundRect">
            <a:avLst>
              <a:gd name="adj" fmla="val 0"/>
            </a:avLst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7" name="Picture 36" descr="C:\Documents and Settings\Administrator\Desktop\marketing images\product design\Product_Design_002.jpg">
            <a:extLst>
              <a:ext uri="{FF2B5EF4-FFF2-40B4-BE49-F238E27FC236}">
                <a16:creationId xmlns:a16="http://schemas.microsoft.com/office/drawing/2014/main" id="{95EF30C3-0630-4898-BC69-B1DD752F9D0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8" t="17827" r="3064" b="6407"/>
          <a:stretch>
            <a:fillRect/>
          </a:stretch>
        </p:blipFill>
        <p:spPr bwMode="auto">
          <a:xfrm>
            <a:off x="7186950" y="4077664"/>
            <a:ext cx="1350645" cy="90932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2" name="Picture 41" descr="C:\Documents and Settings\Administrator\Desktop\marketing images\product design\freespace.JPG">
            <a:extLst>
              <a:ext uri="{FF2B5EF4-FFF2-40B4-BE49-F238E27FC236}">
                <a16:creationId xmlns:a16="http://schemas.microsoft.com/office/drawing/2014/main" id="{162193CD-85FB-4378-9685-B3E21317D985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8" t="9949" r="30694" b="2296"/>
          <a:stretch>
            <a:fillRect/>
          </a:stretch>
        </p:blipFill>
        <p:spPr bwMode="auto">
          <a:xfrm>
            <a:off x="7443172" y="6481810"/>
            <a:ext cx="1402080" cy="1826895"/>
          </a:xfrm>
          <a:prstGeom prst="snip2DiagRect">
            <a:avLst>
              <a:gd name="adj1" fmla="val 0"/>
              <a:gd name="adj2" fmla="val 4377"/>
            </a:avLst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4" name="Picture 43" descr="C:\Users\dri\Desktop\DRI webpage renders\core1.JPG">
            <a:extLst>
              <a:ext uri="{FF2B5EF4-FFF2-40B4-BE49-F238E27FC236}">
                <a16:creationId xmlns:a16="http://schemas.microsoft.com/office/drawing/2014/main" id="{99E9E955-EACF-4EFA-ABE3-6B3F413A0E0F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6624322"/>
            <a:ext cx="1426336" cy="96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4" descr="crank-2.JPG">
            <a:extLst>
              <a:ext uri="{FF2B5EF4-FFF2-40B4-BE49-F238E27FC236}">
                <a16:creationId xmlns:a16="http://schemas.microsoft.com/office/drawing/2014/main" id="{8C63336D-86E7-4256-8A73-43136C6CD11E}"/>
              </a:ext>
            </a:extLst>
          </p:cNvPr>
          <p:cNvPicPr/>
          <p:nvPr/>
        </p:nvPicPr>
        <p:blipFill>
          <a:blip r:embed="rId8"/>
          <a:srcRect l="23333" t="13265" r="17778" b="9184"/>
          <a:stretch>
            <a:fillRect/>
          </a:stretch>
        </p:blipFill>
        <p:spPr>
          <a:xfrm>
            <a:off x="4967419" y="6623022"/>
            <a:ext cx="1395240" cy="970002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6" name="Picture 45" descr="FEA.JPG">
            <a:extLst>
              <a:ext uri="{FF2B5EF4-FFF2-40B4-BE49-F238E27FC236}">
                <a16:creationId xmlns:a16="http://schemas.microsoft.com/office/drawing/2014/main" id="{522EDFAB-5F98-445E-AE40-B5019F02AB49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7443172" y="5291166"/>
            <a:ext cx="838200" cy="842645"/>
          </a:xfrm>
          <a:prstGeom prst="rect">
            <a:avLst/>
          </a:prstGeom>
          <a:ln w="12700" cap="sq">
            <a:solidFill>
              <a:srgbClr val="0070C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7" name="Picture 46" descr="C:\Documents and Settings\Administrator\Desktop\marketing images\Industrial Design\[Untitled]_1229201112582100.jpg">
            <a:extLst>
              <a:ext uri="{FF2B5EF4-FFF2-40B4-BE49-F238E27FC236}">
                <a16:creationId xmlns:a16="http://schemas.microsoft.com/office/drawing/2014/main" id="{7EF6EEDC-A1A8-4429-B5BC-F3AA615B8203}"/>
              </a:ext>
            </a:extLst>
          </p:cNvPr>
          <p:cNvPicPr/>
          <p:nvPr/>
        </p:nvPicPr>
        <p:blipFill>
          <a:blip r:embed="rId10"/>
          <a:srcRect/>
          <a:stretch>
            <a:fillRect/>
          </a:stretch>
        </p:blipFill>
        <p:spPr bwMode="auto">
          <a:xfrm rot="572808">
            <a:off x="5227768" y="4327490"/>
            <a:ext cx="650904" cy="88353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8" name="Picture 47" descr="C:\Documents and Settings\Administrator\Desktop\marketing images\Industrial Design\[Untitled].jpg">
            <a:extLst>
              <a:ext uri="{FF2B5EF4-FFF2-40B4-BE49-F238E27FC236}">
                <a16:creationId xmlns:a16="http://schemas.microsoft.com/office/drawing/2014/main" id="{61EF662C-8386-43E7-A87D-3B4045705195}"/>
              </a:ext>
            </a:extLst>
          </p:cNvPr>
          <p:cNvPicPr/>
          <p:nvPr/>
        </p:nvPicPr>
        <p:blipFill>
          <a:blip r:embed="rId11"/>
          <a:srcRect l="3831" t="2911" r="387" b="3942"/>
          <a:stretch>
            <a:fillRect/>
          </a:stretch>
        </p:blipFill>
        <p:spPr bwMode="auto">
          <a:xfrm rot="20536631">
            <a:off x="3947857" y="3952301"/>
            <a:ext cx="745050" cy="98130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9" name="Picture 48" descr="C:\Documents and Settings\Administrator\Desktop\marketing images\Industrial Design\finished1.JPG">
            <a:extLst>
              <a:ext uri="{FF2B5EF4-FFF2-40B4-BE49-F238E27FC236}">
                <a16:creationId xmlns:a16="http://schemas.microsoft.com/office/drawing/2014/main" id="{F4CF2F19-D40F-4ABC-9B70-E97DE7A45CF3}"/>
              </a:ext>
            </a:extLst>
          </p:cNvPr>
          <p:cNvPicPr/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516296" y="4260184"/>
            <a:ext cx="716666" cy="93363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0" name="Picture 49" descr="C:\Documents and Settings\Administrator\Desktop\marketing images\Industrial Design\[Untitled]_1229201112572700.jpg">
            <a:extLst>
              <a:ext uri="{FF2B5EF4-FFF2-40B4-BE49-F238E27FC236}">
                <a16:creationId xmlns:a16="http://schemas.microsoft.com/office/drawing/2014/main" id="{CB1F8990-607B-48EE-8115-F1524FC53143}"/>
              </a:ext>
            </a:extLst>
          </p:cNvPr>
          <p:cNvPicPr/>
          <p:nvPr/>
        </p:nvPicPr>
        <p:blipFill>
          <a:blip r:embed="rId13"/>
          <a:srcRect/>
          <a:stretch>
            <a:fillRect/>
          </a:stretch>
        </p:blipFill>
        <p:spPr bwMode="auto">
          <a:xfrm rot="16662400">
            <a:off x="4525331" y="3612700"/>
            <a:ext cx="574853" cy="735901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1" name="Picture 50" descr="C:\Documents and Settings\Administrator\Desktop\marketing images\Industrial Design\[Untitled]_1229201112580200.jpg">
            <a:extLst>
              <a:ext uri="{FF2B5EF4-FFF2-40B4-BE49-F238E27FC236}">
                <a16:creationId xmlns:a16="http://schemas.microsoft.com/office/drawing/2014/main" id="{E3FBF1D5-AFB7-46BC-87E4-7837775D2E9D}"/>
              </a:ext>
            </a:extLst>
          </p:cNvPr>
          <p:cNvPicPr/>
          <p:nvPr/>
        </p:nvPicPr>
        <p:blipFill>
          <a:blip r:embed="rId14"/>
          <a:srcRect/>
          <a:stretch>
            <a:fillRect/>
          </a:stretch>
        </p:blipFill>
        <p:spPr bwMode="auto">
          <a:xfrm rot="15583173">
            <a:off x="5234303" y="3725648"/>
            <a:ext cx="561433" cy="718008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FFD729-5AF5-4393-8D60-B8D8630478FE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6" t="1465" r="13737" b="7080"/>
          <a:stretch/>
        </p:blipFill>
        <p:spPr>
          <a:xfrm>
            <a:off x="4863055" y="5458224"/>
            <a:ext cx="1451711" cy="104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0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066800" y="1066800"/>
            <a:ext cx="5151437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HOME        ENGINEERING   </a:t>
            </a:r>
            <a:r>
              <a:rPr lang="en-US" altLang="ja-JP" sz="1100" b="1" dirty="0">
                <a:solidFill>
                  <a:srgbClr val="FFFFFF"/>
                </a:solidFill>
                <a:latin typeface="Times New Roman" pitchFamily="18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STAFFING</a:t>
            </a:r>
            <a:r>
              <a:rPr lang="en-US" altLang="ja-JP" sz="1100" b="1" dirty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        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COMPANY</a:t>
            </a:r>
            <a:r>
              <a:rPr lang="en-US" altLang="ja-JP" sz="1100" b="1" dirty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         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CONTACT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0"/>
            <a:ext cx="121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1364907" cy="889686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0" y="2362200"/>
            <a:ext cx="68580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838200" y="8305800"/>
            <a:ext cx="51514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HOME | ENGINEERING | STAFFING | COMPANY | CONTACT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© 2019 DESIGN RESOURCE, INC.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ja-JP" sz="1100" b="1" i="0" u="none" strike="noStrike" cap="none" normalizeH="0" baseline="0" dirty="0">
              <a:ln>
                <a:noFill/>
              </a:ln>
              <a:solidFill>
                <a:srgbClr val="595959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62200" y="304800"/>
            <a:ext cx="3142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driven. Quality sustained.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1447800"/>
            <a:ext cx="6858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586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Controls and Safety</a:t>
            </a: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685800" y="2514600"/>
            <a:ext cx="5597996" cy="768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Complete design and build of controls and safety barriers for manufacturing and automation.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91733" y="3695699"/>
            <a:ext cx="2909888" cy="4648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Safety Barriers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Enclosures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RABs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Light curtains</a:t>
            </a:r>
          </a:p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Controls design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Automation controls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PLC programming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HMIs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486400" y="381000"/>
            <a:ext cx="1066800" cy="276999"/>
            <a:chOff x="685800" y="6705600"/>
            <a:chExt cx="1143000" cy="276999"/>
          </a:xfrm>
        </p:grpSpPr>
        <p:sp>
          <p:nvSpPr>
            <p:cNvPr id="33" name="TextBox 32"/>
            <p:cNvSpPr txBox="1"/>
            <p:nvPr/>
          </p:nvSpPr>
          <p:spPr>
            <a:xfrm>
              <a:off x="685800" y="6705600"/>
              <a:ext cx="1143000" cy="276999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Contact us</a:t>
              </a: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1573772" y="6818359"/>
              <a:ext cx="102628" cy="45719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0DA4C26-CCA0-4CFC-9E2F-11A7D6353E0B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55128" y="3710247"/>
            <a:ext cx="3126740" cy="198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 descr="Image result for control box">
            <a:extLst>
              <a:ext uri="{FF2B5EF4-FFF2-40B4-BE49-F238E27FC236}">
                <a16:creationId xmlns:a16="http://schemas.microsoft.com/office/drawing/2014/main" id="{BA614869-1D5D-493B-886F-282CFCB591BA}"/>
              </a:ext>
            </a:extLst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29150" y="5943474"/>
            <a:ext cx="1389062" cy="13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4" descr="C:\Documents and Settings\Administrator\Desktop\marketing images\special machines-manufacturing\cleaning system.JPG">
            <a:extLst>
              <a:ext uri="{FF2B5EF4-FFF2-40B4-BE49-F238E27FC236}">
                <a16:creationId xmlns:a16="http://schemas.microsoft.com/office/drawing/2014/main" id="{6E3ED270-F860-4B20-B359-6E9F0EF20591}"/>
              </a:ext>
            </a:extLst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77223" y="5871035"/>
            <a:ext cx="1758315" cy="1529430"/>
          </a:xfrm>
          <a:prstGeom prst="snip2SameRect">
            <a:avLst>
              <a:gd name="adj1" fmla="val 0"/>
              <a:gd name="adj2" fmla="val 0"/>
            </a:avLst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20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066800" y="1066800"/>
            <a:ext cx="5151437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HOME        ENGINEERING   </a:t>
            </a:r>
            <a:r>
              <a:rPr lang="en-US" altLang="ja-JP" sz="1100" b="1" dirty="0">
                <a:solidFill>
                  <a:srgbClr val="FFFFFF"/>
                </a:solidFill>
                <a:latin typeface="Times New Roman" pitchFamily="18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STAFFING</a:t>
            </a:r>
            <a:r>
              <a:rPr lang="en-US" altLang="ja-JP" sz="1100" b="1" dirty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        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COMPANY</a:t>
            </a:r>
            <a:r>
              <a:rPr lang="en-US" altLang="ja-JP" sz="1100" b="1" dirty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         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CONTACT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0"/>
            <a:ext cx="121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1364907" cy="889686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0" y="2362200"/>
            <a:ext cx="68580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838200" y="8305800"/>
            <a:ext cx="51514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HOME | ENGINEERING | STAFFING | COMPANY | CONTACT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© 2019 DESIGN RESOURCE, INC.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ja-JP" sz="1100" b="1" i="0" u="none" strike="noStrike" cap="none" normalizeH="0" baseline="0" dirty="0">
              <a:ln>
                <a:noFill/>
              </a:ln>
              <a:solidFill>
                <a:srgbClr val="595959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62200" y="304800"/>
            <a:ext cx="3142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driven. Quality sustained.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1447800"/>
            <a:ext cx="6858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586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Electrical and Software</a:t>
            </a: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630002" y="2584324"/>
            <a:ext cx="5597996" cy="768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Electrical design/build and software development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74545" y="3105149"/>
            <a:ext cx="3740255" cy="46101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Electrical</a:t>
            </a:r>
          </a:p>
          <a:p>
            <a:pPr lvl="1"/>
            <a:r>
              <a:rPr lang="en-US" sz="1200" dirty="0"/>
              <a:t>Circuit Design</a:t>
            </a:r>
          </a:p>
          <a:p>
            <a:pPr lvl="1"/>
            <a:r>
              <a:rPr lang="en-US" sz="1200" dirty="0"/>
              <a:t>Optical Design</a:t>
            </a:r>
          </a:p>
          <a:p>
            <a:pPr lvl="1"/>
            <a:r>
              <a:rPr lang="en-US" sz="1200" dirty="0"/>
              <a:t>Printed Circuit Layout &amp; Documentation (PCAD)</a:t>
            </a:r>
          </a:p>
          <a:p>
            <a:pPr lvl="1"/>
            <a:r>
              <a:rPr lang="en-US" sz="1200" dirty="0"/>
              <a:t>Prototyping</a:t>
            </a:r>
          </a:p>
          <a:p>
            <a:pPr lvl="1"/>
            <a:r>
              <a:rPr lang="en-US" sz="1200" dirty="0"/>
              <a:t>Real Time Systems</a:t>
            </a:r>
          </a:p>
          <a:p>
            <a:pPr lvl="1"/>
            <a:r>
              <a:rPr lang="en-US" sz="1200" dirty="0"/>
              <a:t>Printed Circuit Board (PCB) CAD</a:t>
            </a:r>
          </a:p>
          <a:p>
            <a:pPr lvl="1"/>
            <a:r>
              <a:rPr lang="en-US" sz="1200" dirty="0"/>
              <a:t>FPGA/ASIC Design </a:t>
            </a:r>
            <a:r>
              <a:rPr lang="en-US" sz="1200" dirty="0" err="1"/>
              <a:t>Feasability</a:t>
            </a:r>
            <a:r>
              <a:rPr lang="en-US" sz="1200" dirty="0"/>
              <a:t> Studies</a:t>
            </a:r>
          </a:p>
          <a:p>
            <a:pPr lvl="1"/>
            <a:r>
              <a:rPr lang="en-US" sz="1200" dirty="0"/>
              <a:t>Logic Design</a:t>
            </a:r>
          </a:p>
          <a:p>
            <a:pPr lvl="1"/>
            <a:r>
              <a:rPr lang="en-US" sz="1200" dirty="0"/>
              <a:t>Data Communication</a:t>
            </a:r>
          </a:p>
          <a:p>
            <a:pPr lvl="1"/>
            <a:r>
              <a:rPr lang="en-US" sz="1200" dirty="0"/>
              <a:t>Control Systems</a:t>
            </a:r>
          </a:p>
          <a:p>
            <a:pPr lvl="1"/>
            <a:r>
              <a:rPr lang="en-US" sz="1200" dirty="0"/>
              <a:t>RS422, RS232, RS485 Communications</a:t>
            </a:r>
          </a:p>
          <a:p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Development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1200" dirty="0"/>
              <a:t>Systems Design and Specification</a:t>
            </a:r>
          </a:p>
          <a:p>
            <a:pPr lvl="1"/>
            <a:r>
              <a:rPr lang="en-US" sz="1200" dirty="0"/>
              <a:t>Software Programming</a:t>
            </a:r>
          </a:p>
          <a:p>
            <a:pPr lvl="1"/>
            <a:r>
              <a:rPr lang="en-US" sz="1200" dirty="0"/>
              <a:t>Real Time Applications</a:t>
            </a:r>
          </a:p>
          <a:p>
            <a:pPr lvl="1"/>
            <a:r>
              <a:rPr lang="en-US" sz="1200" dirty="0"/>
              <a:t>Process Control</a:t>
            </a:r>
          </a:p>
          <a:p>
            <a:pPr lvl="1"/>
            <a:r>
              <a:rPr lang="en-US" sz="1200" dirty="0"/>
              <a:t>Data Communications</a:t>
            </a:r>
          </a:p>
          <a:p>
            <a:pPr lvl="1"/>
            <a:r>
              <a:rPr lang="en-US" sz="1200" dirty="0"/>
              <a:t>Automated Test Equipment</a:t>
            </a:r>
          </a:p>
          <a:p>
            <a:pPr lvl="1"/>
            <a:r>
              <a:rPr lang="en-US" sz="1200" dirty="0"/>
              <a:t>Verification &amp; Validation</a:t>
            </a:r>
          </a:p>
          <a:p>
            <a:pPr lvl="1"/>
            <a:r>
              <a:rPr lang="en-US" sz="1200" dirty="0"/>
              <a:t>Process Automation</a:t>
            </a:r>
          </a:p>
          <a:p>
            <a:pPr lvl="1"/>
            <a:r>
              <a:rPr lang="en-US" sz="1200" dirty="0"/>
              <a:t>Real Time Systems</a:t>
            </a:r>
          </a:p>
          <a:p>
            <a:pPr lvl="1"/>
            <a:r>
              <a:rPr lang="en-US" sz="1200" dirty="0"/>
              <a:t>Test Plans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486400" y="381000"/>
            <a:ext cx="1066800" cy="276999"/>
            <a:chOff x="685800" y="6705600"/>
            <a:chExt cx="1143000" cy="276999"/>
          </a:xfrm>
        </p:grpSpPr>
        <p:sp>
          <p:nvSpPr>
            <p:cNvPr id="33" name="TextBox 32"/>
            <p:cNvSpPr txBox="1"/>
            <p:nvPr/>
          </p:nvSpPr>
          <p:spPr>
            <a:xfrm>
              <a:off x="685800" y="6705600"/>
              <a:ext cx="1143000" cy="276999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Contact us</a:t>
              </a: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1573772" y="6818359"/>
              <a:ext cx="102628" cy="45719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2CB04F8-7759-4493-97D5-40FF56D568FC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3232781"/>
            <a:ext cx="2324735" cy="138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http://www.avid-tech.com/wp-content/uploads/2016/12/pcb-design-page-banner.jpg">
            <a:extLst>
              <a:ext uri="{FF2B5EF4-FFF2-40B4-BE49-F238E27FC236}">
                <a16:creationId xmlns:a16="http://schemas.microsoft.com/office/drawing/2014/main" id="{219290DE-EC36-4E9A-BA8F-08EB3EDE1865}"/>
              </a:ext>
            </a:extLst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33496" y="4900611"/>
            <a:ext cx="241173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A4A2F3-DDC3-4E57-B88B-5412809CC902}"/>
              </a:ext>
            </a:extLst>
          </p:cNvPr>
          <p:cNvSpPr txBox="1"/>
          <p:nvPr/>
        </p:nvSpPr>
        <p:spPr>
          <a:xfrm>
            <a:off x="3604418" y="6473276"/>
            <a:ext cx="2181237" cy="173893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</a:rPr>
              <a:t>Language and Tools Available</a:t>
            </a:r>
            <a:endParaRPr lang="en-US" sz="9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Active X</a:t>
            </a:r>
          </a:p>
          <a:p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Various Assembly Languages</a:t>
            </a:r>
          </a:p>
          <a:p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Visual Basic ™</a:t>
            </a:r>
          </a:p>
          <a:p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Basic Programming</a:t>
            </a:r>
          </a:p>
          <a:p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COM/DCOM</a:t>
            </a:r>
          </a:p>
          <a:p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C++ Programming</a:t>
            </a:r>
          </a:p>
          <a:p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Ethernet Tools</a:t>
            </a:r>
          </a:p>
          <a:p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Java/J++</a:t>
            </a:r>
          </a:p>
          <a:p>
            <a:r>
              <a:rPr lang="en-US" sz="800" dirty="0" err="1">
                <a:solidFill>
                  <a:schemeClr val="accent1">
                    <a:lumMod val="50000"/>
                  </a:schemeClr>
                </a:solidFill>
              </a:rPr>
              <a:t>Labview</a:t>
            </a:r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800" dirty="0" err="1">
                <a:solidFill>
                  <a:schemeClr val="accent1">
                    <a:lumMod val="50000"/>
                  </a:schemeClr>
                </a:solidFill>
              </a:rPr>
              <a:t>LabWindows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A93CF1-14D5-4A42-8179-14595C506627}"/>
              </a:ext>
            </a:extLst>
          </p:cNvPr>
          <p:cNvSpPr txBox="1"/>
          <p:nvPr/>
        </p:nvSpPr>
        <p:spPr>
          <a:xfrm>
            <a:off x="5029200" y="6639843"/>
            <a:ext cx="1781504" cy="13542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Linux Software/Tools</a:t>
            </a:r>
          </a:p>
          <a:p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Microchip PIC Tools</a:t>
            </a:r>
          </a:p>
          <a:p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MFC</a:t>
            </a:r>
          </a:p>
          <a:p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Microsoft Windows ™ Tools</a:t>
            </a:r>
          </a:p>
          <a:p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Perl</a:t>
            </a:r>
          </a:p>
          <a:p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RTOS</a:t>
            </a:r>
          </a:p>
          <a:p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TCP/IP Software</a:t>
            </a:r>
          </a:p>
          <a:p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Unix/Software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3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066800" y="1066800"/>
            <a:ext cx="5151437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HOME        ENGINEERING   </a:t>
            </a:r>
            <a:r>
              <a:rPr lang="en-US" altLang="ja-JP" sz="1100" b="1" dirty="0">
                <a:solidFill>
                  <a:srgbClr val="FFFFFF"/>
                </a:solidFill>
                <a:latin typeface="Times New Roman" pitchFamily="18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STAFFING</a:t>
            </a:r>
            <a:r>
              <a:rPr lang="en-US" altLang="ja-JP" sz="1100" b="1" dirty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        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COMPANY</a:t>
            </a:r>
            <a:r>
              <a:rPr lang="en-US" altLang="ja-JP" sz="1100" b="1" dirty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         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CONTACT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0"/>
            <a:ext cx="121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1364907" cy="889686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0" y="2362200"/>
            <a:ext cx="68580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838200" y="8305800"/>
            <a:ext cx="51514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HOME | ENGINEERING | STAFFING | COMPANY | CONTACT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© 2019 DESIGN RESOURCE, INC.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ja-JP" sz="1100" b="1" i="0" u="none" strike="noStrike" cap="none" normalizeH="0" baseline="0" dirty="0">
              <a:ln>
                <a:noFill/>
              </a:ln>
              <a:solidFill>
                <a:srgbClr val="595959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62200" y="304800"/>
            <a:ext cx="3142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driven. Quality sustained.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1447800"/>
            <a:ext cx="6858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586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About DRI</a:t>
            </a: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630002" y="2584324"/>
            <a:ext cx="5597996" cy="768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Design Resource provides custom solutions for manufacturing and product design. We work with your team from concept through final build.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46120" y="3848097"/>
            <a:ext cx="5836265" cy="13335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Founded in 1993, Design Resource has been committed to helping customers improve manufacturing quality and products output while reducing time to market.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focus on long-term customer relationships, quality, and meeting project deadlines has positioned DRI as a main resource supplemental engineering services.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Contact us today to discuss how we can help you achieve your engineering goals.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486400" y="381000"/>
            <a:ext cx="1066800" cy="276999"/>
            <a:chOff x="685800" y="6705600"/>
            <a:chExt cx="1143000" cy="276999"/>
          </a:xfrm>
        </p:grpSpPr>
        <p:sp>
          <p:nvSpPr>
            <p:cNvPr id="33" name="TextBox 32"/>
            <p:cNvSpPr txBox="1"/>
            <p:nvPr/>
          </p:nvSpPr>
          <p:spPr>
            <a:xfrm>
              <a:off x="685800" y="6705600"/>
              <a:ext cx="1143000" cy="276999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Contact us</a:t>
              </a: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1573772" y="6818359"/>
              <a:ext cx="102628" cy="45719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B2E7B55-F6EC-43B6-A990-CACB9803E58C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4041615"/>
            <a:ext cx="1673686" cy="106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Z:\Employees\bob\pics for tom\c31-512-602.JPG">
            <a:extLst>
              <a:ext uri="{FF2B5EF4-FFF2-40B4-BE49-F238E27FC236}">
                <a16:creationId xmlns:a16="http://schemas.microsoft.com/office/drawing/2014/main" id="{2F0838E2-77F7-4EFF-8A66-DC504751976D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3326" y="5554535"/>
            <a:ext cx="1582855" cy="1256568"/>
          </a:xfrm>
          <a:prstGeom prst="rect">
            <a:avLst/>
          </a:prstGeom>
          <a:ln w="12700" cap="sq">
            <a:solidFill>
              <a:schemeClr val="tx1">
                <a:lumMod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2" name="Picture 21" descr="C:\Documents and Settings\Administrator\Desktop\marketing images\special machines-manufacturing\donaldson.JPG">
            <a:extLst>
              <a:ext uri="{FF2B5EF4-FFF2-40B4-BE49-F238E27FC236}">
                <a16:creationId xmlns:a16="http://schemas.microsoft.com/office/drawing/2014/main" id="{C41A62E5-25F9-4D06-817F-61ED55697CAB}"/>
              </a:ext>
            </a:extLst>
          </p:cNvPr>
          <p:cNvPicPr/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40427" y="5457095"/>
            <a:ext cx="2365781" cy="1981200"/>
          </a:xfrm>
          <a:prstGeom prst="rect">
            <a:avLst/>
          </a:prstGeom>
          <a:ln w="127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3" name="Picture 22" descr="Z:\Employees\bob\pics for tom\graco1.JPG">
            <a:extLst>
              <a:ext uri="{FF2B5EF4-FFF2-40B4-BE49-F238E27FC236}">
                <a16:creationId xmlns:a16="http://schemas.microsoft.com/office/drawing/2014/main" id="{71E2F605-AD00-4093-B5D7-5890A20AC447}"/>
              </a:ext>
            </a:extLst>
          </p:cNvPr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78249">
            <a:off x="3489550" y="5833580"/>
            <a:ext cx="2009538" cy="12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10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829</Words>
  <Application>Microsoft Office PowerPoint</Application>
  <PresentationFormat>On-screen Show (4:3)</PresentationFormat>
  <Paragraphs>164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family</dc:creator>
  <cp:lastModifiedBy>Thomas Kassekert</cp:lastModifiedBy>
  <cp:revision>29</cp:revision>
  <cp:lastPrinted>2019-03-07T15:54:02Z</cp:lastPrinted>
  <dcterms:created xsi:type="dcterms:W3CDTF">2019-02-23T14:55:03Z</dcterms:created>
  <dcterms:modified xsi:type="dcterms:W3CDTF">2019-03-07T21:41:55Z</dcterms:modified>
</cp:coreProperties>
</file>