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Montserrat"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4009" autoAdjust="0"/>
  </p:normalViewPr>
  <p:slideViewPr>
    <p:cSldViewPr snapToGrid="0">
      <p:cViewPr varScale="1">
        <p:scale>
          <a:sx n="128" d="100"/>
          <a:sy n="128" d="100"/>
        </p:scale>
        <p:origin x="1264"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this is group 5. Our research topic is quantum convolutional neural networks.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e8b67c830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e8b67c83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By repeating the convolutional and pooling layer, the size of the system will eventually become sufficiently small, and then a fully connected circuit predicts the classification result with a non-local measurement.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c2c1f4a8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c2c1f4a8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t>While discussing about the architecture of Quantum Convolutional Neural Network, there are two important concepts which actually composed of QCNN. Multi-scale Entanglement Renormalization Ansatz and Quantum Error Correction. QCNN is simply the inverse of MERA circuit structure, and with QEC it helps solve certain problem of such structure.</a:t>
            </a:r>
            <a:endParaRPr dirty="0"/>
          </a:p>
          <a:p>
            <a:pPr marL="0" lvl="0" indent="0" algn="l" rtl="0">
              <a:spcBef>
                <a:spcPts val="120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5d73af771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5d73af77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t>MERA is the model used to satisfy the structure of QCNN. It is designed to efficiently simulate many-body state quantum systems. And it can specify the layout of hierarchical circuit and algorithms for learning the parameters.</a:t>
            </a:r>
            <a:endParaRPr dirty="0"/>
          </a:p>
          <a:p>
            <a:pPr marL="0" lvl="0" indent="0" algn="l" rtl="0">
              <a:lnSpc>
                <a:spcPct val="115000"/>
              </a:lnSpc>
              <a:spcBef>
                <a:spcPts val="1200"/>
              </a:spcBef>
              <a:spcAft>
                <a:spcPts val="0"/>
              </a:spcAft>
              <a:buClr>
                <a:schemeClr val="dk1"/>
              </a:buClr>
              <a:buSzPts val="1100"/>
              <a:buFont typeface="Arial"/>
              <a:buNone/>
            </a:pPr>
            <a:r>
              <a:rPr lang="en" dirty="0"/>
              <a:t>The core idea of MERA is entanglement renormalization group (ERG). In general, it starts from an initial state containing a known deterministic state, then gradually injecting new qubits, for instance zero qubit at every second row in the graph (next)</a:t>
            </a:r>
            <a:endParaRPr dirty="0"/>
          </a:p>
          <a:p>
            <a:pPr marL="0" lvl="0" indent="0" algn="l" rtl="0">
              <a:lnSpc>
                <a:spcPct val="115000"/>
              </a:lnSpc>
              <a:spcBef>
                <a:spcPts val="1200"/>
              </a:spcBef>
              <a:spcAft>
                <a:spcPts val="0"/>
              </a:spcAft>
              <a:buClr>
                <a:schemeClr val="dk1"/>
              </a:buClr>
              <a:buSzPts val="1100"/>
              <a:buFont typeface="Arial"/>
              <a:buNone/>
            </a:pPr>
            <a:r>
              <a:rPr lang="en" dirty="0"/>
              <a:t>, and applying an entangling unitary called isometry between existing qubit and new qubit injected. After that, (next)</a:t>
            </a:r>
            <a:endParaRPr dirty="0"/>
          </a:p>
          <a:p>
            <a:pPr marL="0" lvl="0" indent="0" algn="l" rtl="0">
              <a:lnSpc>
                <a:spcPct val="115000"/>
              </a:lnSpc>
              <a:spcBef>
                <a:spcPts val="1200"/>
              </a:spcBef>
              <a:spcAft>
                <a:spcPts val="0"/>
              </a:spcAft>
              <a:buClr>
                <a:schemeClr val="dk1"/>
              </a:buClr>
              <a:buSzPts val="1100"/>
              <a:buFont typeface="Arial"/>
              <a:buNone/>
            </a:pPr>
            <a:r>
              <a:rPr lang="en" dirty="0"/>
              <a:t>for other rows it’s basically using additional entangler to build the short-range entanglement between neighboring qubits and is able to capture a broader range of quantum correlations. Finally, it comes up with this tree-like tensor network. </a:t>
            </a:r>
            <a:endParaRPr dirty="0"/>
          </a:p>
          <a:p>
            <a:pPr marL="0" lvl="0" indent="0" algn="l" rtl="0">
              <a:spcBef>
                <a:spcPts val="120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5d73af77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5d73af771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Since QCNN runs in a reversed direction of MERA circuit structure, the importance of such structure is that, for any given state |ψ</a:t>
            </a:r>
            <a:r>
              <a:rPr lang="en" dirty="0">
                <a:solidFill>
                  <a:schemeClr val="dk1"/>
                </a:solidFill>
                <a:latin typeface="Times New Roman"/>
                <a:ea typeface="Times New Roman"/>
                <a:cs typeface="Times New Roman"/>
                <a:sym typeface="Times New Roman"/>
              </a:rPr>
              <a:t>〉</a:t>
            </a:r>
            <a:r>
              <a:rPr lang="en" dirty="0">
                <a:solidFill>
                  <a:schemeClr val="dk1"/>
                </a:solidFill>
              </a:rPr>
              <a:t> with a MERA representation, there is always a QCNN that recognizes the state|ψ</a:t>
            </a:r>
            <a:r>
              <a:rPr lang="en" dirty="0">
                <a:solidFill>
                  <a:schemeClr val="dk1"/>
                </a:solidFill>
                <a:latin typeface="Times New Roman"/>
                <a:ea typeface="Times New Roman"/>
                <a:cs typeface="Times New Roman"/>
                <a:sym typeface="Times New Roman"/>
              </a:rPr>
              <a:t>〉</a:t>
            </a:r>
            <a:r>
              <a:rPr lang="en" dirty="0">
                <a:solidFill>
                  <a:schemeClr val="dk1"/>
                </a:solidFill>
              </a:rPr>
              <a:t> with deterministic measurement outcomes; also, the model will reduce the size of the quantum system exponentially from the given data, which gives O(logN) parameters to classify N-qubit input, compared with a generic quantum circuit-based classifier.</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5d73af771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5d73af771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With such reversed MERA structure, the input data has to be error free which can be generated in the MERA, otherwise the QCNN cannot obtain a definitive solution. Thus, Quantum Error Correction (QEC) is applied, therefore this problem can be solved to give additional degrees of freedom. Briefly, within the pooling layers, instead of injecting new qubits in MERA, QCNN measures one of qubits and perform the rotation on the remaining ones depending on the measurement outcome.</a:t>
            </a:r>
            <a:endParaRPr/>
          </a:p>
          <a:p>
            <a:pPr marL="0" lvl="0" indent="0" algn="l" rtl="0">
              <a:spcBef>
                <a:spcPts val="12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5c82c420da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5c82c420d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150">
                <a:solidFill>
                  <a:srgbClr val="282828"/>
                </a:solidFill>
              </a:rPr>
              <a:t>The Architecture discussed above could be used to solve real quantum problems.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5c2c1f4a80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5c2c1f4a8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82828"/>
                </a:solidFill>
              </a:rPr>
              <a:t>One very natural application of QCNNs is classifying complex quantum states. </a:t>
            </a:r>
            <a:endParaRPr sz="1150">
              <a:solidFill>
                <a:srgbClr val="282828"/>
              </a:solidFill>
            </a:endParaRPr>
          </a:p>
          <a:p>
            <a:pPr marL="0" lvl="0" indent="0" algn="l" rtl="0">
              <a:lnSpc>
                <a:spcPct val="115000"/>
              </a:lnSpc>
              <a:spcBef>
                <a:spcPts val="1200"/>
              </a:spcBef>
              <a:spcAft>
                <a:spcPts val="0"/>
              </a:spcAft>
              <a:buClr>
                <a:schemeClr val="dk1"/>
              </a:buClr>
              <a:buSzPts val="1100"/>
              <a:buFont typeface="Arial"/>
              <a:buNone/>
            </a:pPr>
            <a:r>
              <a:rPr lang="en" sz="1150">
                <a:solidFill>
                  <a:srgbClr val="282828"/>
                </a:solidFill>
              </a:rPr>
              <a:t>In condensed matter physics, distinguishing different quantum phase of matter, such as solid, liquid and gas is a challenge. The difficulties lays on that the phase boundaries between them can be very complicated. However, the study shows that QCNN could efficiently solve this problem.</a:t>
            </a:r>
            <a:endParaRPr sz="1150">
              <a:solidFill>
                <a:srgbClr val="282828"/>
              </a:solidFill>
            </a:endParaRPr>
          </a:p>
          <a:p>
            <a:pPr marL="0" lvl="0" indent="0" algn="l" rtl="0">
              <a:lnSpc>
                <a:spcPct val="115000"/>
              </a:lnSpc>
              <a:spcBef>
                <a:spcPts val="1200"/>
              </a:spcBef>
              <a:spcAft>
                <a:spcPts val="0"/>
              </a:spcAft>
              <a:buClr>
                <a:schemeClr val="dk1"/>
              </a:buClr>
              <a:buSzPts val="1100"/>
              <a:buFont typeface="Arial"/>
              <a:buNone/>
            </a:pPr>
            <a:r>
              <a:rPr lang="en" sz="1150">
                <a:solidFill>
                  <a:srgbClr val="282828"/>
                </a:solidFill>
              </a:rPr>
              <a:t>In detail, the goal is to identify whether a given quantum many-body system in unknown state ρ (rho) belongs to a particular quantum phase of matter P.</a:t>
            </a:r>
            <a:endParaRPr sz="1150">
              <a:solidFill>
                <a:srgbClr val="282828"/>
              </a:solidFill>
            </a:endParaRPr>
          </a:p>
          <a:p>
            <a:pPr marL="0" lvl="0" indent="0" algn="l" rtl="0">
              <a:spcBef>
                <a:spcPts val="12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e8b67c830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e8b67c83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82828"/>
                </a:solidFill>
              </a:rPr>
              <a:t>The input of the model is a 1-dimension cluster state. Using the architecture we just mentioned, this problem could be solved by simply measuring the final state of QCNN. If its expectation value of final state is close to 1, we conclude that the input state belongs to the given phase, while if it’s close to 0, the input state is not in that phase. </a:t>
            </a:r>
            <a:endParaRPr sz="1150">
              <a:solidFill>
                <a:srgbClr val="282828"/>
              </a:solidFill>
            </a:endParaRPr>
          </a:p>
          <a:p>
            <a:pPr marL="0" lvl="0" indent="0" algn="l" rtl="0">
              <a:lnSpc>
                <a:spcPct val="115000"/>
              </a:lnSpc>
              <a:spcBef>
                <a:spcPts val="1200"/>
              </a:spcBef>
              <a:spcAft>
                <a:spcPts val="1200"/>
              </a:spcAft>
              <a:buClr>
                <a:schemeClr val="dk1"/>
              </a:buClr>
              <a:buSzPts val="1100"/>
              <a:buFont typeface="Arial"/>
              <a:buNone/>
            </a:pPr>
            <a:r>
              <a:rPr lang="en" sz="1150">
                <a:solidFill>
                  <a:srgbClr val="282828"/>
                </a:solidFill>
              </a:rPr>
              <a:t>The QCNN model outperform the traditional methods for this problem by using much fewer copies of input state and giving the results with same confidence.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c82c420d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c82c420d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Another application is the optimisation of quantum error correction. </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Due to the unavoidable errors from qubit and gate, error correction algorithm is necessary for quantum computation.</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The errors on a single qubit can be classified as bit flip error and phase flip error.</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Classical error correction method, such as repetition code, works well for single qubit errors. But in real world there are correlated errors affect more than one qubit at once. </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So the problem is given an unknown error model, how to efficiently find the error correction code to protect against these errors. </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5e8b67c83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5e8b67c83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Inspired by similar structure of quantum error correction and QCNN, we build an encoder-decoder model to simulate the processes of converting single logical qubit to multiple physical qubit and converting physical qubit back to logical qubit. </a:t>
            </a: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Though the state after decoder may slightly differ from original code, by maximising the overlap states, the performance of QCNN model outperform other known code when there are correlated errors. </a:t>
            </a: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c2c1f4a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c2c1f4a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first going to introduce qcnn by comparing it to classical convolutional neural networks. Then we are going to talk about the architecture of qcnn in more details, with some applications, advantages and limitations of it.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5c2c1f4a80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5c2c1f4a80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chemeClr val="dk1"/>
                </a:solidFill>
              </a:rPr>
              <a:t>Finally, this structure can also be used to performing pattern recognition on classical data, such as image classification. </a:t>
            </a: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50">
                <a:solidFill>
                  <a:schemeClr val="dk1"/>
                </a:solidFill>
              </a:rPr>
              <a:t>As the graph shows, this task involves the feature map from classical data to quantum state, the convolutional filters and pooling layer.</a:t>
            </a: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e8b67c830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e8b67c830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chemeClr val="dk1"/>
                </a:solidFill>
              </a:rPr>
              <a:t>There are several ways to encode classical data, including amplitude encoding, which encode the normalised input data with probability amplitudes of quantum state, </a:t>
            </a: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50">
                <a:solidFill>
                  <a:schemeClr val="dk1"/>
                </a:solidFill>
              </a:rPr>
              <a:t>qubit encoding, which maps each input data between 0 and pi to a qubit. The data encoding is fixed in a given structure, while the convolutional filter and pooling use parameterised quantum gates. </a:t>
            </a: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50">
                <a:solidFill>
                  <a:schemeClr val="dk1"/>
                </a:solidFill>
              </a:rPr>
              <a:t>And the classical computer is used to compute the new set of parameters. </a:t>
            </a: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50">
                <a:solidFill>
                  <a:schemeClr val="dk1"/>
                </a:solidFill>
              </a:rPr>
              <a:t>The experiments shows that compared to pure CNN, QCNN achieves higher accuracy with smaller standard derivation and less iterations.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c2c1f4a80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c2c1f4a80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AU" sz="1800" b="0" i="0" u="none" strike="noStrike" dirty="0">
                <a:solidFill>
                  <a:srgbClr val="000000"/>
                </a:solidFill>
                <a:effectLst/>
                <a:latin typeface="Arial" panose="020B0604020202020204" pitchFamily="34" charset="0"/>
              </a:rPr>
              <a:t>To conclude, </a:t>
            </a:r>
            <a:r>
              <a:rPr lang="en-AU" sz="1800" b="0" i="0" u="none" strike="noStrike" dirty="0" err="1">
                <a:solidFill>
                  <a:srgbClr val="000000"/>
                </a:solidFill>
                <a:effectLst/>
                <a:latin typeface="Arial" panose="020B0604020202020204" pitchFamily="34" charset="0"/>
              </a:rPr>
              <a:t>qcnn</a:t>
            </a:r>
            <a:r>
              <a:rPr lang="en-AU" sz="1800" b="0" i="0" u="none" strike="noStrike" dirty="0">
                <a:solidFill>
                  <a:srgbClr val="000000"/>
                </a:solidFill>
                <a:effectLst/>
                <a:latin typeface="Arial" panose="020B0604020202020204" pitchFamily="34" charset="0"/>
              </a:rPr>
              <a:t> can achieve good performance with less parameters, and faster training. The Error Correction included in the </a:t>
            </a:r>
            <a:r>
              <a:rPr lang="en-AU" sz="1800" b="0" i="0" u="none" strike="noStrike" dirty="0" err="1">
                <a:solidFill>
                  <a:srgbClr val="000000"/>
                </a:solidFill>
                <a:effectLst/>
                <a:latin typeface="Arial" panose="020B0604020202020204" pitchFamily="34" charset="0"/>
              </a:rPr>
              <a:t>qcnn</a:t>
            </a:r>
            <a:r>
              <a:rPr lang="en-AU" sz="1800" b="0" i="0" u="none" strike="noStrike" dirty="0">
                <a:solidFill>
                  <a:srgbClr val="000000"/>
                </a:solidFill>
                <a:effectLst/>
                <a:latin typeface="Arial" panose="020B0604020202020204" pitchFamily="34" charset="0"/>
              </a:rPr>
              <a:t> also gives better and more stable results compared to classical methods. However, due to the hardware limitation, </a:t>
            </a:r>
            <a:r>
              <a:rPr lang="en-AU" sz="1800" b="0" i="0" u="none" strike="noStrike" dirty="0" err="1">
                <a:solidFill>
                  <a:srgbClr val="000000"/>
                </a:solidFill>
                <a:effectLst/>
                <a:latin typeface="Arial" panose="020B0604020202020204" pitchFamily="34" charset="0"/>
              </a:rPr>
              <a:t>qcnn</a:t>
            </a:r>
            <a:r>
              <a:rPr lang="en-AU" sz="1800" b="0" i="0" u="none" strike="noStrike" dirty="0">
                <a:solidFill>
                  <a:srgbClr val="000000"/>
                </a:solidFill>
                <a:effectLst/>
                <a:latin typeface="Arial" panose="020B0604020202020204" pitchFamily="34" charset="0"/>
              </a:rPr>
              <a:t> is hard to applied to large input currently.</a:t>
            </a:r>
            <a:endParaRPr lang="en-AU" b="0" dirty="0">
              <a:effectLst/>
            </a:endParaRPr>
          </a:p>
          <a:p>
            <a:pPr marL="158750" indent="0" rtl="0">
              <a:spcBef>
                <a:spcPts val="0"/>
              </a:spcBef>
              <a:spcAft>
                <a:spcPts val="0"/>
              </a:spcAft>
              <a:buNone/>
            </a:pPr>
            <a:br>
              <a:rPr lang="en-AU" b="0" dirty="0">
                <a:effectLst/>
              </a:rPr>
            </a:br>
            <a:r>
              <a:rPr lang="en-AU" sz="1800" b="0" i="0" u="none" strike="noStrike" dirty="0">
                <a:solidFill>
                  <a:srgbClr val="000000"/>
                </a:solidFill>
                <a:effectLst/>
                <a:latin typeface="Arial" panose="020B0604020202020204" pitchFamily="34" charset="0"/>
              </a:rPr>
              <a:t>And in our research, we are planning to apply </a:t>
            </a:r>
            <a:r>
              <a:rPr lang="en-AU" sz="1800" b="0" i="0" u="none" strike="noStrike" dirty="0" err="1">
                <a:solidFill>
                  <a:srgbClr val="000000"/>
                </a:solidFill>
                <a:effectLst/>
                <a:latin typeface="Arial" panose="020B0604020202020204" pitchFamily="34" charset="0"/>
              </a:rPr>
              <a:t>qcnn</a:t>
            </a:r>
            <a:r>
              <a:rPr lang="en-AU" sz="1800" b="0" i="0" u="none" strike="noStrike" dirty="0">
                <a:solidFill>
                  <a:srgbClr val="000000"/>
                </a:solidFill>
                <a:effectLst/>
                <a:latin typeface="Arial" panose="020B0604020202020204" pitchFamily="34" charset="0"/>
              </a:rPr>
              <a:t> to small classical datasets, and try to implement it considering the choice of encoding method, design of quantum circuits and the number of layers, then compare its performance with a classical method.</a:t>
            </a:r>
            <a:endParaRPr lang="en-AU" b="0" dirty="0">
              <a:effectLs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d594d43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d594d43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references. Thank you for listening.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e8b67c83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e8b67c83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c2c1f4a8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c2c1f4a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Convolutional neural networks have been proven effective in many machine learning applications, especially in image recognition. I’ll briefly talk about the architecture of cnn and compare it to that of qcnn.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c2c1f4a8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5c2c1f4a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three main types of layers in cnn, the convolutional layer, the pooling layer, and the fully connected layer.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d2aae1c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d2aae1c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 convolutional layer, there is a small matrix, called kernel, that is used to multiply with a small subset of the input data, to get an output. The kernel then slides along the input values to calculate the output for each cell. For example, (click) this cell will be calculated with (click) these values.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d2aae1cc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d2aae1cc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pooling layer, the purpose is to reduce the dimension of the data. The example shown here is max pooling. It retains only the cell with the highest value in every four consecutive cells. Then the fully connected layer is just like any plain old neural networks.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5c2c1f4a80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c2c1f4a8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what happens when quantum is added to a convolutional neural network.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e6b8ce61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e6b8ce6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In order to apply the concept of classical cnn to quantum cnn, the convolution kernel is replaced by a parameterized quantum circuit. And within the circuit, there will be unitary operators which will act on the qubits.</a:t>
            </a:r>
            <a:endParaRPr/>
          </a:p>
          <a:p>
            <a:pPr marL="0" lvl="0" indent="0" algn="l" rtl="0">
              <a:lnSpc>
                <a:spcPct val="115000"/>
              </a:lnSpc>
              <a:spcBef>
                <a:spcPts val="1200"/>
              </a:spcBef>
              <a:spcAft>
                <a:spcPts val="0"/>
              </a:spcAft>
              <a:buNone/>
            </a:pPr>
            <a:r>
              <a:rPr lang="en"/>
              <a:t>(next)</a:t>
            </a:r>
            <a:endParaRPr/>
          </a:p>
          <a:p>
            <a:pPr marL="0" lvl="0" indent="0" algn="l" rtl="0">
              <a:lnSpc>
                <a:spcPct val="115000"/>
              </a:lnSpc>
              <a:spcBef>
                <a:spcPts val="1200"/>
              </a:spcBef>
              <a:spcAft>
                <a:spcPts val="0"/>
              </a:spcAft>
              <a:buNone/>
            </a:pPr>
            <a:r>
              <a:rPr lang="en"/>
              <a:t>A quantum convolutional layer contains two rows of two qubits unitaries which act on alternating pair of qubits, composed of variational parameters. It extracts features from all qubits in the local space of the data. It plays an important role in extracting complex features of the qubits for the whole network. </a:t>
            </a:r>
            <a:endParaRPr/>
          </a:p>
          <a:p>
            <a:pPr marL="0" lvl="0" indent="0" algn="l" rtl="0">
              <a:lnSpc>
                <a:spcPct val="115000"/>
              </a:lnSpc>
              <a:spcBef>
                <a:spcPts val="1200"/>
              </a:spcBef>
              <a:spcAft>
                <a:spcPts val="0"/>
              </a:spcAft>
              <a:buNone/>
            </a:pPr>
            <a:r>
              <a:rPr lang="en"/>
              <a:t>(next)</a:t>
            </a:r>
            <a:endParaRPr/>
          </a:p>
          <a:p>
            <a:pPr marL="0" lvl="0" indent="0" algn="l" rtl="0">
              <a:lnSpc>
                <a:spcPct val="115000"/>
              </a:lnSpc>
              <a:spcBef>
                <a:spcPts val="1200"/>
              </a:spcBef>
              <a:spcAft>
                <a:spcPts val="1200"/>
              </a:spcAft>
              <a:buNone/>
            </a:pPr>
            <a:r>
              <a:rPr lang="en"/>
              <a:t>The unitaries can contain different types of quantum gates, including single or two-qubit gates, such as rotation gates or the CNOT gate. The two-qubit gates can act on neighboring qubits to realize the quantum entanglement between them.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e6b8ce61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e6b8ce61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dirty="0">
                <a:solidFill>
                  <a:schemeClr val="dk1"/>
                </a:solidFill>
              </a:rPr>
              <a:t>The quantum pooling layer is also similar to the classical one. In order to reduce the dimension of the features extracted with the convolutional layer, and reduce the size of the quantum system, it measures a fraction of the qubits, and the outcome will decide whether to apply unitaries on the remaining qubits. </a:t>
            </a:r>
          </a:p>
          <a:p>
            <a:pPr marL="0" lvl="0" indent="0" algn="l" rtl="0">
              <a:lnSpc>
                <a:spcPct val="115000"/>
              </a:lnSpc>
              <a:spcBef>
                <a:spcPts val="1200"/>
              </a:spcBef>
              <a:spcAft>
                <a:spcPts val="0"/>
              </a:spcAft>
              <a:buNone/>
            </a:pPr>
            <a:r>
              <a:rPr lang="en" dirty="0"/>
              <a:t>(next)</a:t>
            </a:r>
            <a:endParaRPr dirty="0"/>
          </a:p>
          <a:p>
            <a:pPr marL="0" lvl="0" indent="0" algn="l" rtl="0">
              <a:lnSpc>
                <a:spcPct val="115000"/>
              </a:lnSpc>
              <a:spcBef>
                <a:spcPts val="1200"/>
              </a:spcBef>
              <a:spcAft>
                <a:spcPts val="1200"/>
              </a:spcAft>
              <a:buNone/>
            </a:pPr>
            <a:r>
              <a:rPr lang="en" dirty="0"/>
              <a:t>In this example circuit, a measurement of 1 will induce a z-rotation and a measurement of 0 will cause an x-rotation.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43200" y="1578400"/>
            <a:ext cx="53112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00"/>
              <a:t>Quantum Convolutional Neural Networks</a:t>
            </a:r>
            <a:endParaRPr sz="3300"/>
          </a:p>
        </p:txBody>
      </p:sp>
      <p:sp>
        <p:nvSpPr>
          <p:cNvPr id="135" name="Google Shape;135;p13"/>
          <p:cNvSpPr txBox="1">
            <a:spLocks noGrp="1"/>
          </p:cNvSpPr>
          <p:nvPr>
            <p:ph type="subTitle" idx="1"/>
          </p:nvPr>
        </p:nvSpPr>
        <p:spPr>
          <a:xfrm>
            <a:off x="837475" y="3915400"/>
            <a:ext cx="34707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Chenyang Dong, </a:t>
            </a:r>
            <a:r>
              <a:rPr lang="en" dirty="0" err="1"/>
              <a:t>Jiahui</a:t>
            </a:r>
            <a:r>
              <a:rPr lang="en" dirty="0"/>
              <a:t> Luo</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QCNN Architecture</a:t>
            </a:r>
            <a:endParaRPr/>
          </a:p>
        </p:txBody>
      </p:sp>
      <p:pic>
        <p:nvPicPr>
          <p:cNvPr id="193" name="Google Shape;193;p22"/>
          <p:cNvPicPr preferRelativeResize="0"/>
          <p:nvPr/>
        </p:nvPicPr>
        <p:blipFill>
          <a:blip r:embed="rId3">
            <a:alphaModFix/>
          </a:blip>
          <a:stretch>
            <a:fillRect/>
          </a:stretch>
        </p:blipFill>
        <p:spPr>
          <a:xfrm>
            <a:off x="1822725" y="1459150"/>
            <a:ext cx="5498550" cy="3230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Important concepts of QCNN</a:t>
            </a:r>
            <a:endParaRPr/>
          </a:p>
        </p:txBody>
      </p:sp>
      <p:pic>
        <p:nvPicPr>
          <p:cNvPr id="199" name="Google Shape;199;p23"/>
          <p:cNvPicPr preferRelativeResize="0"/>
          <p:nvPr/>
        </p:nvPicPr>
        <p:blipFill>
          <a:blip r:embed="rId3">
            <a:alphaModFix/>
          </a:blip>
          <a:stretch>
            <a:fillRect/>
          </a:stretch>
        </p:blipFill>
        <p:spPr>
          <a:xfrm>
            <a:off x="1759325" y="2332900"/>
            <a:ext cx="5880019" cy="2402250"/>
          </a:xfrm>
          <a:prstGeom prst="rect">
            <a:avLst/>
          </a:prstGeom>
          <a:noFill/>
          <a:ln>
            <a:noFill/>
          </a:ln>
        </p:spPr>
      </p:pic>
      <p:sp>
        <p:nvSpPr>
          <p:cNvPr id="200" name="Google Shape;200;p23"/>
          <p:cNvSpPr txBox="1"/>
          <p:nvPr/>
        </p:nvSpPr>
        <p:spPr>
          <a:xfrm>
            <a:off x="1012800" y="1307850"/>
            <a:ext cx="7118400" cy="923400"/>
          </a:xfrm>
          <a:prstGeom prst="rect">
            <a:avLst/>
          </a:prstGeom>
          <a:noFill/>
          <a:ln>
            <a:noFill/>
          </a:ln>
        </p:spPr>
        <p:txBody>
          <a:bodyPr spcFirstLastPara="1" wrap="square" lIns="91425" tIns="91425" rIns="91425" bIns="91425" anchor="t" anchorCtr="0">
            <a:spAutoFit/>
          </a:bodyPr>
          <a:lstStyle/>
          <a:p>
            <a:pPr marL="914400" lvl="0" indent="457200" algn="l" rtl="0">
              <a:spcBef>
                <a:spcPts val="0"/>
              </a:spcBef>
              <a:spcAft>
                <a:spcPts val="0"/>
              </a:spcAft>
              <a:buNone/>
            </a:pPr>
            <a:r>
              <a:rPr lang="en" sz="1600" dirty="0">
                <a:solidFill>
                  <a:schemeClr val="lt1"/>
                </a:solidFill>
                <a:latin typeface="Lato"/>
                <a:ea typeface="Lato"/>
                <a:cs typeface="Lato"/>
                <a:sym typeface="Lato"/>
              </a:rPr>
              <a:t>Multi-scale Entanglement Renormalization Ansatz (MERA)</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dirty="0">
                <a:solidFill>
                  <a:schemeClr val="lt1"/>
                </a:solidFill>
                <a:latin typeface="Lato"/>
                <a:ea typeface="Lato"/>
                <a:cs typeface="Lato"/>
                <a:sym typeface="Lato"/>
              </a:rPr>
              <a:t>QCNN = 			+ </a:t>
            </a:r>
            <a:endParaRPr sz="1600" dirty="0">
              <a:solidFill>
                <a:schemeClr val="lt1"/>
              </a:solidFill>
              <a:latin typeface="Lato"/>
              <a:ea typeface="Lato"/>
              <a:cs typeface="Lato"/>
              <a:sym typeface="Lato"/>
            </a:endParaRPr>
          </a:p>
          <a:p>
            <a:pPr marL="2286000" lvl="0" indent="0" algn="l" rtl="0">
              <a:spcBef>
                <a:spcPts val="0"/>
              </a:spcBef>
              <a:spcAft>
                <a:spcPts val="0"/>
              </a:spcAft>
              <a:buNone/>
            </a:pPr>
            <a:r>
              <a:rPr lang="en" sz="1600" dirty="0">
                <a:solidFill>
                  <a:schemeClr val="lt1"/>
                </a:solidFill>
                <a:latin typeface="Lato"/>
                <a:ea typeface="Lato"/>
                <a:cs typeface="Lato"/>
                <a:sym typeface="Lato"/>
              </a:rPr>
              <a:t>Quantum Error Correction (QEC)</a:t>
            </a:r>
            <a:endParaRPr sz="1600" dirty="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Multi-scale Entanglement Renormalization Ansatz (MERA)</a:t>
            </a:r>
            <a:endParaRPr/>
          </a:p>
        </p:txBody>
      </p:sp>
      <p:sp>
        <p:nvSpPr>
          <p:cNvPr id="206" name="Google Shape;206;p24"/>
          <p:cNvSpPr txBox="1">
            <a:spLocks noGrp="1"/>
          </p:cNvSpPr>
          <p:nvPr>
            <p:ph type="body" idx="1"/>
          </p:nvPr>
        </p:nvSpPr>
        <p:spPr>
          <a:xfrm>
            <a:off x="1052550" y="1594925"/>
            <a:ext cx="7038900" cy="2911200"/>
          </a:xfrm>
          <a:prstGeom prst="rect">
            <a:avLst/>
          </a:prstGeom>
        </p:spPr>
        <p:txBody>
          <a:bodyPr spcFirstLastPara="1" wrap="square" lIns="91425" tIns="91425" rIns="91425" bIns="91425" anchor="t" anchorCtr="0">
            <a:normAutofit/>
          </a:bodyPr>
          <a:lstStyle/>
          <a:p>
            <a:pPr marL="457200" lvl="0" indent="-336550" algn="l" rtl="0">
              <a:lnSpc>
                <a:spcPct val="150000"/>
              </a:lnSpc>
              <a:spcBef>
                <a:spcPts val="0"/>
              </a:spcBef>
              <a:spcAft>
                <a:spcPts val="0"/>
              </a:spcAft>
              <a:buSzPts val="1700"/>
              <a:buChar char="●"/>
            </a:pPr>
            <a:r>
              <a:rPr lang="en" sz="1700"/>
              <a:t>Entanglement Renormalization Group (ERG)</a:t>
            </a:r>
            <a:endParaRPr sz="1700"/>
          </a:p>
          <a:p>
            <a:pPr marL="914400" lvl="1" indent="-323850" algn="l" rtl="0">
              <a:lnSpc>
                <a:spcPct val="150000"/>
              </a:lnSpc>
              <a:spcBef>
                <a:spcPts val="0"/>
              </a:spcBef>
              <a:spcAft>
                <a:spcPts val="0"/>
              </a:spcAft>
              <a:buSzPts val="1500"/>
              <a:buChar char="○"/>
            </a:pPr>
            <a:r>
              <a:rPr lang="en" sz="1500"/>
              <a:t>Coarse graining</a:t>
            </a:r>
            <a:endParaRPr sz="1500"/>
          </a:p>
          <a:p>
            <a:pPr marL="1371600" lvl="2" indent="-323850" algn="l" rtl="0">
              <a:lnSpc>
                <a:spcPct val="150000"/>
              </a:lnSpc>
              <a:spcBef>
                <a:spcPts val="0"/>
              </a:spcBef>
              <a:spcAft>
                <a:spcPts val="0"/>
              </a:spcAft>
              <a:buSzPts val="1500"/>
              <a:buChar char="■"/>
            </a:pPr>
            <a:r>
              <a:rPr lang="en" sz="1500"/>
              <a:t>Isometry</a:t>
            </a:r>
            <a:endParaRPr sz="1500"/>
          </a:p>
          <a:p>
            <a:pPr marL="914400" lvl="1" indent="-323850" algn="l" rtl="0">
              <a:lnSpc>
                <a:spcPct val="150000"/>
              </a:lnSpc>
              <a:spcBef>
                <a:spcPts val="0"/>
              </a:spcBef>
              <a:spcAft>
                <a:spcPts val="0"/>
              </a:spcAft>
              <a:buSzPts val="1500"/>
              <a:buChar char="○"/>
            </a:pPr>
            <a:r>
              <a:rPr lang="en" sz="1500"/>
              <a:t>Boundary deformation</a:t>
            </a:r>
            <a:endParaRPr sz="1500"/>
          </a:p>
          <a:p>
            <a:pPr marL="1371600" lvl="2" indent="-323850" algn="l" rtl="0">
              <a:lnSpc>
                <a:spcPct val="150000"/>
              </a:lnSpc>
              <a:spcBef>
                <a:spcPts val="0"/>
              </a:spcBef>
              <a:spcAft>
                <a:spcPts val="0"/>
              </a:spcAft>
              <a:buSzPts val="1500"/>
              <a:buChar char="■"/>
            </a:pPr>
            <a:r>
              <a:rPr lang="en" sz="1500"/>
              <a:t>Disentangler</a:t>
            </a:r>
            <a:endParaRPr sz="1500"/>
          </a:p>
        </p:txBody>
      </p:sp>
      <p:pic>
        <p:nvPicPr>
          <p:cNvPr id="207" name="Google Shape;207;p24"/>
          <p:cNvPicPr preferRelativeResize="0"/>
          <p:nvPr/>
        </p:nvPicPr>
        <p:blipFill>
          <a:blip r:embed="rId3">
            <a:alphaModFix/>
          </a:blip>
          <a:stretch>
            <a:fillRect/>
          </a:stretch>
        </p:blipFill>
        <p:spPr>
          <a:xfrm>
            <a:off x="4188100" y="2415975"/>
            <a:ext cx="4305200" cy="2423625"/>
          </a:xfrm>
          <a:prstGeom prst="rect">
            <a:avLst/>
          </a:prstGeom>
          <a:noFill/>
          <a:ln>
            <a:noFill/>
          </a:ln>
        </p:spPr>
      </p:pic>
      <p:sp>
        <p:nvSpPr>
          <p:cNvPr id="208" name="Google Shape;208;p24"/>
          <p:cNvSpPr/>
          <p:nvPr/>
        </p:nvSpPr>
        <p:spPr>
          <a:xfrm>
            <a:off x="4598750" y="2622425"/>
            <a:ext cx="506700" cy="392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5485550" y="2913800"/>
            <a:ext cx="506700" cy="329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10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500"/>
                                        <p:tgtEl>
                                          <p:spTgt spid="209"/>
                                        </p:tgtEl>
                                      </p:cBhvr>
                                    </p:animEffect>
                                  </p:childTnLst>
                                </p:cTn>
                              </p:par>
                              <p:par>
                                <p:cTn id="13" presetID="1" presetClass="exit" presetSubtype="0" fill="hold" nodeType="withEffect">
                                  <p:stCondLst>
                                    <p:cond delay="0"/>
                                  </p:stCondLst>
                                  <p:childTnLst>
                                    <p:set>
                                      <p:cBhvr>
                                        <p:cTn id="14" dur="1" fill="hold">
                                          <p:stCondLst>
                                            <p:cond delay="0"/>
                                          </p:stCondLst>
                                        </p:cTn>
                                        <p:tgtEl>
                                          <p:spTgt spid="2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Importance of MERA structure</a:t>
            </a:r>
            <a:endParaRPr/>
          </a:p>
        </p:txBody>
      </p:sp>
      <p:sp>
        <p:nvSpPr>
          <p:cNvPr id="215" name="Google Shape;215;p25"/>
          <p:cNvSpPr txBox="1">
            <a:spLocks noGrp="1"/>
          </p:cNvSpPr>
          <p:nvPr>
            <p:ph type="body" idx="1"/>
          </p:nvPr>
        </p:nvSpPr>
        <p:spPr>
          <a:xfrm>
            <a:off x="1052550" y="1544125"/>
            <a:ext cx="7038900" cy="2911200"/>
          </a:xfrm>
          <a:prstGeom prst="rect">
            <a:avLst/>
          </a:prstGeom>
        </p:spPr>
        <p:txBody>
          <a:bodyPr spcFirstLastPara="1" wrap="square" lIns="91425" tIns="91425" rIns="91425" bIns="91425" anchor="t" anchorCtr="0">
            <a:normAutofit/>
          </a:bodyPr>
          <a:lstStyle/>
          <a:p>
            <a:pPr marL="457200" lvl="0" indent="-336550" algn="l" rtl="0">
              <a:lnSpc>
                <a:spcPct val="150000"/>
              </a:lnSpc>
              <a:spcBef>
                <a:spcPts val="0"/>
              </a:spcBef>
              <a:spcAft>
                <a:spcPts val="0"/>
              </a:spcAft>
              <a:buSzPts val="1700"/>
              <a:buChar char="●"/>
            </a:pPr>
            <a:r>
              <a:rPr lang="en" sz="1700"/>
              <a:t>QCNN in a reversed direction</a:t>
            </a:r>
            <a:endParaRPr sz="1700"/>
          </a:p>
          <a:p>
            <a:pPr marL="914400" lvl="1" indent="-323850" algn="l" rtl="0">
              <a:lnSpc>
                <a:spcPct val="150000"/>
              </a:lnSpc>
              <a:spcBef>
                <a:spcPts val="0"/>
              </a:spcBef>
              <a:spcAft>
                <a:spcPts val="0"/>
              </a:spcAft>
              <a:buSzPts val="1500"/>
              <a:buChar char="○"/>
            </a:pPr>
            <a:r>
              <a:rPr lang="en" sz="1500"/>
              <a:t>Deterministic measurement outcomes </a:t>
            </a:r>
            <a:endParaRPr sz="1500"/>
          </a:p>
          <a:p>
            <a:pPr marL="457200" lvl="0" indent="-336550" algn="l" rtl="0">
              <a:lnSpc>
                <a:spcPct val="150000"/>
              </a:lnSpc>
              <a:spcBef>
                <a:spcPts val="0"/>
              </a:spcBef>
              <a:spcAft>
                <a:spcPts val="0"/>
              </a:spcAft>
              <a:buSzPts val="1700"/>
              <a:buChar char="●"/>
            </a:pPr>
            <a:r>
              <a:rPr lang="en" sz="1700"/>
              <a:t>Reduction on Variational Parameters</a:t>
            </a:r>
            <a:endParaRPr sz="1700"/>
          </a:p>
          <a:p>
            <a:pPr marL="914400" lvl="1" indent="-323850" algn="l" rtl="0">
              <a:lnSpc>
                <a:spcPct val="150000"/>
              </a:lnSpc>
              <a:spcBef>
                <a:spcPts val="0"/>
              </a:spcBef>
              <a:spcAft>
                <a:spcPts val="0"/>
              </a:spcAft>
              <a:buSzPts val="1500"/>
              <a:buChar char="○"/>
            </a:pPr>
            <a:r>
              <a:rPr lang="en" sz="1500"/>
              <a:t>Only O(logN) parameters</a:t>
            </a:r>
            <a:endParaRPr sz="1500"/>
          </a:p>
        </p:txBody>
      </p:sp>
      <p:grpSp>
        <p:nvGrpSpPr>
          <p:cNvPr id="216" name="Google Shape;216;p25"/>
          <p:cNvGrpSpPr/>
          <p:nvPr/>
        </p:nvGrpSpPr>
        <p:grpSpPr>
          <a:xfrm>
            <a:off x="4571999" y="2760850"/>
            <a:ext cx="4073876" cy="2238000"/>
            <a:chOff x="4571999" y="2760850"/>
            <a:chExt cx="4073876" cy="2238000"/>
          </a:xfrm>
        </p:grpSpPr>
        <p:pic>
          <p:nvPicPr>
            <p:cNvPr id="217" name="Google Shape;217;p25"/>
            <p:cNvPicPr preferRelativeResize="0"/>
            <p:nvPr/>
          </p:nvPicPr>
          <p:blipFill>
            <a:blip r:embed="rId3">
              <a:alphaModFix/>
            </a:blip>
            <a:stretch>
              <a:fillRect/>
            </a:stretch>
          </p:blipFill>
          <p:spPr>
            <a:xfrm>
              <a:off x="4571999" y="2760850"/>
              <a:ext cx="4073876" cy="2238000"/>
            </a:xfrm>
            <a:prstGeom prst="rect">
              <a:avLst/>
            </a:prstGeom>
            <a:noFill/>
            <a:ln>
              <a:noFill/>
            </a:ln>
          </p:spPr>
        </p:pic>
        <p:cxnSp>
          <p:nvCxnSpPr>
            <p:cNvPr id="218" name="Google Shape;218;p25"/>
            <p:cNvCxnSpPr/>
            <p:nvPr/>
          </p:nvCxnSpPr>
          <p:spPr>
            <a:xfrm rot="10800000">
              <a:off x="8446125" y="2768175"/>
              <a:ext cx="19800" cy="2013900"/>
            </a:xfrm>
            <a:prstGeom prst="straightConnector1">
              <a:avLst/>
            </a:prstGeom>
            <a:noFill/>
            <a:ln w="38100" cap="flat" cmpd="sng">
              <a:solidFill>
                <a:srgbClr val="FF0000"/>
              </a:solidFill>
              <a:prstDash val="solid"/>
              <a:round/>
              <a:headEnd type="none" w="med" len="med"/>
              <a:tailEnd type="triangl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Quantum Error Correction (QEC)</a:t>
            </a:r>
            <a:endParaRPr/>
          </a:p>
        </p:txBody>
      </p:sp>
      <p:pic>
        <p:nvPicPr>
          <p:cNvPr id="224" name="Google Shape;224;p26"/>
          <p:cNvPicPr preferRelativeResize="0"/>
          <p:nvPr/>
        </p:nvPicPr>
        <p:blipFill>
          <a:blip r:embed="rId3">
            <a:alphaModFix/>
          </a:blip>
          <a:stretch>
            <a:fillRect/>
          </a:stretch>
        </p:blipFill>
        <p:spPr>
          <a:xfrm>
            <a:off x="2217800" y="1307850"/>
            <a:ext cx="5198300" cy="329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QCNN Application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Quantum Phase Recognition</a:t>
            </a:r>
            <a:endParaRPr/>
          </a:p>
        </p:txBody>
      </p:sp>
      <p:sp>
        <p:nvSpPr>
          <p:cNvPr id="235" name="Google Shape;235;p28"/>
          <p:cNvSpPr txBox="1">
            <a:spLocks noGrp="1"/>
          </p:cNvSpPr>
          <p:nvPr>
            <p:ph type="body" idx="1"/>
          </p:nvPr>
        </p:nvSpPr>
        <p:spPr>
          <a:xfrm>
            <a:off x="1356900" y="1552100"/>
            <a:ext cx="6430200" cy="17424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SzPts val="1800"/>
              <a:buChar char="●"/>
            </a:pPr>
            <a:r>
              <a:rPr lang="en" sz="1800" dirty="0"/>
              <a:t>Condensed Matter Physics</a:t>
            </a:r>
            <a:endParaRPr sz="1800" dirty="0"/>
          </a:p>
          <a:p>
            <a:pPr marL="914400" lvl="1" indent="-342900" algn="l" rtl="0">
              <a:lnSpc>
                <a:spcPct val="150000"/>
              </a:lnSpc>
              <a:spcBef>
                <a:spcPts val="0"/>
              </a:spcBef>
              <a:spcAft>
                <a:spcPts val="0"/>
              </a:spcAft>
              <a:buSzPts val="1800"/>
              <a:buChar char="○"/>
            </a:pPr>
            <a:r>
              <a:rPr lang="en" sz="1800" dirty="0"/>
              <a:t>Different quantum phase of matter</a:t>
            </a:r>
            <a:endParaRPr sz="1800" dirty="0"/>
          </a:p>
          <a:p>
            <a:pPr marL="1371600" lvl="2" indent="-342900" algn="l" rtl="0">
              <a:lnSpc>
                <a:spcPct val="150000"/>
              </a:lnSpc>
              <a:spcBef>
                <a:spcPts val="0"/>
              </a:spcBef>
              <a:spcAft>
                <a:spcPts val="0"/>
              </a:spcAft>
              <a:buSzPts val="1800"/>
              <a:buChar char="■"/>
            </a:pPr>
            <a:r>
              <a:rPr lang="en" sz="1800" dirty="0"/>
              <a:t>Solid, Liquid, G</a:t>
            </a:r>
            <a:r>
              <a:rPr lang="en-US" altLang="zh-CN" sz="1800" dirty="0"/>
              <a:t>as</a:t>
            </a:r>
            <a:endParaRPr sz="1800" dirty="0"/>
          </a:p>
          <a:p>
            <a:pPr marL="1371600" lvl="2" indent="-342900" algn="l" rtl="0">
              <a:lnSpc>
                <a:spcPct val="150000"/>
              </a:lnSpc>
              <a:spcBef>
                <a:spcPts val="0"/>
              </a:spcBef>
              <a:spcAft>
                <a:spcPts val="0"/>
              </a:spcAft>
              <a:buSzPts val="1800"/>
              <a:buChar char="■"/>
            </a:pPr>
            <a:r>
              <a:rPr lang="en" sz="1800" dirty="0"/>
              <a:t>Phase boundaries are complicated</a:t>
            </a:r>
            <a:endParaRPr sz="1800" dirty="0"/>
          </a:p>
        </p:txBody>
      </p:sp>
      <p:sp>
        <p:nvSpPr>
          <p:cNvPr id="236" name="Google Shape;236;p28"/>
          <p:cNvSpPr txBox="1"/>
          <p:nvPr/>
        </p:nvSpPr>
        <p:spPr>
          <a:xfrm>
            <a:off x="1845900" y="3538750"/>
            <a:ext cx="64905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000">
                <a:solidFill>
                  <a:schemeClr val="lt1"/>
                </a:solidFill>
                <a:latin typeface="Lato"/>
                <a:ea typeface="Lato"/>
                <a:cs typeface="Lato"/>
                <a:sym typeface="Lato"/>
              </a:rPr>
              <a:t>Given a quantum many-body system in unknown state  ρ, does it belong to a particular quantum phase P ?</a:t>
            </a:r>
            <a:endParaRPr sz="2000"/>
          </a:p>
        </p:txBody>
      </p:sp>
      <p:pic>
        <p:nvPicPr>
          <p:cNvPr id="237" name="Google Shape;237;p28"/>
          <p:cNvPicPr preferRelativeResize="0"/>
          <p:nvPr/>
        </p:nvPicPr>
        <p:blipFill>
          <a:blip r:embed="rId3">
            <a:alphaModFix/>
          </a:blip>
          <a:stretch>
            <a:fillRect/>
          </a:stretch>
        </p:blipFill>
        <p:spPr>
          <a:xfrm>
            <a:off x="951500" y="3635400"/>
            <a:ext cx="653275" cy="65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Quantum Phase Recognition</a:t>
            </a:r>
            <a:endParaRPr/>
          </a:p>
        </p:txBody>
      </p:sp>
      <p:pic>
        <p:nvPicPr>
          <p:cNvPr id="243" name="Google Shape;243;p29"/>
          <p:cNvPicPr preferRelativeResize="0"/>
          <p:nvPr/>
        </p:nvPicPr>
        <p:blipFill>
          <a:blip r:embed="rId3">
            <a:alphaModFix/>
          </a:blip>
          <a:stretch>
            <a:fillRect/>
          </a:stretch>
        </p:blipFill>
        <p:spPr>
          <a:xfrm>
            <a:off x="3945477" y="1475425"/>
            <a:ext cx="4511473" cy="3266050"/>
          </a:xfrm>
          <a:prstGeom prst="rect">
            <a:avLst/>
          </a:prstGeom>
          <a:noFill/>
          <a:ln>
            <a:noFill/>
          </a:ln>
        </p:spPr>
      </p:pic>
      <p:pic>
        <p:nvPicPr>
          <p:cNvPr id="244" name="Google Shape;244;p29"/>
          <p:cNvPicPr preferRelativeResize="0"/>
          <p:nvPr/>
        </p:nvPicPr>
        <p:blipFill>
          <a:blip r:embed="rId4">
            <a:alphaModFix/>
          </a:blip>
          <a:stretch>
            <a:fillRect/>
          </a:stretch>
        </p:blipFill>
        <p:spPr>
          <a:xfrm>
            <a:off x="804675" y="2552150"/>
            <a:ext cx="2540126" cy="2204525"/>
          </a:xfrm>
          <a:prstGeom prst="rect">
            <a:avLst/>
          </a:prstGeom>
          <a:noFill/>
          <a:ln>
            <a:noFill/>
          </a:ln>
        </p:spPr>
      </p:pic>
      <p:pic>
        <p:nvPicPr>
          <p:cNvPr id="245" name="Google Shape;245;p29"/>
          <p:cNvPicPr preferRelativeResize="0"/>
          <p:nvPr/>
        </p:nvPicPr>
        <p:blipFill>
          <a:blip r:embed="rId5">
            <a:alphaModFix/>
          </a:blip>
          <a:stretch>
            <a:fillRect/>
          </a:stretch>
        </p:blipFill>
        <p:spPr>
          <a:xfrm>
            <a:off x="804675" y="1475425"/>
            <a:ext cx="2540125" cy="10767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Optimizing Quantum Error Correction </a:t>
            </a:r>
            <a:endParaRPr/>
          </a:p>
        </p:txBody>
      </p:sp>
      <p:sp>
        <p:nvSpPr>
          <p:cNvPr id="251" name="Google Shape;251;p30"/>
          <p:cNvSpPr txBox="1">
            <a:spLocks noGrp="1"/>
          </p:cNvSpPr>
          <p:nvPr>
            <p:ph type="body" idx="1"/>
          </p:nvPr>
        </p:nvSpPr>
        <p:spPr>
          <a:xfrm>
            <a:off x="1495675" y="1333650"/>
            <a:ext cx="7038900" cy="24762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Qubit Error</a:t>
            </a:r>
            <a:endParaRPr sz="1700"/>
          </a:p>
          <a:p>
            <a:pPr marL="914400" lvl="1" indent="-330200" algn="l" rtl="0">
              <a:lnSpc>
                <a:spcPct val="115000"/>
              </a:lnSpc>
              <a:spcBef>
                <a:spcPts val="0"/>
              </a:spcBef>
              <a:spcAft>
                <a:spcPts val="0"/>
              </a:spcAft>
              <a:buSzPts val="1600"/>
              <a:buChar char="○"/>
            </a:pPr>
            <a:r>
              <a:rPr lang="en" sz="1600"/>
              <a:t>Bit Flip Error (Poly X)</a:t>
            </a:r>
            <a:endParaRPr sz="1600"/>
          </a:p>
          <a:p>
            <a:pPr marL="914400" lvl="1" indent="-330200" algn="l" rtl="0">
              <a:lnSpc>
                <a:spcPct val="115000"/>
              </a:lnSpc>
              <a:spcBef>
                <a:spcPts val="0"/>
              </a:spcBef>
              <a:spcAft>
                <a:spcPts val="0"/>
              </a:spcAft>
              <a:buSzPts val="1600"/>
              <a:buChar char="○"/>
            </a:pPr>
            <a:r>
              <a:rPr lang="en" sz="1600"/>
              <a:t>Phase Flip Error (Poly Z)</a:t>
            </a:r>
            <a:endParaRPr sz="1600"/>
          </a:p>
          <a:p>
            <a:pPr marL="457200" lvl="0" indent="-336550" algn="l" rtl="0">
              <a:lnSpc>
                <a:spcPct val="115000"/>
              </a:lnSpc>
              <a:spcBef>
                <a:spcPts val="0"/>
              </a:spcBef>
              <a:spcAft>
                <a:spcPts val="0"/>
              </a:spcAft>
              <a:buSzPts val="1700"/>
              <a:buChar char="●"/>
            </a:pPr>
            <a:r>
              <a:rPr lang="en" sz="1700"/>
              <a:t>Classical Method</a:t>
            </a:r>
            <a:endParaRPr sz="1700"/>
          </a:p>
          <a:p>
            <a:pPr marL="914400" lvl="1" indent="-330200" algn="l" rtl="0">
              <a:lnSpc>
                <a:spcPct val="115000"/>
              </a:lnSpc>
              <a:spcBef>
                <a:spcPts val="0"/>
              </a:spcBef>
              <a:spcAft>
                <a:spcPts val="0"/>
              </a:spcAft>
              <a:buSzPts val="1600"/>
              <a:buChar char="○"/>
            </a:pPr>
            <a:r>
              <a:rPr lang="en" sz="1600"/>
              <a:t>(e.g.) Repetition Code: 0 -&gt; 000 1-&gt; 111</a:t>
            </a:r>
            <a:endParaRPr sz="1600"/>
          </a:p>
          <a:p>
            <a:pPr marL="914400" lvl="1" indent="-330200" algn="l" rtl="0">
              <a:lnSpc>
                <a:spcPct val="115000"/>
              </a:lnSpc>
              <a:spcBef>
                <a:spcPts val="0"/>
              </a:spcBef>
              <a:spcAft>
                <a:spcPts val="0"/>
              </a:spcAft>
              <a:buSzPts val="1600"/>
              <a:buChar char="○"/>
            </a:pPr>
            <a:r>
              <a:rPr lang="en" sz="1600"/>
              <a:t>Works well for single qubit error</a:t>
            </a:r>
            <a:endParaRPr sz="1600"/>
          </a:p>
          <a:p>
            <a:pPr marL="457200" lvl="0" indent="-336550" algn="l" rtl="0">
              <a:lnSpc>
                <a:spcPct val="115000"/>
              </a:lnSpc>
              <a:spcBef>
                <a:spcPts val="0"/>
              </a:spcBef>
              <a:spcAft>
                <a:spcPts val="0"/>
              </a:spcAft>
              <a:buSzPts val="1700"/>
              <a:buChar char="●"/>
            </a:pPr>
            <a:r>
              <a:rPr lang="en" sz="1700"/>
              <a:t>Correlated Errors</a:t>
            </a:r>
            <a:endParaRPr sz="1700"/>
          </a:p>
        </p:txBody>
      </p:sp>
      <p:sp>
        <p:nvSpPr>
          <p:cNvPr id="252" name="Google Shape;252;p30"/>
          <p:cNvSpPr txBox="1"/>
          <p:nvPr/>
        </p:nvSpPr>
        <p:spPr>
          <a:xfrm>
            <a:off x="1618075" y="3783950"/>
            <a:ext cx="6794100" cy="9543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1200"/>
              </a:spcAft>
              <a:buNone/>
            </a:pPr>
            <a:r>
              <a:rPr lang="en" sz="2000">
                <a:solidFill>
                  <a:schemeClr val="lt1"/>
                </a:solidFill>
                <a:latin typeface="Lato"/>
                <a:ea typeface="Lato"/>
                <a:cs typeface="Lato"/>
                <a:sym typeface="Lato"/>
              </a:rPr>
              <a:t>Given an unknown error model, find the error correction code to protect against these errors</a:t>
            </a:r>
            <a:endParaRPr sz="2000"/>
          </a:p>
        </p:txBody>
      </p:sp>
      <p:pic>
        <p:nvPicPr>
          <p:cNvPr id="253" name="Google Shape;253;p30"/>
          <p:cNvPicPr preferRelativeResize="0"/>
          <p:nvPr/>
        </p:nvPicPr>
        <p:blipFill>
          <a:blip r:embed="rId3">
            <a:alphaModFix/>
          </a:blip>
          <a:stretch>
            <a:fillRect/>
          </a:stretch>
        </p:blipFill>
        <p:spPr>
          <a:xfrm>
            <a:off x="1245400" y="3934475"/>
            <a:ext cx="653275" cy="65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Optimizing Quantum Error Correction </a:t>
            </a:r>
            <a:endParaRPr/>
          </a:p>
          <a:p>
            <a:pPr marL="0" lvl="0" indent="0" algn="l" rtl="0">
              <a:spcBef>
                <a:spcPts val="0"/>
              </a:spcBef>
              <a:spcAft>
                <a:spcPts val="0"/>
              </a:spcAft>
              <a:buNone/>
            </a:pPr>
            <a:endParaRPr/>
          </a:p>
        </p:txBody>
      </p:sp>
      <p:pic>
        <p:nvPicPr>
          <p:cNvPr id="259" name="Google Shape;259;p31"/>
          <p:cNvPicPr preferRelativeResize="0"/>
          <p:nvPr/>
        </p:nvPicPr>
        <p:blipFill>
          <a:blip r:embed="rId3">
            <a:alphaModFix/>
          </a:blip>
          <a:stretch>
            <a:fillRect/>
          </a:stretch>
        </p:blipFill>
        <p:spPr>
          <a:xfrm>
            <a:off x="1297500" y="1406675"/>
            <a:ext cx="4676449" cy="290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866775"/>
            <a:ext cx="4935900" cy="3521100"/>
          </a:xfrm>
          <a:prstGeom prst="rect">
            <a:avLst/>
          </a:prstGeom>
        </p:spPr>
        <p:txBody>
          <a:bodyPr spcFirstLastPara="1" wrap="square" lIns="91425" tIns="91425" rIns="91425" bIns="91425" anchor="ctr" anchorCtr="0">
            <a:normAutofit/>
          </a:bodyPr>
          <a:lstStyle/>
          <a:p>
            <a:pPr marL="457200" lvl="0" indent="-375920" algn="l" rtl="0">
              <a:lnSpc>
                <a:spcPct val="200000"/>
              </a:lnSpc>
              <a:spcBef>
                <a:spcPts val="0"/>
              </a:spcBef>
              <a:spcAft>
                <a:spcPts val="0"/>
              </a:spcAft>
              <a:buSzPts val="2320"/>
              <a:buChar char="●"/>
            </a:pPr>
            <a:r>
              <a:rPr lang="en" sz="2320"/>
              <a:t>Introduction to QCNN</a:t>
            </a:r>
            <a:endParaRPr sz="2320"/>
          </a:p>
          <a:p>
            <a:pPr marL="457200" lvl="0" indent="-375920" algn="l" rtl="0">
              <a:lnSpc>
                <a:spcPct val="200000"/>
              </a:lnSpc>
              <a:spcBef>
                <a:spcPts val="0"/>
              </a:spcBef>
              <a:spcAft>
                <a:spcPts val="0"/>
              </a:spcAft>
              <a:buSzPts val="2320"/>
              <a:buChar char="●"/>
            </a:pPr>
            <a:r>
              <a:rPr lang="en" sz="2320"/>
              <a:t>QCNN Architecture</a:t>
            </a:r>
            <a:endParaRPr sz="2320"/>
          </a:p>
          <a:p>
            <a:pPr marL="457200" lvl="0" indent="-375920" algn="l" rtl="0">
              <a:lnSpc>
                <a:spcPct val="200000"/>
              </a:lnSpc>
              <a:spcBef>
                <a:spcPts val="0"/>
              </a:spcBef>
              <a:spcAft>
                <a:spcPts val="0"/>
              </a:spcAft>
              <a:buSzPts val="2320"/>
              <a:buChar char="●"/>
            </a:pPr>
            <a:r>
              <a:rPr lang="en" sz="2320"/>
              <a:t>QCNN Application</a:t>
            </a:r>
            <a:endParaRPr sz="2320"/>
          </a:p>
          <a:p>
            <a:pPr marL="457200" lvl="0" indent="-375920" algn="l" rtl="0">
              <a:lnSpc>
                <a:spcPct val="200000"/>
              </a:lnSpc>
              <a:spcBef>
                <a:spcPts val="0"/>
              </a:spcBef>
              <a:spcAft>
                <a:spcPts val="0"/>
              </a:spcAft>
              <a:buSzPts val="2320"/>
              <a:buChar char="●"/>
            </a:pPr>
            <a:r>
              <a:rPr lang="en" sz="2320"/>
              <a:t>Advantages and Limitations</a:t>
            </a:r>
            <a:endParaRPr sz="232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Classical Data Classification</a:t>
            </a:r>
            <a:endParaRPr/>
          </a:p>
        </p:txBody>
      </p:sp>
      <p:pic>
        <p:nvPicPr>
          <p:cNvPr id="265" name="Google Shape;265;p32"/>
          <p:cNvPicPr preferRelativeResize="0"/>
          <p:nvPr/>
        </p:nvPicPr>
        <p:blipFill>
          <a:blip r:embed="rId3">
            <a:alphaModFix/>
          </a:blip>
          <a:stretch>
            <a:fillRect/>
          </a:stretch>
        </p:blipFill>
        <p:spPr>
          <a:xfrm>
            <a:off x="1366075" y="1307850"/>
            <a:ext cx="6603675" cy="3208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Classical Data Classification</a:t>
            </a:r>
            <a:endParaRPr/>
          </a:p>
          <a:p>
            <a:pPr marL="0" lvl="0" indent="0" algn="l" rtl="0">
              <a:spcBef>
                <a:spcPts val="0"/>
              </a:spcBef>
              <a:spcAft>
                <a:spcPts val="0"/>
              </a:spcAft>
              <a:buNone/>
            </a:pPr>
            <a:endParaRPr/>
          </a:p>
        </p:txBody>
      </p:sp>
      <p:sp>
        <p:nvSpPr>
          <p:cNvPr id="271" name="Google Shape;271;p33"/>
          <p:cNvSpPr txBox="1">
            <a:spLocks noGrp="1"/>
          </p:cNvSpPr>
          <p:nvPr>
            <p:ph type="body" idx="1"/>
          </p:nvPr>
        </p:nvSpPr>
        <p:spPr>
          <a:xfrm>
            <a:off x="3815650" y="1307850"/>
            <a:ext cx="6257100" cy="34782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r>
              <a:rPr lang="en" sz="1700"/>
              <a:t>Data Encoding</a:t>
            </a:r>
            <a:endParaRPr sz="1700"/>
          </a:p>
          <a:p>
            <a:pPr marL="914400" lvl="1" indent="-330200" algn="l" rtl="0">
              <a:lnSpc>
                <a:spcPct val="150000"/>
              </a:lnSpc>
              <a:spcBef>
                <a:spcPts val="1200"/>
              </a:spcBef>
              <a:spcAft>
                <a:spcPts val="0"/>
              </a:spcAft>
              <a:buSzPts val="1600"/>
              <a:buChar char="○"/>
            </a:pPr>
            <a:r>
              <a:rPr lang="en" sz="1600"/>
              <a:t>Amplitude Encoding</a:t>
            </a:r>
            <a:endParaRPr sz="1600"/>
          </a:p>
          <a:p>
            <a:pPr marL="1371600" lvl="2" indent="-330200" algn="l" rtl="0">
              <a:lnSpc>
                <a:spcPct val="150000"/>
              </a:lnSpc>
              <a:spcBef>
                <a:spcPts val="0"/>
              </a:spcBef>
              <a:spcAft>
                <a:spcPts val="0"/>
              </a:spcAft>
              <a:buSzPts val="1600"/>
              <a:buChar char="■"/>
            </a:pPr>
            <a:r>
              <a:rPr lang="en" sz="1600"/>
              <a:t>|φ(x_i)〉 =  x_i  |i〉</a:t>
            </a:r>
            <a:endParaRPr sz="1600"/>
          </a:p>
          <a:p>
            <a:pPr marL="914400" lvl="1" indent="-330200" algn="l" rtl="0">
              <a:lnSpc>
                <a:spcPct val="150000"/>
              </a:lnSpc>
              <a:spcBef>
                <a:spcPts val="0"/>
              </a:spcBef>
              <a:spcAft>
                <a:spcPts val="0"/>
              </a:spcAft>
              <a:buSzPts val="1600"/>
              <a:buChar char="○"/>
            </a:pPr>
            <a:r>
              <a:rPr lang="en" sz="1600"/>
              <a:t>Qubit Encoding</a:t>
            </a:r>
            <a:endParaRPr sz="1600"/>
          </a:p>
          <a:p>
            <a:pPr marL="1371600" lvl="2" indent="-330200" algn="l" rtl="0">
              <a:lnSpc>
                <a:spcPct val="150000"/>
              </a:lnSpc>
              <a:spcBef>
                <a:spcPts val="0"/>
              </a:spcBef>
              <a:spcAft>
                <a:spcPts val="0"/>
              </a:spcAft>
              <a:buSzPts val="1600"/>
              <a:buChar char="■"/>
            </a:pPr>
            <a:r>
              <a:rPr lang="en" sz="1600"/>
              <a:t>|φ(x_i)〉 = cos( x_i/2 ) |0〉+ sin( x_i/2 ) |1〉</a:t>
            </a:r>
            <a:endParaRPr sz="1600"/>
          </a:p>
          <a:p>
            <a:pPr marL="914400" lvl="1" indent="-330200" algn="l" rtl="0">
              <a:lnSpc>
                <a:spcPct val="150000"/>
              </a:lnSpc>
              <a:spcBef>
                <a:spcPts val="0"/>
              </a:spcBef>
              <a:spcAft>
                <a:spcPts val="0"/>
              </a:spcAft>
              <a:buSzPts val="1600"/>
              <a:buChar char="○"/>
            </a:pPr>
            <a:r>
              <a:rPr lang="en" sz="1600"/>
              <a:t>Dense Qubit Encoding</a:t>
            </a:r>
            <a:endParaRPr sz="1600"/>
          </a:p>
          <a:p>
            <a:pPr marL="914400" lvl="1" indent="-330200" algn="l" rtl="0">
              <a:lnSpc>
                <a:spcPct val="150000"/>
              </a:lnSpc>
              <a:spcBef>
                <a:spcPts val="0"/>
              </a:spcBef>
              <a:spcAft>
                <a:spcPts val="0"/>
              </a:spcAft>
              <a:buSzPts val="1600"/>
              <a:buChar char="○"/>
            </a:pPr>
            <a:r>
              <a:rPr lang="en" sz="1600"/>
              <a:t>Hybrid</a:t>
            </a:r>
            <a:endParaRPr sz="1600"/>
          </a:p>
        </p:txBody>
      </p:sp>
      <p:pic>
        <p:nvPicPr>
          <p:cNvPr id="272" name="Google Shape;272;p33"/>
          <p:cNvPicPr preferRelativeResize="0"/>
          <p:nvPr/>
        </p:nvPicPr>
        <p:blipFill>
          <a:blip r:embed="rId3">
            <a:alphaModFix/>
          </a:blip>
          <a:stretch>
            <a:fillRect/>
          </a:stretch>
        </p:blipFill>
        <p:spPr>
          <a:xfrm>
            <a:off x="698900" y="1471600"/>
            <a:ext cx="3378025" cy="257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78" name="Google Shape;278;p34"/>
          <p:cNvSpPr txBox="1">
            <a:spLocks noGrp="1"/>
          </p:cNvSpPr>
          <p:nvPr>
            <p:ph type="body" idx="1"/>
          </p:nvPr>
        </p:nvSpPr>
        <p:spPr>
          <a:xfrm>
            <a:off x="1297500" y="1132900"/>
            <a:ext cx="7038900" cy="3468300"/>
          </a:xfrm>
          <a:prstGeom prst="rect">
            <a:avLst/>
          </a:prstGeom>
        </p:spPr>
        <p:txBody>
          <a:bodyPr spcFirstLastPara="1" wrap="square" lIns="91425" tIns="91425" rIns="91425" bIns="91425" anchor="t" anchorCtr="0">
            <a:noAutofit/>
          </a:bodyPr>
          <a:lstStyle/>
          <a:p>
            <a:pPr marL="457200" lvl="0" indent="-342900" algn="l" rtl="0">
              <a:lnSpc>
                <a:spcPct val="130000"/>
              </a:lnSpc>
              <a:spcBef>
                <a:spcPts val="0"/>
              </a:spcBef>
              <a:spcAft>
                <a:spcPts val="0"/>
              </a:spcAft>
              <a:buSzPts val="1800"/>
              <a:buChar char="●"/>
            </a:pPr>
            <a:r>
              <a:rPr lang="en" sz="1800" dirty="0"/>
              <a:t>Advantage</a:t>
            </a:r>
            <a:endParaRPr sz="1800" dirty="0"/>
          </a:p>
          <a:p>
            <a:pPr marL="914400" lvl="1" indent="-330200" algn="l" rtl="0">
              <a:lnSpc>
                <a:spcPct val="130000"/>
              </a:lnSpc>
              <a:spcBef>
                <a:spcPts val="0"/>
              </a:spcBef>
              <a:spcAft>
                <a:spcPts val="0"/>
              </a:spcAft>
              <a:buSzPts val="1600"/>
              <a:buChar char="○"/>
            </a:pPr>
            <a:r>
              <a:rPr lang="en" sz="1600" dirty="0"/>
              <a:t>Less parameters</a:t>
            </a:r>
          </a:p>
          <a:p>
            <a:pPr lvl="1" indent="-330200">
              <a:lnSpc>
                <a:spcPct val="130000"/>
              </a:lnSpc>
              <a:buSzPts val="1600"/>
            </a:pPr>
            <a:r>
              <a:rPr lang="en" sz="1600" dirty="0"/>
              <a:t>Faster training</a:t>
            </a:r>
            <a:endParaRPr sz="1600" dirty="0"/>
          </a:p>
          <a:p>
            <a:pPr marL="914400" lvl="1" indent="-330200" algn="l" rtl="0">
              <a:lnSpc>
                <a:spcPct val="130000"/>
              </a:lnSpc>
              <a:spcBef>
                <a:spcPts val="0"/>
              </a:spcBef>
              <a:spcAft>
                <a:spcPts val="0"/>
              </a:spcAft>
              <a:buSzPts val="1600"/>
              <a:buChar char="○"/>
            </a:pPr>
            <a:r>
              <a:rPr lang="en" sz="1600" dirty="0"/>
              <a:t>Error correction</a:t>
            </a:r>
            <a:endParaRPr sz="1600" dirty="0"/>
          </a:p>
          <a:p>
            <a:pPr marL="457200" lvl="0" indent="-342900" algn="l" rtl="0">
              <a:lnSpc>
                <a:spcPct val="130000"/>
              </a:lnSpc>
              <a:spcBef>
                <a:spcPts val="0"/>
              </a:spcBef>
              <a:spcAft>
                <a:spcPts val="0"/>
              </a:spcAft>
              <a:buSzPts val="1800"/>
              <a:buChar char="●"/>
            </a:pPr>
            <a:r>
              <a:rPr lang="en" sz="1800" dirty="0"/>
              <a:t>Disadvantage</a:t>
            </a:r>
            <a:endParaRPr sz="1800" dirty="0"/>
          </a:p>
          <a:p>
            <a:pPr marL="914400" lvl="1" indent="-330200" algn="l" rtl="0">
              <a:lnSpc>
                <a:spcPct val="130000"/>
              </a:lnSpc>
              <a:spcBef>
                <a:spcPts val="0"/>
              </a:spcBef>
              <a:spcAft>
                <a:spcPts val="0"/>
              </a:spcAft>
              <a:buSzPts val="1600"/>
              <a:buChar char="○"/>
            </a:pPr>
            <a:r>
              <a:rPr lang="en" sz="1600" dirty="0"/>
              <a:t>Hardware limitation</a:t>
            </a:r>
            <a:endParaRPr sz="1600" dirty="0"/>
          </a:p>
          <a:p>
            <a:pPr marL="457200" lvl="0" indent="-330200" algn="l" rtl="0">
              <a:lnSpc>
                <a:spcPct val="130000"/>
              </a:lnSpc>
              <a:spcBef>
                <a:spcPts val="0"/>
              </a:spcBef>
              <a:spcAft>
                <a:spcPts val="0"/>
              </a:spcAft>
              <a:buSzPts val="1600"/>
              <a:buChar char="●"/>
            </a:pPr>
            <a:r>
              <a:rPr lang="en" sz="1600" dirty="0"/>
              <a:t>Our Research</a:t>
            </a:r>
            <a:endParaRPr sz="1600" dirty="0"/>
          </a:p>
          <a:p>
            <a:pPr marL="914400" lvl="1" indent="-330200" algn="l" rtl="0">
              <a:lnSpc>
                <a:spcPct val="130000"/>
              </a:lnSpc>
              <a:spcBef>
                <a:spcPts val="0"/>
              </a:spcBef>
              <a:spcAft>
                <a:spcPts val="0"/>
              </a:spcAft>
              <a:buSzPts val="1600"/>
              <a:buChar char="○"/>
            </a:pPr>
            <a:r>
              <a:rPr lang="en" sz="1600" dirty="0"/>
              <a:t>Apply QCNN to small classical dataset</a:t>
            </a:r>
            <a:endParaRPr sz="1600" dirty="0"/>
          </a:p>
          <a:p>
            <a:pPr marL="1371600" lvl="2" indent="-330200" algn="l" rtl="0">
              <a:lnSpc>
                <a:spcPct val="130000"/>
              </a:lnSpc>
              <a:spcBef>
                <a:spcPts val="0"/>
              </a:spcBef>
              <a:spcAft>
                <a:spcPts val="0"/>
              </a:spcAft>
              <a:buSzPts val="1600"/>
              <a:buChar char="■"/>
            </a:pPr>
            <a:r>
              <a:rPr lang="en" sz="1600" dirty="0"/>
              <a:t>Encoding Methods</a:t>
            </a:r>
            <a:endParaRPr sz="1600" dirty="0"/>
          </a:p>
          <a:p>
            <a:pPr marL="1371600" lvl="2" indent="-330200" algn="l" rtl="0">
              <a:lnSpc>
                <a:spcPct val="130000"/>
              </a:lnSpc>
              <a:spcBef>
                <a:spcPts val="0"/>
              </a:spcBef>
              <a:spcAft>
                <a:spcPts val="0"/>
              </a:spcAft>
              <a:buSzPts val="1600"/>
              <a:buChar char="■"/>
            </a:pPr>
            <a:r>
              <a:rPr lang="en" sz="1600" dirty="0"/>
              <a:t>Quantum Circuits</a:t>
            </a:r>
            <a:endParaRPr sz="1600" dirty="0"/>
          </a:p>
          <a:p>
            <a:pPr marL="1371600" lvl="2" indent="-330200" algn="l" rtl="0">
              <a:lnSpc>
                <a:spcPct val="130000"/>
              </a:lnSpc>
              <a:spcBef>
                <a:spcPts val="0"/>
              </a:spcBef>
              <a:spcAft>
                <a:spcPts val="0"/>
              </a:spcAft>
              <a:buSzPts val="1600"/>
              <a:buChar char="■"/>
            </a:pPr>
            <a:r>
              <a:rPr lang="en" sz="1600" dirty="0"/>
              <a:t>Depth of Layer</a:t>
            </a:r>
            <a:endParaRPr sz="1600" dirty="0"/>
          </a:p>
        </p:txBody>
      </p:sp>
      <p:pic>
        <p:nvPicPr>
          <p:cNvPr id="279" name="Google Shape;279;p34"/>
          <p:cNvPicPr preferRelativeResize="0"/>
          <p:nvPr/>
        </p:nvPicPr>
        <p:blipFill>
          <a:blip r:embed="rId3">
            <a:alphaModFix/>
          </a:blip>
          <a:stretch>
            <a:fillRect/>
          </a:stretch>
        </p:blipFill>
        <p:spPr>
          <a:xfrm rot="1859131">
            <a:off x="6646608" y="687854"/>
            <a:ext cx="1522182" cy="13500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a:t>
            </a:r>
            <a:endParaRPr/>
          </a:p>
        </p:txBody>
      </p:sp>
      <p:sp>
        <p:nvSpPr>
          <p:cNvPr id="285" name="Google Shape;285;p35"/>
          <p:cNvSpPr txBox="1">
            <a:spLocks noGrp="1"/>
          </p:cNvSpPr>
          <p:nvPr>
            <p:ph type="body" idx="1"/>
          </p:nvPr>
        </p:nvSpPr>
        <p:spPr>
          <a:xfrm>
            <a:off x="1297500" y="1567550"/>
            <a:ext cx="7038900" cy="2911200"/>
          </a:xfrm>
          <a:prstGeom prst="rect">
            <a:avLst/>
          </a:prstGeom>
          <a:noFill/>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400"/>
              <a:t>[1] I. Cong, S. Choi, and M. D. Lukin. Quantum convolutional neural networks. Nature Physics, 15(12):1273–1278, aug 2019.</a:t>
            </a:r>
            <a:endParaRPr sz="1400"/>
          </a:p>
          <a:p>
            <a:pPr marL="0" lvl="0" indent="0" algn="l" rtl="0">
              <a:lnSpc>
                <a:spcPct val="95000"/>
              </a:lnSpc>
              <a:spcBef>
                <a:spcPts val="1200"/>
              </a:spcBef>
              <a:spcAft>
                <a:spcPts val="0"/>
              </a:spcAft>
              <a:buSzPts val="275"/>
              <a:buNone/>
            </a:pPr>
            <a:r>
              <a:rPr lang="en" sz="1400"/>
              <a:t>[2] G. Evenbly and G. Vidal. Tensor network states and geometry. Journal of Statistical Physics, 145(4):891–918, jun 2011.</a:t>
            </a:r>
            <a:endParaRPr sz="1400"/>
          </a:p>
          <a:p>
            <a:pPr marL="0" lvl="0" indent="0" algn="l" rtl="0">
              <a:lnSpc>
                <a:spcPct val="95000"/>
              </a:lnSpc>
              <a:spcBef>
                <a:spcPts val="1200"/>
              </a:spcBef>
              <a:spcAft>
                <a:spcPts val="0"/>
              </a:spcAft>
              <a:buSzPts val="275"/>
              <a:buNone/>
            </a:pPr>
            <a:r>
              <a:rPr lang="en" sz="1400"/>
              <a:t>[3] T. Hur, L. Kim, and D. K. Park. Quantum convolutional neural network for classical data classification. Quantum Machine Intelligence, 4(1), feb 2022.</a:t>
            </a:r>
            <a:endParaRPr sz="1400"/>
          </a:p>
          <a:p>
            <a:pPr marL="0" lvl="0" indent="0" algn="l" rtl="0">
              <a:lnSpc>
                <a:spcPct val="95000"/>
              </a:lnSpc>
              <a:spcBef>
                <a:spcPts val="1200"/>
              </a:spcBef>
              <a:spcAft>
                <a:spcPts val="0"/>
              </a:spcAft>
              <a:buSzPts val="275"/>
              <a:buNone/>
            </a:pPr>
            <a:r>
              <a:rPr lang="en" sz="1400"/>
              <a:t>[4] G. Vidal. Class of quantum many-body states that can be efficiently simulated. Phys. Rev. Lett., 101:110501, Sep 2008.</a:t>
            </a:r>
            <a:endParaRPr sz="1400"/>
          </a:p>
          <a:p>
            <a:pPr marL="0" lvl="0" indent="0" algn="l" rtl="0">
              <a:lnSpc>
                <a:spcPct val="95000"/>
              </a:lnSpc>
              <a:spcBef>
                <a:spcPts val="1200"/>
              </a:spcBef>
              <a:spcAft>
                <a:spcPts val="0"/>
              </a:spcAft>
              <a:buSzPts val="275"/>
              <a:buNone/>
            </a:pPr>
            <a:endParaRPr sz="1400"/>
          </a:p>
          <a:p>
            <a:pPr marL="0" lvl="0" indent="0" algn="l" rtl="0">
              <a:lnSpc>
                <a:spcPct val="95000"/>
              </a:lnSpc>
              <a:spcBef>
                <a:spcPts val="1200"/>
              </a:spcBef>
              <a:spcAft>
                <a:spcPts val="1200"/>
              </a:spcAft>
              <a:buSzPts val="275"/>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Convolutional Neural Network (CNN)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CNN Architecture </a:t>
            </a:r>
            <a:endParaRPr/>
          </a:p>
        </p:txBody>
      </p:sp>
      <p:sp>
        <p:nvSpPr>
          <p:cNvPr id="151" name="Google Shape;151;p16"/>
          <p:cNvSpPr txBox="1">
            <a:spLocks noGrp="1"/>
          </p:cNvSpPr>
          <p:nvPr>
            <p:ph type="body" idx="1"/>
          </p:nvPr>
        </p:nvSpPr>
        <p:spPr>
          <a:xfrm>
            <a:off x="5438450" y="1695288"/>
            <a:ext cx="2817300" cy="1752900"/>
          </a:xfrm>
          <a:prstGeom prst="rect">
            <a:avLst/>
          </a:prstGeom>
        </p:spPr>
        <p:txBody>
          <a:bodyPr spcFirstLastPara="1" wrap="square" lIns="91425" tIns="91425" rIns="91425" bIns="91425" anchor="t" anchorCtr="0">
            <a:normAutofit lnSpcReduction="10000"/>
          </a:bodyPr>
          <a:lstStyle/>
          <a:p>
            <a:pPr marL="457200" lvl="0" indent="-342900" algn="l" rtl="0">
              <a:lnSpc>
                <a:spcPct val="200000"/>
              </a:lnSpc>
              <a:spcBef>
                <a:spcPts val="0"/>
              </a:spcBef>
              <a:spcAft>
                <a:spcPts val="0"/>
              </a:spcAft>
              <a:buSzPts val="1800"/>
              <a:buChar char="●"/>
            </a:pPr>
            <a:r>
              <a:rPr lang="en" sz="1800"/>
              <a:t>Convolutional layer</a:t>
            </a:r>
            <a:endParaRPr sz="1800"/>
          </a:p>
          <a:p>
            <a:pPr marL="457200" lvl="0" indent="-342900" algn="l" rtl="0">
              <a:lnSpc>
                <a:spcPct val="200000"/>
              </a:lnSpc>
              <a:spcBef>
                <a:spcPts val="0"/>
              </a:spcBef>
              <a:spcAft>
                <a:spcPts val="0"/>
              </a:spcAft>
              <a:buSzPts val="1800"/>
              <a:buChar char="●"/>
            </a:pPr>
            <a:r>
              <a:rPr lang="en" sz="1800"/>
              <a:t>Pooling layer</a:t>
            </a:r>
            <a:endParaRPr sz="1800"/>
          </a:p>
          <a:p>
            <a:pPr marL="457200" lvl="0" indent="-342900" algn="l" rtl="0">
              <a:lnSpc>
                <a:spcPct val="200000"/>
              </a:lnSpc>
              <a:spcBef>
                <a:spcPts val="0"/>
              </a:spcBef>
              <a:spcAft>
                <a:spcPts val="0"/>
              </a:spcAft>
              <a:buSzPts val="1800"/>
              <a:buChar char="●"/>
            </a:pPr>
            <a:r>
              <a:rPr lang="en" sz="1800"/>
              <a:t>Fully connected layer</a:t>
            </a:r>
            <a:endParaRPr sz="1800"/>
          </a:p>
        </p:txBody>
      </p:sp>
      <p:pic>
        <p:nvPicPr>
          <p:cNvPr id="152" name="Google Shape;152;p16"/>
          <p:cNvPicPr preferRelativeResize="0"/>
          <p:nvPr/>
        </p:nvPicPr>
        <p:blipFill rotWithShape="1">
          <a:blip r:embed="rId3">
            <a:alphaModFix/>
          </a:blip>
          <a:srcRect t="5462" b="8382"/>
          <a:stretch/>
        </p:blipFill>
        <p:spPr>
          <a:xfrm>
            <a:off x="1116150" y="1474838"/>
            <a:ext cx="4024400" cy="263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Convolutional Layer</a:t>
            </a:r>
            <a:endParaRPr/>
          </a:p>
        </p:txBody>
      </p:sp>
      <p:pic>
        <p:nvPicPr>
          <p:cNvPr id="158" name="Google Shape;158;p17"/>
          <p:cNvPicPr preferRelativeResize="0"/>
          <p:nvPr/>
        </p:nvPicPr>
        <p:blipFill>
          <a:blip r:embed="rId3">
            <a:alphaModFix/>
          </a:blip>
          <a:stretch>
            <a:fillRect/>
          </a:stretch>
        </p:blipFill>
        <p:spPr>
          <a:xfrm>
            <a:off x="1917950" y="1307850"/>
            <a:ext cx="5308100" cy="3087626"/>
          </a:xfrm>
          <a:prstGeom prst="rect">
            <a:avLst/>
          </a:prstGeom>
          <a:noFill/>
          <a:ln>
            <a:noFill/>
          </a:ln>
        </p:spPr>
      </p:pic>
      <p:sp>
        <p:nvSpPr>
          <p:cNvPr id="159" name="Google Shape;159;p17"/>
          <p:cNvSpPr/>
          <p:nvPr/>
        </p:nvSpPr>
        <p:spPr>
          <a:xfrm>
            <a:off x="2388975" y="1592650"/>
            <a:ext cx="1031325" cy="1723200"/>
          </a:xfrm>
          <a:custGeom>
            <a:avLst/>
            <a:gdLst/>
            <a:ahLst/>
            <a:cxnLst/>
            <a:rect l="l" t="t" r="r" b="b"/>
            <a:pathLst>
              <a:path w="41253" h="68928" extrusionOk="0">
                <a:moveTo>
                  <a:pt x="0" y="23499"/>
                </a:moveTo>
                <a:lnTo>
                  <a:pt x="523" y="68928"/>
                </a:lnTo>
                <a:lnTo>
                  <a:pt x="41253" y="45430"/>
                </a:lnTo>
                <a:lnTo>
                  <a:pt x="40731" y="0"/>
                </a:lnTo>
                <a:close/>
              </a:path>
            </a:pathLst>
          </a:custGeom>
          <a:noFill/>
          <a:ln w="38100" cap="flat" cmpd="sng">
            <a:solidFill>
              <a:srgbClr val="FF0000"/>
            </a:solidFill>
            <a:prstDash val="solid"/>
            <a:round/>
            <a:headEnd type="none" w="med" len="med"/>
            <a:tailEnd type="none" w="med" len="med"/>
          </a:ln>
        </p:spPr>
        <p:txBody>
          <a:bodyPr/>
          <a:lstStyle/>
          <a:p>
            <a:endParaRPr lang="en-US"/>
          </a:p>
        </p:txBody>
      </p:sp>
      <p:sp>
        <p:nvSpPr>
          <p:cNvPr id="160" name="Google Shape;160;p17"/>
          <p:cNvSpPr/>
          <p:nvPr/>
        </p:nvSpPr>
        <p:spPr>
          <a:xfrm>
            <a:off x="5365425" y="2402050"/>
            <a:ext cx="339425" cy="574400"/>
          </a:xfrm>
          <a:custGeom>
            <a:avLst/>
            <a:gdLst/>
            <a:ahLst/>
            <a:cxnLst/>
            <a:rect l="l" t="t" r="r" b="b"/>
            <a:pathLst>
              <a:path w="13577" h="22976" extrusionOk="0">
                <a:moveTo>
                  <a:pt x="0" y="8355"/>
                </a:moveTo>
                <a:lnTo>
                  <a:pt x="0" y="22976"/>
                </a:lnTo>
                <a:lnTo>
                  <a:pt x="13577" y="15143"/>
                </a:lnTo>
                <a:lnTo>
                  <a:pt x="13055" y="0"/>
                </a:lnTo>
                <a:close/>
              </a:path>
            </a:pathLst>
          </a:custGeom>
          <a:noFill/>
          <a:ln w="28575" cap="flat" cmpd="sng">
            <a:solidFill>
              <a:srgbClr val="FF0000"/>
            </a:solidFill>
            <a:prstDash val="solid"/>
            <a:round/>
            <a:headEnd type="none" w="med" len="med"/>
            <a:tailEnd type="non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fade">
                                      <p:cBhvr>
                                        <p:cTn id="12"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Pooling Layer</a:t>
            </a:r>
            <a:endParaRPr/>
          </a:p>
        </p:txBody>
      </p:sp>
      <p:pic>
        <p:nvPicPr>
          <p:cNvPr id="166" name="Google Shape;166;p18"/>
          <p:cNvPicPr preferRelativeResize="0"/>
          <p:nvPr/>
        </p:nvPicPr>
        <p:blipFill>
          <a:blip r:embed="rId3">
            <a:alphaModFix/>
          </a:blip>
          <a:stretch>
            <a:fillRect/>
          </a:stretch>
        </p:blipFill>
        <p:spPr>
          <a:xfrm>
            <a:off x="1429825" y="1307848"/>
            <a:ext cx="6284325" cy="262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Quantum - Convolutional Neural Network (QCNN)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QCNN Architecture</a:t>
            </a:r>
            <a:endParaRPr/>
          </a:p>
        </p:txBody>
      </p:sp>
      <p:pic>
        <p:nvPicPr>
          <p:cNvPr id="177" name="Google Shape;177;p20"/>
          <p:cNvPicPr preferRelativeResize="0"/>
          <p:nvPr/>
        </p:nvPicPr>
        <p:blipFill>
          <a:blip r:embed="rId3">
            <a:alphaModFix/>
          </a:blip>
          <a:stretch>
            <a:fillRect/>
          </a:stretch>
        </p:blipFill>
        <p:spPr>
          <a:xfrm>
            <a:off x="1017650" y="1468650"/>
            <a:ext cx="5498550" cy="3230524"/>
          </a:xfrm>
          <a:prstGeom prst="rect">
            <a:avLst/>
          </a:prstGeom>
          <a:noFill/>
          <a:ln>
            <a:noFill/>
          </a:ln>
        </p:spPr>
      </p:pic>
      <p:sp>
        <p:nvSpPr>
          <p:cNvPr id="178" name="Google Shape;178;p20"/>
          <p:cNvSpPr/>
          <p:nvPr/>
        </p:nvSpPr>
        <p:spPr>
          <a:xfrm>
            <a:off x="1643550" y="1468650"/>
            <a:ext cx="1087800" cy="3230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20"/>
          <p:cNvPicPr preferRelativeResize="0"/>
          <p:nvPr/>
        </p:nvPicPr>
        <p:blipFill>
          <a:blip r:embed="rId4">
            <a:alphaModFix/>
          </a:blip>
          <a:stretch>
            <a:fillRect/>
          </a:stretch>
        </p:blipFill>
        <p:spPr>
          <a:xfrm>
            <a:off x="6967450" y="2425963"/>
            <a:ext cx="1628350" cy="1315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QCNN Architecture</a:t>
            </a:r>
            <a:endParaRPr/>
          </a:p>
        </p:txBody>
      </p:sp>
      <p:pic>
        <p:nvPicPr>
          <p:cNvPr id="185" name="Google Shape;185;p21"/>
          <p:cNvPicPr preferRelativeResize="0"/>
          <p:nvPr/>
        </p:nvPicPr>
        <p:blipFill>
          <a:blip r:embed="rId3">
            <a:alphaModFix/>
          </a:blip>
          <a:stretch>
            <a:fillRect/>
          </a:stretch>
        </p:blipFill>
        <p:spPr>
          <a:xfrm>
            <a:off x="987050" y="1471825"/>
            <a:ext cx="5498550" cy="3230524"/>
          </a:xfrm>
          <a:prstGeom prst="rect">
            <a:avLst/>
          </a:prstGeom>
          <a:noFill/>
          <a:ln>
            <a:noFill/>
          </a:ln>
        </p:spPr>
      </p:pic>
      <p:sp>
        <p:nvSpPr>
          <p:cNvPr id="186" name="Google Shape;186;p21"/>
          <p:cNvSpPr/>
          <p:nvPr/>
        </p:nvSpPr>
        <p:spPr>
          <a:xfrm>
            <a:off x="2731375" y="1471825"/>
            <a:ext cx="674100" cy="3230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1"/>
          <p:cNvPicPr preferRelativeResize="0"/>
          <p:nvPr/>
        </p:nvPicPr>
        <p:blipFill>
          <a:blip r:embed="rId4">
            <a:alphaModFix/>
          </a:blip>
          <a:stretch>
            <a:fillRect/>
          </a:stretch>
        </p:blipFill>
        <p:spPr>
          <a:xfrm>
            <a:off x="6828500" y="2557500"/>
            <a:ext cx="1810325" cy="1059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1967</Words>
  <Application>Microsoft Macintosh PowerPoint</Application>
  <PresentationFormat>On-screen Show (16:9)</PresentationFormat>
  <Paragraphs>134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Lato</vt:lpstr>
      <vt:lpstr>Montserrat</vt:lpstr>
      <vt:lpstr>Arial</vt:lpstr>
      <vt:lpstr>Focus</vt:lpstr>
      <vt:lpstr>Quantum Convolutional Neural Networks</vt:lpstr>
      <vt:lpstr>Introduction to QCNN QCNN Architecture QCNN Application Advantages and Limitations</vt:lpstr>
      <vt:lpstr>Convolutional Neural Network (CNN)</vt:lpstr>
      <vt:lpstr>CNN Architecture </vt:lpstr>
      <vt:lpstr>Convolutional Layer</vt:lpstr>
      <vt:lpstr>Pooling Layer</vt:lpstr>
      <vt:lpstr>Quantum - Convolutional Neural Network (QCNN)</vt:lpstr>
      <vt:lpstr>QCNN Architecture</vt:lpstr>
      <vt:lpstr>QCNN Architecture</vt:lpstr>
      <vt:lpstr>QCNN Architecture</vt:lpstr>
      <vt:lpstr>Important concepts of QCNN</vt:lpstr>
      <vt:lpstr>Multi-scale Entanglement Renormalization Ansatz (MERA)</vt:lpstr>
      <vt:lpstr>Importance of MERA structure</vt:lpstr>
      <vt:lpstr>Quantum Error Correction (QEC)</vt:lpstr>
      <vt:lpstr>QCNN Application</vt:lpstr>
      <vt:lpstr>Quantum Phase Recognition</vt:lpstr>
      <vt:lpstr>Quantum Phase Recognition</vt:lpstr>
      <vt:lpstr>Optimizing Quantum Error Correction </vt:lpstr>
      <vt:lpstr>Optimizing Quantum Error Correction  </vt:lpstr>
      <vt:lpstr>Classical Data Classification</vt:lpstr>
      <vt:lpstr>Classical Data Classification </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Convolutional Neural Networks</dc:title>
  <cp:lastModifiedBy>Chenyang Dong</cp:lastModifiedBy>
  <cp:revision>3</cp:revision>
  <dcterms:modified xsi:type="dcterms:W3CDTF">2024-01-30T13:52:14Z</dcterms:modified>
</cp:coreProperties>
</file>