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5" r:id="rId5"/>
    <p:sldId id="263" r:id="rId6"/>
    <p:sldId id="261" r:id="rId7"/>
    <p:sldId id="266" r:id="rId8"/>
    <p:sldId id="267" r:id="rId9"/>
    <p:sldId id="269" r:id="rId10"/>
    <p:sldId id="270" r:id="rId11"/>
    <p:sldId id="271" r:id="rId12"/>
    <p:sldId id="272" r:id="rId13"/>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6433" autoAdjust="0"/>
  </p:normalViewPr>
  <p:slideViewPr>
    <p:cSldViewPr snapToGrid="0">
      <p:cViewPr varScale="1">
        <p:scale>
          <a:sx n="112" d="100"/>
          <a:sy n="112" d="100"/>
        </p:scale>
        <p:origin x="900"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t-L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t-LT"/>
          </a:p>
        </p:txBody>
      </p:sp>
      <p:sp>
        <p:nvSpPr>
          <p:cNvPr id="4" name="Date Placeholder 3"/>
          <p:cNvSpPr>
            <a:spLocks noGrp="1"/>
          </p:cNvSpPr>
          <p:nvPr>
            <p:ph type="dt" sz="half" idx="10"/>
          </p:nvPr>
        </p:nvSpPr>
        <p:spPr/>
        <p:txBody>
          <a:bodyPr/>
          <a:lstStyle/>
          <a:p>
            <a:fld id="{5ED22D0A-BDA8-4E81-8A3C-0A917ED0E903}" type="datetimeFigureOut">
              <a:rPr lang="lt-LT" smtClean="0"/>
              <a:t>2015-06-08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309189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5ED22D0A-BDA8-4E81-8A3C-0A917ED0E903}" type="datetimeFigureOut">
              <a:rPr lang="lt-LT" smtClean="0"/>
              <a:t>2015-06-08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199202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t-L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5ED22D0A-BDA8-4E81-8A3C-0A917ED0E903}" type="datetimeFigureOut">
              <a:rPr lang="lt-LT" smtClean="0"/>
              <a:t>2015-06-08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404149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5ED22D0A-BDA8-4E81-8A3C-0A917ED0E903}" type="datetimeFigureOut">
              <a:rPr lang="lt-LT" smtClean="0"/>
              <a:t>2015-06-08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3232552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t-L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22D0A-BDA8-4E81-8A3C-0A917ED0E903}" type="datetimeFigureOut">
              <a:rPr lang="lt-LT" smtClean="0"/>
              <a:t>2015-06-08</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159280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Date Placeholder 4"/>
          <p:cNvSpPr>
            <a:spLocks noGrp="1"/>
          </p:cNvSpPr>
          <p:nvPr>
            <p:ph type="dt" sz="half" idx="10"/>
          </p:nvPr>
        </p:nvSpPr>
        <p:spPr/>
        <p:txBody>
          <a:bodyPr/>
          <a:lstStyle/>
          <a:p>
            <a:fld id="{5ED22D0A-BDA8-4E81-8A3C-0A917ED0E903}" type="datetimeFigureOut">
              <a:rPr lang="lt-LT" smtClean="0"/>
              <a:t>2015-06-08</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216424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t-L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7" name="Date Placeholder 6"/>
          <p:cNvSpPr>
            <a:spLocks noGrp="1"/>
          </p:cNvSpPr>
          <p:nvPr>
            <p:ph type="dt" sz="half" idx="10"/>
          </p:nvPr>
        </p:nvSpPr>
        <p:spPr/>
        <p:txBody>
          <a:bodyPr/>
          <a:lstStyle/>
          <a:p>
            <a:fld id="{5ED22D0A-BDA8-4E81-8A3C-0A917ED0E903}" type="datetimeFigureOut">
              <a:rPr lang="lt-LT" smtClean="0"/>
              <a:t>2015-06-08</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2633519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Date Placeholder 2"/>
          <p:cNvSpPr>
            <a:spLocks noGrp="1"/>
          </p:cNvSpPr>
          <p:nvPr>
            <p:ph type="dt" sz="half" idx="10"/>
          </p:nvPr>
        </p:nvSpPr>
        <p:spPr/>
        <p:txBody>
          <a:bodyPr/>
          <a:lstStyle/>
          <a:p>
            <a:fld id="{5ED22D0A-BDA8-4E81-8A3C-0A917ED0E903}" type="datetimeFigureOut">
              <a:rPr lang="lt-LT" smtClean="0"/>
              <a:t>2015-06-08</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206140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22D0A-BDA8-4E81-8A3C-0A917ED0E903}" type="datetimeFigureOut">
              <a:rPr lang="lt-LT" smtClean="0"/>
              <a:t>2015-06-08</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40769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t-L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22D0A-BDA8-4E81-8A3C-0A917ED0E903}" type="datetimeFigureOut">
              <a:rPr lang="lt-LT" smtClean="0"/>
              <a:t>2015-06-08</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107626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t-L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22D0A-BDA8-4E81-8A3C-0A917ED0E903}" type="datetimeFigureOut">
              <a:rPr lang="lt-LT" smtClean="0"/>
              <a:t>2015-06-08</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316947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t-L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22D0A-BDA8-4E81-8A3C-0A917ED0E903}" type="datetimeFigureOut">
              <a:rPr lang="lt-LT" smtClean="0"/>
              <a:t>2015-06-08</a:t>
            </a:fld>
            <a:endParaRPr lang="lt-L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6292F-B539-4CB0-8E0C-9BAF0C33A875}" type="slidenum">
              <a:rPr lang="lt-LT" smtClean="0"/>
              <a:t>‹#›</a:t>
            </a:fld>
            <a:endParaRPr lang="lt-LT"/>
          </a:p>
        </p:txBody>
      </p:sp>
    </p:spTree>
    <p:extLst>
      <p:ext uri="{BB962C8B-B14F-4D97-AF65-F5344CB8AC3E}">
        <p14:creationId xmlns:p14="http://schemas.microsoft.com/office/powerpoint/2010/main" val="151842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dirty="0" smtClean="0"/>
              <a:t>Duomenų dimensiškumo mažinimas ir klasifikavimas</a:t>
            </a:r>
            <a:endParaRPr lang="lt-LT" dirty="0"/>
          </a:p>
        </p:txBody>
      </p:sp>
      <p:sp>
        <p:nvSpPr>
          <p:cNvPr id="3" name="Subtitle 2"/>
          <p:cNvSpPr>
            <a:spLocks noGrp="1"/>
          </p:cNvSpPr>
          <p:nvPr>
            <p:ph type="subTitle" idx="1"/>
          </p:nvPr>
        </p:nvSpPr>
        <p:spPr/>
        <p:txBody>
          <a:bodyPr/>
          <a:lstStyle/>
          <a:p>
            <a:r>
              <a:rPr lang="lt-LT" dirty="0" smtClean="0"/>
              <a:t>Atliko: Donatas Kučinskas</a:t>
            </a:r>
          </a:p>
          <a:p>
            <a:r>
              <a:rPr lang="lt-LT" dirty="0" smtClean="0"/>
              <a:t>Darbo vadovas: </a:t>
            </a:r>
            <a:r>
              <a:rPr lang="lt-LT" dirty="0" err="1" smtClean="0"/>
              <a:t>lekt</a:t>
            </a:r>
            <a:r>
              <a:rPr lang="lt-LT" dirty="0" smtClean="0"/>
              <a:t>. Vytautas Valaitis</a:t>
            </a:r>
          </a:p>
          <a:p>
            <a:r>
              <a:rPr lang="lt-LT" dirty="0" smtClean="0"/>
              <a:t>Recenzentas: asist. Julija </a:t>
            </a:r>
            <a:r>
              <a:rPr lang="lt-LT" dirty="0" err="1" smtClean="0"/>
              <a:t>Vysockytė</a:t>
            </a:r>
            <a:endParaRPr lang="lt-LT" dirty="0"/>
          </a:p>
        </p:txBody>
      </p:sp>
    </p:spTree>
    <p:extLst>
      <p:ext uri="{BB962C8B-B14F-4D97-AF65-F5344CB8AC3E}">
        <p14:creationId xmlns:p14="http://schemas.microsoft.com/office/powerpoint/2010/main" val="57021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t>
            </a:r>
            <a:r>
              <a:rPr lang="lt-LT" dirty="0" err="1" smtClean="0"/>
              <a:t>umažinto</a:t>
            </a:r>
            <a:r>
              <a:rPr lang="lt-LT" dirty="0" smtClean="0"/>
              <a:t> </a:t>
            </a:r>
            <a:r>
              <a:rPr lang="lt-LT" dirty="0"/>
              <a:t>ir nesumažinto dimensiškumo duomenų klasifikavimo </a:t>
            </a:r>
            <a:r>
              <a:rPr lang="lt-LT" dirty="0" smtClean="0"/>
              <a:t>rezultatų palyginimas</a:t>
            </a:r>
            <a:endParaRPr lang="lt-LT" dirty="0"/>
          </a:p>
        </p:txBody>
      </p:sp>
      <p:pic>
        <p:nvPicPr>
          <p:cNvPr id="4" name="Picture 3"/>
          <p:cNvPicPr>
            <a:picLocks noChangeAspect="1"/>
          </p:cNvPicPr>
          <p:nvPr/>
        </p:nvPicPr>
        <p:blipFill>
          <a:blip r:embed="rId2"/>
          <a:stretch>
            <a:fillRect/>
          </a:stretch>
        </p:blipFill>
        <p:spPr>
          <a:xfrm>
            <a:off x="838201" y="3261287"/>
            <a:ext cx="7041776" cy="2915676"/>
          </a:xfrm>
          <a:prstGeom prst="rect">
            <a:avLst/>
          </a:prstGeom>
        </p:spPr>
      </p:pic>
      <p:sp>
        <p:nvSpPr>
          <p:cNvPr id="3" name="Content Placeholder 2"/>
          <p:cNvSpPr>
            <a:spLocks noGrp="1"/>
          </p:cNvSpPr>
          <p:nvPr>
            <p:ph idx="1"/>
          </p:nvPr>
        </p:nvSpPr>
        <p:spPr>
          <a:xfrm>
            <a:off x="838200" y="1825625"/>
            <a:ext cx="10515600" cy="1507235"/>
          </a:xfrm>
        </p:spPr>
        <p:txBody>
          <a:bodyPr>
            <a:normAutofit fontScale="77500" lnSpcReduction="20000"/>
          </a:bodyPr>
          <a:lstStyle/>
          <a:p>
            <a:r>
              <a:rPr lang="lt-LT" dirty="0" smtClean="0"/>
              <a:t>Sukurta</a:t>
            </a:r>
            <a:r>
              <a:rPr lang="lt-LT" dirty="0"/>
              <a:t>, apmokyta ir </a:t>
            </a:r>
            <a:r>
              <a:rPr lang="lt-LT" dirty="0" smtClean="0"/>
              <a:t>ištestuota po </a:t>
            </a:r>
            <a:r>
              <a:rPr lang="lt-LT" dirty="0"/>
              <a:t>100 tinklų </a:t>
            </a:r>
            <a:r>
              <a:rPr lang="lt-LT" dirty="0" err="1"/>
              <a:t>kompresuotiems</a:t>
            </a:r>
            <a:r>
              <a:rPr lang="lt-LT" dirty="0"/>
              <a:t> 18-os dimensijų bei originaliems 30-ies dimensijų duomenims.</a:t>
            </a:r>
            <a:endParaRPr lang="lt-LT" dirty="0" smtClean="0"/>
          </a:p>
          <a:p>
            <a:r>
              <a:rPr lang="lt-LT" dirty="0" smtClean="0"/>
              <a:t>Vidutinis </a:t>
            </a:r>
            <a:r>
              <a:rPr lang="lt-LT" dirty="0"/>
              <a:t>teisingai suklasifikuotų duomenų </a:t>
            </a:r>
            <a:r>
              <a:rPr lang="lt-LT" dirty="0" smtClean="0"/>
              <a:t>skaičius:</a:t>
            </a:r>
          </a:p>
          <a:p>
            <a:pPr lvl="1"/>
            <a:r>
              <a:rPr lang="lt-LT" dirty="0" smtClean="0"/>
              <a:t>30-ies dimensijų  - apie </a:t>
            </a:r>
            <a:r>
              <a:rPr lang="lt-LT" dirty="0" smtClean="0"/>
              <a:t>1429</a:t>
            </a:r>
            <a:r>
              <a:rPr lang="lt-LT" i="1" dirty="0" smtClean="0"/>
              <a:t>,</a:t>
            </a:r>
            <a:r>
              <a:rPr lang="lt-LT" dirty="0" smtClean="0"/>
              <a:t>4 iš 1500.</a:t>
            </a:r>
            <a:endParaRPr lang="lt-LT" dirty="0" smtClean="0"/>
          </a:p>
          <a:p>
            <a:pPr lvl="1"/>
            <a:r>
              <a:rPr lang="lt-LT" dirty="0" smtClean="0"/>
              <a:t>18-os </a:t>
            </a:r>
            <a:r>
              <a:rPr lang="lt-LT" dirty="0"/>
              <a:t>dimensijų </a:t>
            </a:r>
            <a:r>
              <a:rPr lang="lt-LT" dirty="0" smtClean="0"/>
              <a:t>– </a:t>
            </a:r>
            <a:r>
              <a:rPr lang="lt-LT" smtClean="0"/>
              <a:t>apie </a:t>
            </a:r>
            <a:r>
              <a:rPr lang="lt-LT" smtClean="0"/>
              <a:t>1438</a:t>
            </a:r>
            <a:r>
              <a:rPr lang="lt-LT" i="1" smtClean="0"/>
              <a:t>,</a:t>
            </a:r>
            <a:r>
              <a:rPr lang="lt-LT" smtClean="0"/>
              <a:t>6 iš 1500.</a:t>
            </a:r>
            <a:endParaRPr lang="lt-LT" dirty="0"/>
          </a:p>
        </p:txBody>
      </p:sp>
    </p:spTree>
    <p:extLst>
      <p:ext uri="{BB962C8B-B14F-4D97-AF65-F5344CB8AC3E}">
        <p14:creationId xmlns:p14="http://schemas.microsoft.com/office/powerpoint/2010/main" val="1799455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Išvados (</a:t>
            </a:r>
            <a:r>
              <a:rPr lang="en-US" dirty="0" smtClean="0"/>
              <a:t>1)</a:t>
            </a:r>
            <a:endParaRPr lang="lt-LT" dirty="0"/>
          </a:p>
        </p:txBody>
      </p:sp>
      <p:sp>
        <p:nvSpPr>
          <p:cNvPr id="3" name="Content Placeholder 2"/>
          <p:cNvSpPr>
            <a:spLocks noGrp="1"/>
          </p:cNvSpPr>
          <p:nvPr>
            <p:ph idx="1"/>
          </p:nvPr>
        </p:nvSpPr>
        <p:spPr/>
        <p:txBody>
          <a:bodyPr>
            <a:normAutofit lnSpcReduction="10000"/>
          </a:bodyPr>
          <a:lstStyle/>
          <a:p>
            <a:r>
              <a:rPr lang="lt-LT" dirty="0"/>
              <a:t>1. Tiriamųjų duomenų dimensiškumą galima mažinti neprarandant daug informacijos, </a:t>
            </a:r>
            <a:r>
              <a:rPr lang="lt-LT" dirty="0" smtClean="0"/>
              <a:t>jeigu dimensijų </a:t>
            </a:r>
            <a:r>
              <a:rPr lang="lt-LT" dirty="0"/>
              <a:t>skaičius nesumažinamas per stipriai.</a:t>
            </a:r>
          </a:p>
          <a:p>
            <a:r>
              <a:rPr lang="lt-LT" dirty="0"/>
              <a:t>2. Kuo didesniu skaičiumi mažinamos tiriamų duomenų dimensijos, tuo daugiau </a:t>
            </a:r>
            <a:r>
              <a:rPr lang="lt-LT" dirty="0" smtClean="0"/>
              <a:t>informacijos prarandama</a:t>
            </a:r>
            <a:r>
              <a:rPr lang="lt-LT" dirty="0"/>
              <a:t>, ir vis didinant šį skaičių, prarandamos informacijos kiekis vis labiau auga.</a:t>
            </a:r>
          </a:p>
          <a:p>
            <a:r>
              <a:rPr lang="lt-LT" dirty="0"/>
              <a:t>3. Mažinant duomenų dimensiškumą, svarbu parinkti ne per mažą dimensijų skaičių, </a:t>
            </a:r>
            <a:r>
              <a:rPr lang="lt-LT" dirty="0" smtClean="0"/>
              <a:t>nes priešingu </a:t>
            </a:r>
            <a:r>
              <a:rPr lang="lt-LT" dirty="0"/>
              <a:t>atveju duomenys gali prarasti svarbią dalį informacijos.</a:t>
            </a:r>
          </a:p>
          <a:p>
            <a:r>
              <a:rPr lang="lt-LT" dirty="0"/>
              <a:t>4. Nustatyta, kad klasifikavimą galima pagerinti sumažinant klasifikavimui naudojamų </a:t>
            </a:r>
            <a:r>
              <a:rPr lang="lt-LT" dirty="0" smtClean="0"/>
              <a:t>duomenų dimensiškumą.</a:t>
            </a:r>
            <a:endParaRPr lang="lt-LT" dirty="0"/>
          </a:p>
        </p:txBody>
      </p:sp>
    </p:spTree>
    <p:extLst>
      <p:ext uri="{BB962C8B-B14F-4D97-AF65-F5344CB8AC3E}">
        <p14:creationId xmlns:p14="http://schemas.microsoft.com/office/powerpoint/2010/main" val="954182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lt-LT" dirty="0" err="1" smtClean="0"/>
              <a:t>švados</a:t>
            </a:r>
            <a:r>
              <a:rPr lang="lt-LT" dirty="0" smtClean="0"/>
              <a:t> (</a:t>
            </a:r>
            <a:r>
              <a:rPr lang="en-US" dirty="0" smtClean="0"/>
              <a:t>2)</a:t>
            </a:r>
            <a:endParaRPr lang="lt-LT" dirty="0"/>
          </a:p>
        </p:txBody>
      </p:sp>
      <p:sp>
        <p:nvSpPr>
          <p:cNvPr id="3" name="Content Placeholder 2"/>
          <p:cNvSpPr>
            <a:spLocks noGrp="1"/>
          </p:cNvSpPr>
          <p:nvPr>
            <p:ph idx="1"/>
          </p:nvPr>
        </p:nvSpPr>
        <p:spPr/>
        <p:txBody>
          <a:bodyPr>
            <a:normAutofit fontScale="92500" lnSpcReduction="10000"/>
          </a:bodyPr>
          <a:lstStyle/>
          <a:p>
            <a:r>
              <a:rPr lang="lt-LT" dirty="0"/>
              <a:t>5. Norint pagerinti tiriamų duomenų klasifikavimą, jų dimensijų skaičių verta sumažinti iki </a:t>
            </a:r>
            <a:r>
              <a:rPr lang="pt-BR" dirty="0"/>
              <a:t>daugumos intervalo [14; 29] skaičių.</a:t>
            </a:r>
            <a:endParaRPr lang="lt-LT" dirty="0"/>
          </a:p>
          <a:p>
            <a:r>
              <a:rPr lang="lt-LT" dirty="0"/>
              <a:t>6. Ištirta, kad vienas optimaliausių dimensiškumo mažinimui naudojamų dimensijų skaičių yra 18.</a:t>
            </a:r>
          </a:p>
          <a:p>
            <a:r>
              <a:rPr lang="lt-LT" dirty="0"/>
              <a:t>7. Tiek su sumažinto, tiek ir su nesumažinto dimensiškumo duomenimis daugiasluoksnių perceptronų apmokymo klaidos beveik pasiekia nulį. Tuo tarpu validacijos klaidos truputį didesnės, naudojant sumažinto dimensiškumo duomenis validacijos klaida šiek tiek mažesnė. Vadinasi, abiem atvejais mokymui naudoti duomenys buvo gerai įsisavinti, tačiau bendri rezultatai geresni naudojant sumažinto dimensiškumo duomenis.</a:t>
            </a:r>
          </a:p>
          <a:p>
            <a:r>
              <a:rPr lang="lt-LT" dirty="0"/>
              <a:t>8. Tiriamų duomenų dimensijų skaičių sumažinus iki 18, klaidų skaičius vidutiniškai sumažėja apie </a:t>
            </a:r>
            <a:r>
              <a:rPr lang="lt-LT" dirty="0" smtClean="0"/>
              <a:t>13</a:t>
            </a:r>
            <a:r>
              <a:rPr lang="lt-LT" i="1" dirty="0"/>
              <a:t>,</a:t>
            </a:r>
            <a:r>
              <a:rPr lang="lt-LT" dirty="0" smtClean="0"/>
              <a:t>03</a:t>
            </a:r>
            <a:r>
              <a:rPr lang="lt-LT" dirty="0"/>
              <a:t>%.</a:t>
            </a:r>
          </a:p>
        </p:txBody>
      </p:sp>
    </p:spTree>
    <p:extLst>
      <p:ext uri="{BB962C8B-B14F-4D97-AF65-F5344CB8AC3E}">
        <p14:creationId xmlns:p14="http://schemas.microsoft.com/office/powerpoint/2010/main" val="2827158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Darbo aprašymas</a:t>
            </a:r>
            <a:endParaRPr lang="lt-LT" dirty="0"/>
          </a:p>
        </p:txBody>
      </p:sp>
      <p:sp>
        <p:nvSpPr>
          <p:cNvPr id="3" name="Content Placeholder 2"/>
          <p:cNvSpPr>
            <a:spLocks noGrp="1"/>
          </p:cNvSpPr>
          <p:nvPr>
            <p:ph idx="1"/>
          </p:nvPr>
        </p:nvSpPr>
        <p:spPr/>
        <p:txBody>
          <a:bodyPr>
            <a:normAutofit fontScale="55000" lnSpcReduction="20000"/>
          </a:bodyPr>
          <a:lstStyle/>
          <a:p>
            <a:r>
              <a:rPr lang="lt-LT" dirty="0" smtClean="0"/>
              <a:t>Tikslas - ištirti</a:t>
            </a:r>
            <a:r>
              <a:rPr lang="lt-LT" dirty="0"/>
              <a:t>, ar galima ir kaip stipriai galima pagerinti klasifikavimą </a:t>
            </a:r>
            <a:r>
              <a:rPr lang="lt-LT" dirty="0" smtClean="0"/>
              <a:t>sumažinant</a:t>
            </a:r>
            <a:r>
              <a:rPr lang="en-US" dirty="0" smtClean="0"/>
              <a:t> </a:t>
            </a:r>
            <a:r>
              <a:rPr lang="lt-LT" dirty="0" smtClean="0"/>
              <a:t>klasifikavimui </a:t>
            </a:r>
            <a:r>
              <a:rPr lang="lt-LT" dirty="0"/>
              <a:t>naudojamų duomenų dimensiškumą</a:t>
            </a:r>
            <a:r>
              <a:rPr lang="lt-LT" dirty="0" smtClean="0"/>
              <a:t>.</a:t>
            </a:r>
          </a:p>
          <a:p>
            <a:r>
              <a:rPr lang="lt-LT" dirty="0"/>
              <a:t>Darbo uždaviniai:</a:t>
            </a:r>
          </a:p>
          <a:p>
            <a:pPr marL="514350" indent="-514350">
              <a:buFont typeface="+mj-lt"/>
              <a:buAutoNum type="arabicPeriod"/>
            </a:pPr>
            <a:r>
              <a:rPr lang="lt-LT" dirty="0" smtClean="0"/>
              <a:t>Suprogramuoti </a:t>
            </a:r>
            <a:r>
              <a:rPr lang="lt-LT" dirty="0"/>
              <a:t>daugiasluoksnį perceptroną.</a:t>
            </a:r>
          </a:p>
          <a:p>
            <a:pPr marL="514350" indent="-514350">
              <a:buFont typeface="+mj-lt"/>
              <a:buAutoNum type="arabicPeriod"/>
            </a:pPr>
            <a:r>
              <a:rPr lang="lt-LT" dirty="0" smtClean="0"/>
              <a:t>Sukurti </a:t>
            </a:r>
            <a:r>
              <a:rPr lang="lt-LT" dirty="0"/>
              <a:t>klasifikuojantį daugiasluoksnį perceptroną.</a:t>
            </a:r>
          </a:p>
          <a:p>
            <a:pPr marL="514350" indent="-514350">
              <a:buFont typeface="+mj-lt"/>
              <a:buAutoNum type="arabicPeriod"/>
            </a:pPr>
            <a:r>
              <a:rPr lang="lt-LT" dirty="0" smtClean="0"/>
              <a:t>Parinkus </a:t>
            </a:r>
            <a:r>
              <a:rPr lang="lt-LT" dirty="0"/>
              <a:t>tinkamus duomenis, ištestuoti klasifikuojantį daugiasluoksnį perceptroną.</a:t>
            </a:r>
          </a:p>
          <a:p>
            <a:pPr marL="514350" indent="-514350">
              <a:buFont typeface="+mj-lt"/>
              <a:buAutoNum type="arabicPeriod"/>
            </a:pPr>
            <a:r>
              <a:rPr lang="it-IT" dirty="0" smtClean="0"/>
              <a:t>Ištirti </a:t>
            </a:r>
            <a:r>
              <a:rPr lang="it-IT" dirty="0"/>
              <a:t>dimensiškumo mažinimo metodus.</a:t>
            </a:r>
          </a:p>
          <a:p>
            <a:pPr marL="514350" indent="-514350">
              <a:buFont typeface="+mj-lt"/>
              <a:buAutoNum type="arabicPeriod"/>
            </a:pPr>
            <a:r>
              <a:rPr lang="lt-LT" dirty="0" smtClean="0"/>
              <a:t>Pasirinkti </a:t>
            </a:r>
            <a:r>
              <a:rPr lang="lt-LT" dirty="0"/>
              <a:t>tyrimui tinkamą dimensiškumo mažinimo metodą.</a:t>
            </a:r>
          </a:p>
          <a:p>
            <a:pPr marL="514350" indent="-514350">
              <a:buFont typeface="+mj-lt"/>
              <a:buAutoNum type="arabicPeriod"/>
            </a:pPr>
            <a:r>
              <a:rPr lang="it-IT" dirty="0" smtClean="0"/>
              <a:t>Realizuoti </a:t>
            </a:r>
            <a:r>
              <a:rPr lang="it-IT" dirty="0"/>
              <a:t>pasirinktą dimensiškumo mažinimo metodą.</a:t>
            </a:r>
          </a:p>
          <a:p>
            <a:pPr marL="514350" indent="-514350">
              <a:buFont typeface="+mj-lt"/>
              <a:buAutoNum type="arabicPeriod"/>
            </a:pPr>
            <a:r>
              <a:rPr lang="lt-LT" dirty="0" smtClean="0"/>
              <a:t>Ištirti </a:t>
            </a:r>
            <a:r>
              <a:rPr lang="lt-LT" dirty="0"/>
              <a:t>dimensiškumo mažinimo įtaką duomenims.</a:t>
            </a:r>
          </a:p>
          <a:p>
            <a:pPr marL="514350" indent="-514350">
              <a:buFont typeface="+mj-lt"/>
              <a:buAutoNum type="arabicPeriod"/>
            </a:pPr>
            <a:r>
              <a:rPr lang="lt-LT" dirty="0" smtClean="0"/>
              <a:t>Ištirti</a:t>
            </a:r>
            <a:r>
              <a:rPr lang="lt-LT" dirty="0"/>
              <a:t>, kaip keičiasi klasifikavimo rezultatas mažinant daugiasluoksniui perceptronui </a:t>
            </a:r>
            <a:r>
              <a:rPr lang="lt-LT" dirty="0" smtClean="0"/>
              <a:t>perduodamų duomenų </a:t>
            </a:r>
            <a:r>
              <a:rPr lang="lt-LT" dirty="0"/>
              <a:t>dimensiškumą.</a:t>
            </a:r>
          </a:p>
          <a:p>
            <a:pPr marL="514350" indent="-514350">
              <a:buFont typeface="+mj-lt"/>
              <a:buAutoNum type="arabicPeriod"/>
            </a:pPr>
            <a:r>
              <a:rPr lang="lt-LT" dirty="0" smtClean="0"/>
              <a:t>Pasirinkti </a:t>
            </a:r>
            <a:r>
              <a:rPr lang="lt-LT" dirty="0"/>
              <a:t>optimalų dimensijų skaičių, naudojamą dimensiškumo mažinimui.</a:t>
            </a:r>
          </a:p>
          <a:p>
            <a:pPr marL="514350" indent="-514350">
              <a:buFont typeface="+mj-lt"/>
              <a:buAutoNum type="arabicPeriod"/>
            </a:pPr>
            <a:r>
              <a:rPr lang="lt-LT" dirty="0" smtClean="0"/>
              <a:t>Palyginti </a:t>
            </a:r>
            <a:r>
              <a:rPr lang="lt-LT" dirty="0"/>
              <a:t>daugiasluoksnių perceptronų apmokymo bei validacijos klaidas naudojant </a:t>
            </a:r>
            <a:r>
              <a:rPr lang="lt-LT" dirty="0" smtClean="0"/>
              <a:t>sumažinto ir </a:t>
            </a:r>
            <a:r>
              <a:rPr lang="lt-LT" dirty="0"/>
              <a:t>nesumažinto dimensiškumo duomenis.</a:t>
            </a:r>
          </a:p>
          <a:p>
            <a:pPr marL="514350" indent="-514350">
              <a:buFont typeface="+mj-lt"/>
              <a:buAutoNum type="arabicPeriod"/>
            </a:pPr>
            <a:r>
              <a:rPr lang="lt-LT" dirty="0" smtClean="0"/>
              <a:t>Palyginti </a:t>
            </a:r>
            <a:r>
              <a:rPr lang="lt-LT" dirty="0"/>
              <a:t>sumažinto ir nesumažinto dimensiškumo duomenų klasifikavimo rezultatus.</a:t>
            </a:r>
          </a:p>
        </p:txBody>
      </p:sp>
    </p:spTree>
    <p:extLst>
      <p:ext uri="{BB962C8B-B14F-4D97-AF65-F5344CB8AC3E}">
        <p14:creationId xmlns:p14="http://schemas.microsoft.com/office/powerpoint/2010/main" val="104109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Daugiasluoksnio</a:t>
            </a:r>
            <a:r>
              <a:rPr lang="en-US" dirty="0" smtClean="0"/>
              <a:t> perceptrono </a:t>
            </a:r>
            <a:r>
              <a:rPr lang="en-US" dirty="0" err="1" smtClean="0"/>
              <a:t>programavimas</a:t>
            </a:r>
            <a:endParaRPr lang="lt-LT" dirty="0"/>
          </a:p>
        </p:txBody>
      </p:sp>
      <p:pic>
        <p:nvPicPr>
          <p:cNvPr id="4" name="Picture 3"/>
          <p:cNvPicPr>
            <a:picLocks noChangeAspect="1"/>
          </p:cNvPicPr>
          <p:nvPr/>
        </p:nvPicPr>
        <p:blipFill>
          <a:blip r:embed="rId2"/>
          <a:stretch>
            <a:fillRect/>
          </a:stretch>
        </p:blipFill>
        <p:spPr>
          <a:xfrm>
            <a:off x="5372948" y="2446638"/>
            <a:ext cx="5980852" cy="3730325"/>
          </a:xfrm>
          <a:prstGeom prst="rect">
            <a:avLst/>
          </a:prstGeom>
        </p:spPr>
      </p:pic>
      <p:sp>
        <p:nvSpPr>
          <p:cNvPr id="3" name="Content Placeholder 2"/>
          <p:cNvSpPr>
            <a:spLocks noGrp="1"/>
          </p:cNvSpPr>
          <p:nvPr>
            <p:ph idx="1"/>
          </p:nvPr>
        </p:nvSpPr>
        <p:spPr>
          <a:xfrm>
            <a:off x="838200" y="1825625"/>
            <a:ext cx="5018903" cy="4351338"/>
          </a:xfrm>
        </p:spPr>
        <p:txBody>
          <a:bodyPr/>
          <a:lstStyle/>
          <a:p>
            <a:r>
              <a:rPr lang="lt-LT" dirty="0" smtClean="0"/>
              <a:t>Python programavimo kalba.</a:t>
            </a:r>
          </a:p>
          <a:p>
            <a:r>
              <a:rPr lang="lt-LT" dirty="0" err="1" smtClean="0"/>
              <a:t>Numpy</a:t>
            </a:r>
            <a:r>
              <a:rPr lang="lt-LT" dirty="0" smtClean="0"/>
              <a:t> paketas skaičiavimams.</a:t>
            </a:r>
          </a:p>
          <a:p>
            <a:r>
              <a:rPr lang="lt-LT" dirty="0" err="1" smtClean="0"/>
              <a:t>Matplotlib</a:t>
            </a:r>
            <a:r>
              <a:rPr lang="lt-LT" dirty="0" smtClean="0"/>
              <a:t> paketas rezultatų vizualizavimui.</a:t>
            </a:r>
          </a:p>
          <a:p>
            <a:r>
              <a:rPr lang="lt-LT" dirty="0" smtClean="0"/>
              <a:t>Suprogramuota universali daugiasluoksnio perceptrono klasė, kuria galima suprojektuoti tinklus įvairiems tikslams.</a:t>
            </a:r>
            <a:endParaRPr lang="lt-LT" dirty="0"/>
          </a:p>
        </p:txBody>
      </p:sp>
    </p:spTree>
    <p:extLst>
      <p:ext uri="{BB962C8B-B14F-4D97-AF65-F5344CB8AC3E}">
        <p14:creationId xmlns:p14="http://schemas.microsoft.com/office/powerpoint/2010/main" val="3785887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Klasifikuojan</a:t>
            </a:r>
            <a:r>
              <a:rPr lang="lt-LT" dirty="0" err="1"/>
              <a:t>čio</a:t>
            </a:r>
            <a:r>
              <a:rPr lang="lt-LT" dirty="0"/>
              <a:t> daugiasluoksnio perceptrono kūrimas</a:t>
            </a:r>
            <a:endParaRPr lang="it-IT" dirty="0"/>
          </a:p>
        </p:txBody>
      </p:sp>
      <p:sp>
        <p:nvSpPr>
          <p:cNvPr id="3" name="Content Placeholder 2"/>
          <p:cNvSpPr>
            <a:spLocks noGrp="1"/>
          </p:cNvSpPr>
          <p:nvPr>
            <p:ph idx="1"/>
          </p:nvPr>
        </p:nvSpPr>
        <p:spPr/>
        <p:txBody>
          <a:bodyPr>
            <a:normAutofit/>
          </a:bodyPr>
          <a:lstStyle/>
          <a:p>
            <a:r>
              <a:rPr lang="lt-LT" dirty="0" smtClean="0"/>
              <a:t>Kiekvienai grupei rezultate skiriama po vieną skaičių.</a:t>
            </a:r>
          </a:p>
          <a:p>
            <a:r>
              <a:rPr lang="lt-LT" dirty="0" smtClean="0"/>
              <a:t>Šis skaičius pasako, kiek ši grupė yra būdinga tiriamam objektui.</a:t>
            </a:r>
          </a:p>
          <a:p>
            <a:r>
              <a:rPr lang="lt-LT" dirty="0"/>
              <a:t>Šių skaičių reikšmės yra intervale [0; 1</a:t>
            </a:r>
            <a:r>
              <a:rPr lang="lt-LT" dirty="0" smtClean="0"/>
              <a:t>] (0 – visiškai nebūdinga, 1 – visiškai būdinga).</a:t>
            </a:r>
            <a:endParaRPr lang="lt-LT" dirty="0"/>
          </a:p>
          <a:p>
            <a:r>
              <a:rPr lang="lt-LT" dirty="0" smtClean="0"/>
              <a:t>Apmokymo metu, idealiu atsakymu laikomas skaičių rinkinys, parodantis, kad objektas yra visiškai būdingas grupei, kuriai jis priklauso, bei visiškai nebūdingas kitoms.</a:t>
            </a:r>
          </a:p>
          <a:p>
            <a:pPr lvl="1"/>
            <a:r>
              <a:rPr lang="lt-LT" dirty="0" smtClean="0"/>
              <a:t>Pvz. klasifikuojant 2-os grupės objektą, kai klasifikuojamos 3 grupės, idealus atsakymas yra (0; 1; 0).</a:t>
            </a:r>
          </a:p>
        </p:txBody>
      </p:sp>
    </p:spTree>
    <p:extLst>
      <p:ext uri="{BB962C8B-B14F-4D97-AF65-F5344CB8AC3E}">
        <p14:creationId xmlns:p14="http://schemas.microsoft.com/office/powerpoint/2010/main" val="3356266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D</a:t>
            </a:r>
            <a:r>
              <a:rPr lang="it-IT" dirty="0" smtClean="0"/>
              <a:t>imensiškumo </a:t>
            </a:r>
            <a:r>
              <a:rPr lang="it-IT" dirty="0"/>
              <a:t>mažinimo </a:t>
            </a:r>
            <a:r>
              <a:rPr lang="it-IT" dirty="0" smtClean="0"/>
              <a:t>metod</a:t>
            </a:r>
            <a:r>
              <a:rPr lang="lt-LT" dirty="0" smtClean="0"/>
              <a:t>ų tyrimas</a:t>
            </a:r>
            <a:endParaRPr lang="lt-LT" dirty="0"/>
          </a:p>
        </p:txBody>
      </p:sp>
      <p:sp>
        <p:nvSpPr>
          <p:cNvPr id="3" name="Content Placeholder 2"/>
          <p:cNvSpPr>
            <a:spLocks noGrp="1"/>
          </p:cNvSpPr>
          <p:nvPr>
            <p:ph idx="1"/>
          </p:nvPr>
        </p:nvSpPr>
        <p:spPr/>
        <p:txBody>
          <a:bodyPr/>
          <a:lstStyle/>
          <a:p>
            <a:r>
              <a:rPr lang="lt-LT" dirty="0"/>
              <a:t>Peržvelgti keli dimensiškumo mažinimo </a:t>
            </a:r>
            <a:r>
              <a:rPr lang="lt-LT" dirty="0" smtClean="0"/>
              <a:t>metodai.</a:t>
            </a:r>
          </a:p>
          <a:p>
            <a:r>
              <a:rPr lang="lt-LT" dirty="0" smtClean="0"/>
              <a:t>Išanalizuota </a:t>
            </a:r>
            <a:r>
              <a:rPr lang="lt-LT" dirty="0"/>
              <a:t>tiesinė </a:t>
            </a:r>
            <a:r>
              <a:rPr lang="lt-LT" dirty="0" err="1" smtClean="0"/>
              <a:t>diskriminantinė</a:t>
            </a:r>
            <a:r>
              <a:rPr lang="lt-LT" dirty="0"/>
              <a:t> </a:t>
            </a:r>
            <a:r>
              <a:rPr lang="lt-LT" dirty="0" smtClean="0"/>
              <a:t>analizė </a:t>
            </a:r>
            <a:r>
              <a:rPr lang="lt-LT" dirty="0"/>
              <a:t>bei dimensiškumo mažinimas daugiasluoksniu perceptronu</a:t>
            </a:r>
            <a:r>
              <a:rPr lang="lt-LT" dirty="0" smtClean="0"/>
              <a:t>.</a:t>
            </a:r>
          </a:p>
          <a:p>
            <a:r>
              <a:rPr lang="lt-LT" dirty="0" smtClean="0"/>
              <a:t>Pasirinktas dimensiškumo </a:t>
            </a:r>
            <a:r>
              <a:rPr lang="lt-LT" dirty="0" smtClean="0"/>
              <a:t>mažinimo </a:t>
            </a:r>
            <a:r>
              <a:rPr lang="lt-LT" dirty="0" smtClean="0"/>
              <a:t>daugiasluoksniu perceptronu metodas.</a:t>
            </a:r>
            <a:endParaRPr lang="lt-LT" dirty="0"/>
          </a:p>
        </p:txBody>
      </p:sp>
    </p:spTree>
    <p:extLst>
      <p:ext uri="{BB962C8B-B14F-4D97-AF65-F5344CB8AC3E}">
        <p14:creationId xmlns:p14="http://schemas.microsoft.com/office/powerpoint/2010/main" val="3855838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dirty="0" smtClean="0"/>
              <a:t>P</a:t>
            </a:r>
            <a:r>
              <a:rPr lang="it-IT" dirty="0" smtClean="0"/>
              <a:t>asirinkt</a:t>
            </a:r>
            <a:r>
              <a:rPr lang="lt-LT" dirty="0"/>
              <a:t>o</a:t>
            </a:r>
            <a:r>
              <a:rPr lang="it-IT" dirty="0" smtClean="0"/>
              <a:t> </a:t>
            </a:r>
            <a:r>
              <a:rPr lang="it-IT" dirty="0"/>
              <a:t>dimensiškumo mažinimo </a:t>
            </a:r>
            <a:r>
              <a:rPr lang="it-IT" dirty="0" smtClean="0"/>
              <a:t>metod</a:t>
            </a:r>
            <a:r>
              <a:rPr lang="lt-LT" dirty="0" smtClean="0"/>
              <a:t>o realizavimas</a:t>
            </a:r>
            <a:endParaRPr lang="lt-LT" dirty="0"/>
          </a:p>
        </p:txBody>
      </p:sp>
      <p:sp>
        <p:nvSpPr>
          <p:cNvPr id="8" name="Content Placeholder 7"/>
          <p:cNvSpPr>
            <a:spLocks noGrp="1"/>
          </p:cNvSpPr>
          <p:nvPr>
            <p:ph idx="1"/>
          </p:nvPr>
        </p:nvSpPr>
        <p:spPr>
          <a:xfrm>
            <a:off x="838200" y="1825625"/>
            <a:ext cx="5195937" cy="4351338"/>
          </a:xfrm>
        </p:spPr>
        <p:txBody>
          <a:bodyPr/>
          <a:lstStyle/>
          <a:p>
            <a:r>
              <a:rPr lang="lt-LT" dirty="0" smtClean="0"/>
              <a:t>Sukurtas auto-kompresijos tinklas (angl. </a:t>
            </a:r>
            <a:r>
              <a:rPr lang="lt-LT" i="1" dirty="0" err="1" smtClean="0"/>
              <a:t>autoencoder</a:t>
            </a:r>
            <a:r>
              <a:rPr lang="lt-LT" i="1" dirty="0" smtClean="0"/>
              <a:t>).</a:t>
            </a:r>
          </a:p>
          <a:p>
            <a:r>
              <a:rPr lang="lt-LT" dirty="0" smtClean="0"/>
              <a:t>Testavimui panaudoti </a:t>
            </a:r>
            <a:r>
              <a:rPr lang="lt-LT" dirty="0"/>
              <a:t>vilkdalgių (angl. </a:t>
            </a:r>
            <a:r>
              <a:rPr lang="lt-LT" i="1" dirty="0" err="1"/>
              <a:t>iris</a:t>
            </a:r>
            <a:r>
              <a:rPr lang="lt-LT" i="1" dirty="0"/>
              <a:t> </a:t>
            </a:r>
            <a:r>
              <a:rPr lang="lt-LT" i="1" dirty="0" err="1"/>
              <a:t>flower</a:t>
            </a:r>
            <a:r>
              <a:rPr lang="lt-LT" dirty="0"/>
              <a:t>) </a:t>
            </a:r>
            <a:r>
              <a:rPr lang="lt-LT" dirty="0" smtClean="0"/>
              <a:t>duomenys:</a:t>
            </a:r>
            <a:endParaRPr lang="lt-LT" dirty="0"/>
          </a:p>
          <a:p>
            <a:pPr lvl="1"/>
            <a:r>
              <a:rPr lang="en-US" dirty="0"/>
              <a:t>Ma</a:t>
            </a:r>
            <a:r>
              <a:rPr lang="lt-LT" dirty="0" err="1"/>
              <a:t>žas</a:t>
            </a:r>
            <a:r>
              <a:rPr lang="lt-LT" dirty="0"/>
              <a:t> parametrų skaičius (</a:t>
            </a:r>
            <a:r>
              <a:rPr lang="en-US" dirty="0"/>
              <a:t>4 </a:t>
            </a:r>
            <a:r>
              <a:rPr lang="en-US" dirty="0" err="1"/>
              <a:t>parametrai</a:t>
            </a:r>
            <a:r>
              <a:rPr lang="en-US" dirty="0"/>
              <a:t>) </a:t>
            </a:r>
            <a:r>
              <a:rPr lang="en-US" dirty="0" err="1"/>
              <a:t>leid</a:t>
            </a:r>
            <a:r>
              <a:rPr lang="lt-LT" dirty="0" err="1"/>
              <a:t>žia</a:t>
            </a:r>
            <a:r>
              <a:rPr lang="lt-LT" dirty="0"/>
              <a:t> efektyviai testuoti klasifikavimą be dimensiškumo mažinimo.</a:t>
            </a:r>
          </a:p>
          <a:p>
            <a:pPr lvl="1"/>
            <a:r>
              <a:rPr lang="lt-LT" dirty="0"/>
              <a:t>Didelė duomenų imtis (</a:t>
            </a:r>
            <a:r>
              <a:rPr lang="en-US" dirty="0"/>
              <a:t>150 </a:t>
            </a:r>
            <a:r>
              <a:rPr lang="lt-LT" dirty="0"/>
              <a:t>gėlių – po </a:t>
            </a:r>
            <a:r>
              <a:rPr lang="en-US" dirty="0"/>
              <a:t>50 g</a:t>
            </a:r>
            <a:r>
              <a:rPr lang="lt-LT" dirty="0" err="1"/>
              <a:t>ėlių</a:t>
            </a:r>
            <a:r>
              <a:rPr lang="lt-LT" dirty="0"/>
              <a:t> </a:t>
            </a:r>
            <a:r>
              <a:rPr lang="en-US" dirty="0"/>
              <a:t>3 </a:t>
            </a:r>
            <a:r>
              <a:rPr lang="en-US" dirty="0" err="1"/>
              <a:t>grup</a:t>
            </a:r>
            <a:r>
              <a:rPr lang="lt-LT" dirty="0" err="1"/>
              <a:t>ėse</a:t>
            </a:r>
            <a:r>
              <a:rPr lang="lt-LT" dirty="0"/>
              <a:t>).</a:t>
            </a:r>
          </a:p>
          <a:p>
            <a:endParaRPr lang="lt-LT" i="1" dirty="0" smtClean="0"/>
          </a:p>
          <a:p>
            <a:endParaRPr lang="lt-LT" i="1" dirty="0"/>
          </a:p>
        </p:txBody>
      </p:sp>
      <p:pic>
        <p:nvPicPr>
          <p:cNvPr id="9" name="Content Placeholder 4"/>
          <p:cNvPicPr>
            <a:picLocks noChangeAspect="1"/>
          </p:cNvPicPr>
          <p:nvPr/>
        </p:nvPicPr>
        <p:blipFill>
          <a:blip r:embed="rId2"/>
          <a:stretch>
            <a:fillRect/>
          </a:stretch>
        </p:blipFill>
        <p:spPr>
          <a:xfrm>
            <a:off x="6034137" y="1825625"/>
            <a:ext cx="5319663" cy="4351338"/>
          </a:xfrm>
          <a:prstGeom prst="rect">
            <a:avLst/>
          </a:prstGeom>
        </p:spPr>
      </p:pic>
    </p:spTree>
    <p:extLst>
      <p:ext uri="{BB962C8B-B14F-4D97-AF65-F5344CB8AC3E}">
        <p14:creationId xmlns:p14="http://schemas.microsoft.com/office/powerpoint/2010/main" val="1622166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dirty="0" smtClean="0"/>
              <a:t>Dimensiškumo </a:t>
            </a:r>
            <a:r>
              <a:rPr lang="lt-LT" dirty="0"/>
              <a:t>mažinimo </a:t>
            </a:r>
            <a:r>
              <a:rPr lang="lt-LT" dirty="0" smtClean="0"/>
              <a:t>įtakos duomenims</a:t>
            </a:r>
            <a:r>
              <a:rPr lang="lt-LT" dirty="0"/>
              <a:t> </a:t>
            </a:r>
            <a:r>
              <a:rPr lang="lt-LT" dirty="0" smtClean="0"/>
              <a:t>tyrimas</a:t>
            </a:r>
            <a:endParaRPr lang="lt-LT" dirty="0"/>
          </a:p>
        </p:txBody>
      </p:sp>
      <p:sp>
        <p:nvSpPr>
          <p:cNvPr id="3" name="Content Placeholder 2"/>
          <p:cNvSpPr>
            <a:spLocks noGrp="1"/>
          </p:cNvSpPr>
          <p:nvPr>
            <p:ph idx="1"/>
          </p:nvPr>
        </p:nvSpPr>
        <p:spPr>
          <a:xfrm>
            <a:off x="838200" y="1825625"/>
            <a:ext cx="5708186" cy="4351338"/>
          </a:xfrm>
        </p:spPr>
        <p:txBody>
          <a:bodyPr>
            <a:normAutofit fontScale="92500"/>
          </a:bodyPr>
          <a:lstStyle/>
          <a:p>
            <a:r>
              <a:rPr lang="lt-LT" dirty="0" smtClean="0"/>
              <a:t>Tyrimams naudoti chromosomų duomenys:</a:t>
            </a:r>
          </a:p>
          <a:p>
            <a:pPr lvl="1"/>
            <a:r>
              <a:rPr lang="en-US" dirty="0" smtClean="0"/>
              <a:t>3 </a:t>
            </a:r>
            <a:r>
              <a:rPr lang="lt-LT" dirty="0" smtClean="0"/>
              <a:t>chromosomų </a:t>
            </a:r>
            <a:r>
              <a:rPr lang="en-US" dirty="0" err="1" smtClean="0"/>
              <a:t>grup</a:t>
            </a:r>
            <a:r>
              <a:rPr lang="lt-LT" dirty="0" smtClean="0"/>
              <a:t>ės (iš 24).</a:t>
            </a:r>
          </a:p>
          <a:p>
            <a:pPr lvl="1"/>
            <a:r>
              <a:rPr lang="lt-LT" dirty="0" smtClean="0"/>
              <a:t>Kiekvienoje grupėje po 500 chromosomų.</a:t>
            </a:r>
          </a:p>
          <a:p>
            <a:pPr lvl="1"/>
            <a:r>
              <a:rPr lang="lt-LT" dirty="0" smtClean="0"/>
              <a:t>Kiekviena chromosoma turi 30 </a:t>
            </a:r>
            <a:r>
              <a:rPr lang="lt-LT" dirty="0"/>
              <a:t>parametrų.</a:t>
            </a:r>
            <a:endParaRPr lang="lt-LT" dirty="0" smtClean="0"/>
          </a:p>
          <a:p>
            <a:r>
              <a:rPr lang="lt-LT" dirty="0" smtClean="0"/>
              <a:t>Tiriamų </a:t>
            </a:r>
            <a:r>
              <a:rPr lang="lt-LT" dirty="0"/>
              <a:t>chromosomų duomenų dimensiškumas sumažintas iki visų galimų dimensijų </a:t>
            </a:r>
            <a:r>
              <a:rPr lang="lt-LT" dirty="0" smtClean="0"/>
              <a:t>skaičių.</a:t>
            </a:r>
          </a:p>
          <a:p>
            <a:r>
              <a:rPr lang="lt-LT" dirty="0" smtClean="0"/>
              <a:t>Ištirta </a:t>
            </a:r>
            <a:r>
              <a:rPr lang="lt-LT" dirty="0"/>
              <a:t>dimensiškumo mažinimo įtaka duomenims sumažinto dimensiškumo </a:t>
            </a:r>
            <a:r>
              <a:rPr lang="lt-LT" dirty="0" smtClean="0"/>
              <a:t>duomenis bandant </a:t>
            </a:r>
            <a:r>
              <a:rPr lang="lt-LT" dirty="0"/>
              <a:t>atstatyti į pradinius.</a:t>
            </a:r>
          </a:p>
        </p:txBody>
      </p:sp>
      <p:pic>
        <p:nvPicPr>
          <p:cNvPr id="4" name="Picture 3"/>
          <p:cNvPicPr>
            <a:picLocks noChangeAspect="1"/>
          </p:cNvPicPr>
          <p:nvPr/>
        </p:nvPicPr>
        <p:blipFill>
          <a:blip r:embed="rId2"/>
          <a:stretch>
            <a:fillRect/>
          </a:stretch>
        </p:blipFill>
        <p:spPr>
          <a:xfrm>
            <a:off x="6546386" y="1690688"/>
            <a:ext cx="5323445" cy="3401401"/>
          </a:xfrm>
          <a:prstGeom prst="rect">
            <a:avLst/>
          </a:prstGeom>
        </p:spPr>
      </p:pic>
    </p:spTree>
    <p:extLst>
      <p:ext uri="{BB962C8B-B14F-4D97-AF65-F5344CB8AC3E}">
        <p14:creationId xmlns:p14="http://schemas.microsoft.com/office/powerpoint/2010/main" val="472692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Tyrimas, </a:t>
            </a:r>
            <a:r>
              <a:rPr lang="lt-LT" dirty="0"/>
              <a:t>kaip keičiasi klasifikavimo rezultatas mažinant daugiasluoksniui perceptronui perduodamų</a:t>
            </a:r>
            <a:r>
              <a:rPr lang="en-US" dirty="0"/>
              <a:t> </a:t>
            </a:r>
            <a:r>
              <a:rPr lang="lt-LT" dirty="0"/>
              <a:t>duomenų </a:t>
            </a:r>
            <a:r>
              <a:rPr lang="lt-LT" dirty="0" smtClean="0"/>
              <a:t>dimensiškumą</a:t>
            </a:r>
            <a:endParaRPr lang="lt-LT" dirty="0"/>
          </a:p>
        </p:txBody>
      </p:sp>
      <p:pic>
        <p:nvPicPr>
          <p:cNvPr id="4" name="Picture 3"/>
          <p:cNvPicPr>
            <a:picLocks noChangeAspect="1"/>
          </p:cNvPicPr>
          <p:nvPr/>
        </p:nvPicPr>
        <p:blipFill>
          <a:blip r:embed="rId2"/>
          <a:stretch>
            <a:fillRect/>
          </a:stretch>
        </p:blipFill>
        <p:spPr>
          <a:xfrm>
            <a:off x="6563170" y="3047154"/>
            <a:ext cx="5431564" cy="3394728"/>
          </a:xfrm>
          <a:prstGeom prst="rect">
            <a:avLst/>
          </a:prstGeom>
        </p:spPr>
      </p:pic>
      <p:sp>
        <p:nvSpPr>
          <p:cNvPr id="3" name="Content Placeholder 2"/>
          <p:cNvSpPr>
            <a:spLocks noGrp="1"/>
          </p:cNvSpPr>
          <p:nvPr>
            <p:ph idx="1"/>
          </p:nvPr>
        </p:nvSpPr>
        <p:spPr>
          <a:xfrm>
            <a:off x="838199" y="1825625"/>
            <a:ext cx="5947161" cy="4351338"/>
          </a:xfrm>
        </p:spPr>
        <p:txBody>
          <a:bodyPr/>
          <a:lstStyle/>
          <a:p>
            <a:r>
              <a:rPr lang="lt-LT" dirty="0" smtClean="0"/>
              <a:t>Atliktas klasifikavimas su sumažinto dimensiškumo duomenimis.</a:t>
            </a:r>
          </a:p>
          <a:p>
            <a:r>
              <a:rPr lang="lt-LT" dirty="0" smtClean="0"/>
              <a:t>Išbandyta su [4; 30] dimensijomis.</a:t>
            </a:r>
          </a:p>
          <a:p>
            <a:r>
              <a:rPr lang="lt-LT" dirty="0" smtClean="0"/>
              <a:t>Palygintos klaidos, panaudojus visus </a:t>
            </a:r>
            <a:r>
              <a:rPr lang="lt-LT" dirty="0" smtClean="0"/>
              <a:t>3 grupių duomenimis.</a:t>
            </a:r>
          </a:p>
          <a:p>
            <a:r>
              <a:rPr lang="lt-LT" dirty="0" smtClean="0"/>
              <a:t>Pasirinktas </a:t>
            </a:r>
            <a:r>
              <a:rPr lang="lt-LT" dirty="0"/>
              <a:t>optimalus dimensiškumo mažinimui naudojamas dimensijų skaičius – </a:t>
            </a:r>
            <a:r>
              <a:rPr lang="en-US" dirty="0"/>
              <a:t>18</a:t>
            </a:r>
            <a:r>
              <a:rPr lang="en-US" dirty="0" smtClean="0"/>
              <a:t>.</a:t>
            </a:r>
            <a:endParaRPr lang="lt-LT" dirty="0"/>
          </a:p>
        </p:txBody>
      </p:sp>
    </p:spTree>
    <p:extLst>
      <p:ext uri="{BB962C8B-B14F-4D97-AF65-F5344CB8AC3E}">
        <p14:creationId xmlns:p14="http://schemas.microsoft.com/office/powerpoint/2010/main" val="180408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dirty="0" smtClean="0"/>
              <a:t>Sumažinto ir nesumažinto dimensiškumo duomenų apmokymo palyginimas</a:t>
            </a:r>
            <a:endParaRPr lang="lt-LT" dirty="0"/>
          </a:p>
        </p:txBody>
      </p:sp>
      <p:sp>
        <p:nvSpPr>
          <p:cNvPr id="3" name="Content Placeholder 2"/>
          <p:cNvSpPr>
            <a:spLocks noGrp="1"/>
          </p:cNvSpPr>
          <p:nvPr>
            <p:ph idx="1"/>
          </p:nvPr>
        </p:nvSpPr>
        <p:spPr>
          <a:xfrm>
            <a:off x="838200" y="1825625"/>
            <a:ext cx="5079881" cy="4351338"/>
          </a:xfrm>
        </p:spPr>
        <p:txBody>
          <a:bodyPr/>
          <a:lstStyle/>
          <a:p>
            <a:r>
              <a:rPr lang="en-US" dirty="0" err="1" smtClean="0"/>
              <a:t>Atliktas</a:t>
            </a:r>
            <a:r>
              <a:rPr lang="en-US" dirty="0" smtClean="0"/>
              <a:t> </a:t>
            </a:r>
            <a:r>
              <a:rPr lang="en-US" dirty="0" err="1" smtClean="0"/>
              <a:t>palyginimas</a:t>
            </a:r>
            <a:r>
              <a:rPr lang="en-US" dirty="0" smtClean="0"/>
              <a:t>:</a:t>
            </a:r>
          </a:p>
          <a:p>
            <a:pPr lvl="1"/>
            <a:r>
              <a:rPr lang="lt-LT" dirty="0" smtClean="0"/>
              <a:t>Naudoja</a:t>
            </a:r>
            <a:r>
              <a:rPr lang="en-US" dirty="0" smtClean="0"/>
              <a:t>mi</a:t>
            </a:r>
            <a:r>
              <a:rPr lang="lt-LT" dirty="0" smtClean="0"/>
              <a:t> </a:t>
            </a:r>
            <a:r>
              <a:rPr lang="en-US" dirty="0" smtClean="0"/>
              <a:t>18</a:t>
            </a:r>
            <a:r>
              <a:rPr lang="lt-LT" dirty="0" smtClean="0"/>
              <a:t>-</a:t>
            </a:r>
            <a:r>
              <a:rPr lang="lt-LT" dirty="0" err="1" smtClean="0"/>
              <a:t>os</a:t>
            </a:r>
            <a:r>
              <a:rPr lang="en-US" dirty="0" smtClean="0"/>
              <a:t> </a:t>
            </a:r>
            <a:r>
              <a:rPr lang="en-US" dirty="0" err="1" smtClean="0"/>
              <a:t>ir</a:t>
            </a:r>
            <a:r>
              <a:rPr lang="en-US" dirty="0" smtClean="0"/>
              <a:t> 30</a:t>
            </a:r>
            <a:r>
              <a:rPr lang="lt-LT" dirty="0" smtClean="0"/>
              <a:t>-</a:t>
            </a:r>
            <a:r>
              <a:rPr lang="lt-LT" dirty="0" err="1" smtClean="0"/>
              <a:t>ies</a:t>
            </a:r>
            <a:r>
              <a:rPr lang="en-US" dirty="0" smtClean="0"/>
              <a:t> </a:t>
            </a:r>
            <a:r>
              <a:rPr lang="en-US" dirty="0" err="1" smtClean="0"/>
              <a:t>dimensij</a:t>
            </a:r>
            <a:r>
              <a:rPr lang="lt-LT" dirty="0" smtClean="0"/>
              <a:t>ų duomenys.</a:t>
            </a:r>
          </a:p>
          <a:p>
            <a:pPr lvl="1"/>
            <a:r>
              <a:rPr lang="en-US" dirty="0" err="1" smtClean="0"/>
              <a:t>Matuojamos</a:t>
            </a:r>
            <a:r>
              <a:rPr lang="en-US" dirty="0" smtClean="0"/>
              <a:t> </a:t>
            </a:r>
            <a:r>
              <a:rPr lang="lt-LT" dirty="0" smtClean="0"/>
              <a:t>mokymosi ir validacijos klaidos.</a:t>
            </a:r>
          </a:p>
          <a:p>
            <a:pPr lvl="1"/>
            <a:endParaRPr lang="lt-LT" dirty="0"/>
          </a:p>
        </p:txBody>
      </p:sp>
      <p:pic>
        <p:nvPicPr>
          <p:cNvPr id="4" name="Picture 3"/>
          <p:cNvPicPr>
            <a:picLocks noChangeAspect="1"/>
          </p:cNvPicPr>
          <p:nvPr/>
        </p:nvPicPr>
        <p:blipFill>
          <a:blip r:embed="rId2"/>
          <a:stretch>
            <a:fillRect/>
          </a:stretch>
        </p:blipFill>
        <p:spPr>
          <a:xfrm>
            <a:off x="5918081" y="1825625"/>
            <a:ext cx="5435719" cy="4351338"/>
          </a:xfrm>
          <a:prstGeom prst="rect">
            <a:avLst/>
          </a:prstGeom>
        </p:spPr>
      </p:pic>
    </p:spTree>
    <p:extLst>
      <p:ext uri="{BB962C8B-B14F-4D97-AF65-F5344CB8AC3E}">
        <p14:creationId xmlns:p14="http://schemas.microsoft.com/office/powerpoint/2010/main" val="1645072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725</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Duomenų dimensiškumo mažinimas ir klasifikavimas</vt:lpstr>
      <vt:lpstr>Darbo aprašymas</vt:lpstr>
      <vt:lpstr>Daugiasluoksnio perceptrono programavimas</vt:lpstr>
      <vt:lpstr>Klasifikuojančio daugiasluoksnio perceptrono kūrimas</vt:lpstr>
      <vt:lpstr>Dimensiškumo mažinimo metodų tyrimas</vt:lpstr>
      <vt:lpstr>Pasirinkto dimensiškumo mažinimo metodo realizavimas</vt:lpstr>
      <vt:lpstr>Dimensiškumo mažinimo įtakos duomenims tyrimas</vt:lpstr>
      <vt:lpstr>Tyrimas, kaip keičiasi klasifikavimo rezultatas mažinant daugiasluoksniui perceptronui perduodamų duomenų dimensiškumą</vt:lpstr>
      <vt:lpstr>Sumažinto ir nesumažinto dimensiškumo duomenų apmokymo palyginimas</vt:lpstr>
      <vt:lpstr>Sumažinto ir nesumažinto dimensiškumo duomenų klasifikavimo rezultatų palyginimas</vt:lpstr>
      <vt:lpstr>Išvados (1)</vt:lpstr>
      <vt:lpstr>Išvados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Duomenų dimensiškumo mažinimas ir klasifikavimas</dc:title>
  <dc:creator>Donatas Kučinskas</dc:creator>
  <cp:lastModifiedBy>Donatas Kučinskas</cp:lastModifiedBy>
  <cp:revision>52</cp:revision>
  <dcterms:created xsi:type="dcterms:W3CDTF">2015-06-07T09:03:18Z</dcterms:created>
  <dcterms:modified xsi:type="dcterms:W3CDTF">2015-06-08T09:10:14Z</dcterms:modified>
</cp:coreProperties>
</file>