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C8FBA-FC13-4C43-866A-947FD206D1EA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BBB89-E74C-4FE8-81C7-5B5E97A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9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8B9EBBA-996F-894A-B54A-D6246ED52CEA}" type="datetimeFigureOut">
              <a:rPr lang="en-US" smtClean="0"/>
              <a:pPr/>
              <a:t>30-Apr-18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51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9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30-Apr-18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7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30-Apr-18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4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7302355-E14B-8545-A8F8-0FE83CC9D524}" type="datetimeFigureOut">
              <a:rPr lang="en-US" smtClean="0"/>
              <a:pPr/>
              <a:t>30-Apr-18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4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2640F58-564D-2B4F-AE67-E407BA4FCF45}" type="datetimeFigureOut">
              <a:rPr lang="en-US" smtClean="0"/>
              <a:pPr/>
              <a:t>30-Apr-18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3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30-Apr-18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1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818C68F-D26B-8F47-958C-23B49CF8A634}" type="datetimeFigureOut">
              <a:rPr lang="en-US" smtClean="0"/>
              <a:pPr/>
              <a:t>30-Apr-18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35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30-Apr-18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03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30-Apr-18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2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8D1D-2C20-4659-ACC3-8136B2FD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32" y="1741867"/>
            <a:ext cx="6509936" cy="3374265"/>
          </a:xfrm>
        </p:spPr>
        <p:txBody>
          <a:bodyPr>
            <a:normAutofit/>
          </a:bodyPr>
          <a:lstStyle/>
          <a:p>
            <a:r>
              <a:rPr lang="en-US" sz="80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oadway" panose="04040905080B02020502" pitchFamily="82" charset="0"/>
              </a:rPr>
              <a:t>Program The Real World</a:t>
            </a:r>
            <a:endParaRPr lang="en-US" sz="60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2AC37-A486-4872-80B7-F1E89B69E86D}"/>
              </a:ext>
            </a:extLst>
          </p:cNvPr>
          <p:cNvSpPr/>
          <p:nvPr/>
        </p:nvSpPr>
        <p:spPr>
          <a:xfrm>
            <a:off x="1383182" y="1074140"/>
            <a:ext cx="6377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Change is here</a:t>
            </a:r>
          </a:p>
        </p:txBody>
      </p:sp>
    </p:spTree>
    <p:extLst>
      <p:ext uri="{BB962C8B-B14F-4D97-AF65-F5344CB8AC3E}">
        <p14:creationId xmlns:p14="http://schemas.microsoft.com/office/powerpoint/2010/main" val="158433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D862AA-63BD-4169-AA5C-921D6541F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84757"/>
              </p:ext>
            </p:extLst>
          </p:nvPr>
        </p:nvGraphicFramePr>
        <p:xfrm>
          <a:off x="0" y="10572"/>
          <a:ext cx="8778240" cy="6847430"/>
        </p:xfrm>
        <a:graphic>
          <a:graphicData uri="http://schemas.openxmlformats.org/drawingml/2006/table">
            <a:tbl>
              <a:tblPr/>
              <a:tblGrid>
                <a:gridCol w="1043189">
                  <a:extLst>
                    <a:ext uri="{9D8B030D-6E8A-4147-A177-3AD203B41FA5}">
                      <a16:colId xmlns:a16="http://schemas.microsoft.com/office/drawing/2014/main" val="3618981359"/>
                    </a:ext>
                  </a:extLst>
                </a:gridCol>
                <a:gridCol w="1442434">
                  <a:extLst>
                    <a:ext uri="{9D8B030D-6E8A-4147-A177-3AD203B41FA5}">
                      <a16:colId xmlns:a16="http://schemas.microsoft.com/office/drawing/2014/main" val="980029840"/>
                    </a:ext>
                  </a:extLst>
                </a:gridCol>
                <a:gridCol w="965915">
                  <a:extLst>
                    <a:ext uri="{9D8B030D-6E8A-4147-A177-3AD203B41FA5}">
                      <a16:colId xmlns:a16="http://schemas.microsoft.com/office/drawing/2014/main" val="612513666"/>
                    </a:ext>
                  </a:extLst>
                </a:gridCol>
                <a:gridCol w="5326702">
                  <a:extLst>
                    <a:ext uri="{9D8B030D-6E8A-4147-A177-3AD203B41FA5}">
                      <a16:colId xmlns:a16="http://schemas.microsoft.com/office/drawing/2014/main" val="444761828"/>
                    </a:ext>
                  </a:extLst>
                </a:gridCol>
              </a:tblGrid>
              <a:tr h="449012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GPIO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Node </a:t>
                      </a:r>
                      <a:r>
                        <a:rPr lang="en-US" sz="1800" b="0" dirty="0" err="1">
                          <a:effectLst/>
                        </a:rPr>
                        <a:t>Dpin</a:t>
                      </a:r>
                      <a:endParaRPr lang="en-US" sz="1800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Restrictions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472948"/>
                  </a:ext>
                </a:extLst>
              </a:tr>
              <a:tr h="449012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D3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3.3V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No Hi-</a:t>
                      </a:r>
                      <a:r>
                        <a:rPr lang="en-US" sz="1800" b="0" dirty="0" err="1">
                          <a:effectLst/>
                        </a:rPr>
                        <a:t>Z,not</a:t>
                      </a:r>
                      <a:r>
                        <a:rPr lang="en-US" sz="1800" b="0" dirty="0">
                          <a:effectLst/>
                        </a:rPr>
                        <a:t> used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897345"/>
                  </a:ext>
                </a:extLst>
              </a:tr>
              <a:tr h="449012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TX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Not usable during Serial transmission </a:t>
                      </a:r>
                      <a:r>
                        <a:rPr lang="en-US" sz="1800" b="0" dirty="0" err="1">
                          <a:effectLst/>
                        </a:rPr>
                        <a:t>rx</a:t>
                      </a:r>
                      <a:r>
                        <a:rPr lang="en-US" sz="1800" b="0" dirty="0">
                          <a:effectLst/>
                        </a:rPr>
                        <a:t>/</a:t>
                      </a:r>
                      <a:r>
                        <a:rPr lang="en-US" sz="1800" b="0" dirty="0" err="1">
                          <a:effectLst/>
                        </a:rPr>
                        <a:t>tx</a:t>
                      </a:r>
                      <a:endParaRPr lang="en-US" sz="1800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960154"/>
                  </a:ext>
                </a:extLst>
              </a:tr>
              <a:tr h="449012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D4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487116"/>
                  </a:ext>
                </a:extLst>
              </a:tr>
              <a:tr h="78577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RX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Not usable during Serial transmission</a:t>
                      </a:r>
                    </a:p>
                    <a:p>
                      <a:pPr algn="l"/>
                      <a:r>
                        <a:rPr lang="en-US" sz="1800" b="0" dirty="0" err="1">
                          <a:effectLst/>
                        </a:rPr>
                        <a:t>rx</a:t>
                      </a:r>
                      <a:r>
                        <a:rPr lang="en-US" sz="1800" b="0" dirty="0">
                          <a:effectLst/>
                        </a:rPr>
                        <a:t>/</a:t>
                      </a:r>
                      <a:r>
                        <a:rPr lang="en-US" sz="1800" b="0" dirty="0" err="1">
                          <a:effectLst/>
                        </a:rPr>
                        <a:t>tx</a:t>
                      </a:r>
                      <a:endParaRPr lang="en-US" sz="1800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054783"/>
                  </a:ext>
                </a:extLst>
              </a:tr>
              <a:tr h="449012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D2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356898"/>
                  </a:ext>
                </a:extLst>
              </a:tr>
              <a:tr h="449012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D1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17049"/>
                  </a:ext>
                </a:extLst>
              </a:tr>
              <a:tr h="78577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6 - 11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Flash connection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Not usable, and not broken out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804094"/>
                  </a:ext>
                </a:extLst>
              </a:tr>
              <a:tr h="449012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D6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073644"/>
                  </a:ext>
                </a:extLst>
              </a:tr>
              <a:tr h="449012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D7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379673"/>
                  </a:ext>
                </a:extLst>
              </a:tr>
              <a:tr h="449012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D5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630243"/>
                  </a:ext>
                </a:extLst>
              </a:tr>
              <a:tr h="449012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D8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0V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Pull-up resistor not usable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794235"/>
                  </a:ext>
                </a:extLst>
              </a:tr>
              <a:tr h="78577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D0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No pull-up resistor, but pull-down instead 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Should be connected to RST to wake up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6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1234B6-CE20-4EE1-B9EE-DDC20B3F0164}"/>
              </a:ext>
            </a:extLst>
          </p:cNvPr>
          <p:cNvSpPr/>
          <p:nvPr/>
        </p:nvSpPr>
        <p:spPr>
          <a:xfrm>
            <a:off x="212501" y="373487"/>
            <a:ext cx="871899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93D1DA-3690-4559-AE4D-C9CB5760E233}"/>
              </a:ext>
            </a:extLst>
          </p:cNvPr>
          <p:cNvSpPr/>
          <p:nvPr/>
        </p:nvSpPr>
        <p:spPr>
          <a:xfrm>
            <a:off x="425004" y="1428666"/>
            <a:ext cx="8506494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 Arduino software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 driver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 ESP8266 Library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nodeMCU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board version 1.0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to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nodeMCU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using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microUSB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port number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the script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compile, and run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Serial monitor if needed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84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F820A6-EB5A-46E8-B73F-A52B1AAA2D24}"/>
              </a:ext>
            </a:extLst>
          </p:cNvPr>
          <p:cNvSpPr/>
          <p:nvPr/>
        </p:nvSpPr>
        <p:spPr>
          <a:xfrm>
            <a:off x="4022780" y="1153210"/>
            <a:ext cx="5000448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>
            <a:spAutoFit/>
          </a:bodyPr>
          <a:lstStyle/>
          <a:p>
            <a:r>
              <a:rPr lang="en-US" sz="4000" dirty="0">
                <a:ln w="0"/>
              </a:rPr>
              <a:t>All the initialization should be done inside setup and get executed once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A80EA-85E1-406B-8901-F0781FABB8C9}"/>
              </a:ext>
            </a:extLst>
          </p:cNvPr>
          <p:cNvSpPr/>
          <p:nvPr/>
        </p:nvSpPr>
        <p:spPr>
          <a:xfrm>
            <a:off x="608658" y="2274838"/>
            <a:ext cx="3273230" cy="2308324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algn="ctr"/>
            <a:r>
              <a:rPr lang="en-US" sz="7200" b="1" dirty="0">
                <a:ln w="0"/>
              </a:rPr>
              <a:t>void</a:t>
            </a:r>
          </a:p>
          <a:p>
            <a:pPr algn="ctr"/>
            <a:r>
              <a:rPr lang="en-US" sz="7200" b="1" dirty="0">
                <a:ln w="0"/>
              </a:rPr>
              <a:t>setup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B0D4DA-2978-48A0-A808-48F9604B69B4}"/>
              </a:ext>
            </a:extLst>
          </p:cNvPr>
          <p:cNvSpPr/>
          <p:nvPr/>
        </p:nvSpPr>
        <p:spPr>
          <a:xfrm>
            <a:off x="4022780" y="3798332"/>
            <a:ext cx="5000448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</a:rPr>
              <a:t>pinMode</a:t>
            </a:r>
            <a:r>
              <a:rPr lang="en-US" sz="3200" dirty="0">
                <a:ln w="0"/>
              </a:rPr>
              <a:t>(12,OUTPUT);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</a:rPr>
              <a:t>pinMode</a:t>
            </a:r>
            <a:r>
              <a:rPr lang="en-US" sz="3200" dirty="0">
                <a:ln w="0"/>
              </a:rPr>
              <a:t>(16,INPUT);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</a:rPr>
              <a:t>Serial.begin</a:t>
            </a:r>
            <a:r>
              <a:rPr lang="en-US" sz="3200" dirty="0">
                <a:ln w="0"/>
              </a:rPr>
              <a:t>(9600);</a:t>
            </a:r>
          </a:p>
        </p:txBody>
      </p:sp>
    </p:spTree>
    <p:extLst>
      <p:ext uri="{BB962C8B-B14F-4D97-AF65-F5344CB8AC3E}">
        <p14:creationId xmlns:p14="http://schemas.microsoft.com/office/powerpoint/2010/main" val="31076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F820A6-EB5A-46E8-B73F-A52B1AAA2D24}"/>
              </a:ext>
            </a:extLst>
          </p:cNvPr>
          <p:cNvSpPr/>
          <p:nvPr/>
        </p:nvSpPr>
        <p:spPr>
          <a:xfrm>
            <a:off x="4022779" y="550964"/>
            <a:ext cx="5000449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>
            <a:spAutoFit/>
          </a:bodyPr>
          <a:lstStyle/>
          <a:p>
            <a:r>
              <a:rPr lang="en-US" sz="4000" dirty="0">
                <a:ln w="0"/>
              </a:rPr>
              <a:t>All the initialization should be done inside setup and get executed once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A80EA-85E1-406B-8901-F0781FABB8C9}"/>
              </a:ext>
            </a:extLst>
          </p:cNvPr>
          <p:cNvSpPr/>
          <p:nvPr/>
        </p:nvSpPr>
        <p:spPr>
          <a:xfrm>
            <a:off x="608658" y="2274838"/>
            <a:ext cx="3273230" cy="2308324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algn="ctr"/>
            <a:r>
              <a:rPr lang="en-US" sz="7200" b="1" dirty="0">
                <a:ln w="0"/>
              </a:rPr>
              <a:t>void</a:t>
            </a:r>
          </a:p>
          <a:p>
            <a:pPr algn="ctr"/>
            <a:r>
              <a:rPr lang="en-US" sz="7200" b="1" dirty="0">
                <a:ln w="0"/>
              </a:rPr>
              <a:t>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B0D4DA-2978-48A0-A808-48F9604B69B4}"/>
              </a:ext>
            </a:extLst>
          </p:cNvPr>
          <p:cNvSpPr/>
          <p:nvPr/>
        </p:nvSpPr>
        <p:spPr>
          <a:xfrm>
            <a:off x="4022779" y="3260048"/>
            <a:ext cx="5000449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</a:rPr>
              <a:t>Serial.println</a:t>
            </a:r>
            <a:r>
              <a:rPr lang="en-US" sz="3200" dirty="0">
                <a:ln w="0"/>
              </a:rPr>
              <a:t>(“hi");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</a:rPr>
              <a:t>delay(1);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</a:rPr>
              <a:t>digitalWrite</a:t>
            </a:r>
            <a:r>
              <a:rPr lang="en-US" sz="3200" dirty="0">
                <a:ln w="0"/>
              </a:rPr>
              <a:t>(12,HIGH);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</a:rPr>
              <a:t>digitalRead</a:t>
            </a:r>
            <a:r>
              <a:rPr lang="en-US" sz="3200" dirty="0">
                <a:ln w="0"/>
              </a:rPr>
              <a:t>(12);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</a:rPr>
              <a:t>analogWrite</a:t>
            </a:r>
            <a:r>
              <a:rPr lang="en-US" sz="3200" dirty="0">
                <a:ln w="0"/>
              </a:rPr>
              <a:t>(12,120);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</a:rPr>
              <a:t>anaolgRead</a:t>
            </a:r>
            <a:r>
              <a:rPr lang="en-US" sz="3200" dirty="0">
                <a:ln w="0"/>
              </a:rPr>
              <a:t>(A0);</a:t>
            </a:r>
          </a:p>
        </p:txBody>
      </p:sp>
    </p:spTree>
    <p:extLst>
      <p:ext uri="{BB962C8B-B14F-4D97-AF65-F5344CB8AC3E}">
        <p14:creationId xmlns:p14="http://schemas.microsoft.com/office/powerpoint/2010/main" val="130103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8A80EA-85E1-406B-8901-F0781FABB8C9}"/>
              </a:ext>
            </a:extLst>
          </p:cNvPr>
          <p:cNvSpPr/>
          <p:nvPr/>
        </p:nvSpPr>
        <p:spPr>
          <a:xfrm>
            <a:off x="632132" y="0"/>
            <a:ext cx="7879736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>
            <a:spAutoFit/>
          </a:bodyPr>
          <a:lstStyle/>
          <a:p>
            <a:pPr algn="ctr"/>
            <a:r>
              <a:rPr lang="en-US" sz="4400" b="1" dirty="0">
                <a:ln w="0"/>
              </a:rPr>
              <a:t>NETWORKING-1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B0D4DA-2978-48A0-A808-48F9604B69B4}"/>
              </a:ext>
            </a:extLst>
          </p:cNvPr>
          <p:cNvSpPr/>
          <p:nvPr/>
        </p:nvSpPr>
        <p:spPr>
          <a:xfrm>
            <a:off x="0" y="686645"/>
            <a:ext cx="9144000" cy="6432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>
            <a:spAutoFit/>
          </a:bodyPr>
          <a:lstStyle/>
          <a:p>
            <a:r>
              <a:rPr lang="en-US" sz="3200" b="1" u="sng" dirty="0">
                <a:ln w="0"/>
              </a:rPr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n w="0"/>
                <a:solidFill>
                  <a:srgbClr val="002060"/>
                </a:solidFill>
              </a:rPr>
              <a:t>#include&lt;ESP8266WiFi.h&gt;                    #include&lt;</a:t>
            </a:r>
            <a:r>
              <a:rPr lang="en-US" sz="3200" b="1" dirty="0" err="1">
                <a:ln w="0"/>
                <a:solidFill>
                  <a:srgbClr val="002060"/>
                </a:solidFill>
              </a:rPr>
              <a:t>String.h</a:t>
            </a:r>
            <a:r>
              <a:rPr lang="en-US" sz="3200" b="1" dirty="0">
                <a:ln w="0"/>
                <a:solidFill>
                  <a:srgbClr val="002060"/>
                </a:solidFill>
              </a:rPr>
              <a:t>&gt;</a:t>
            </a:r>
            <a:r>
              <a:rPr lang="en-US" sz="3200" b="1" dirty="0">
                <a:ln w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</a:rPr>
              <a:t>//declare server globally               </a:t>
            </a:r>
            <a:r>
              <a:rPr lang="en-US" sz="3200" b="1" dirty="0" err="1">
                <a:ln w="0"/>
                <a:solidFill>
                  <a:srgbClr val="002060"/>
                </a:solidFill>
              </a:rPr>
              <a:t>WiFiServer</a:t>
            </a:r>
            <a:r>
              <a:rPr lang="en-US" sz="3200" b="1" dirty="0">
                <a:ln w="0"/>
                <a:solidFill>
                  <a:srgbClr val="002060"/>
                </a:solidFill>
              </a:rPr>
              <a:t> server(</a:t>
            </a:r>
            <a:r>
              <a:rPr lang="en-US" sz="3200" b="1" dirty="0" err="1">
                <a:ln w="0"/>
                <a:solidFill>
                  <a:srgbClr val="002060"/>
                </a:solidFill>
              </a:rPr>
              <a:t>portno</a:t>
            </a:r>
            <a:r>
              <a:rPr lang="en-US" sz="3200" b="1" dirty="0">
                <a:ln w="0"/>
                <a:solidFill>
                  <a:srgbClr val="002060"/>
                </a:solidFill>
              </a:rPr>
              <a:t>); </a:t>
            </a:r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2800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portno</a:t>
            </a:r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=80</a:t>
            </a:r>
            <a:endParaRPr lang="en-US" sz="3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</a:rPr>
              <a:t>//Under setup create active point    </a:t>
            </a:r>
            <a:r>
              <a:rPr lang="en-US" sz="3200" b="1" dirty="0" err="1">
                <a:ln w="0"/>
                <a:solidFill>
                  <a:srgbClr val="002060"/>
                </a:solidFill>
              </a:rPr>
              <a:t>WiFi.mode</a:t>
            </a:r>
            <a:r>
              <a:rPr lang="en-US" sz="3200" b="1" dirty="0">
                <a:ln w="0"/>
                <a:solidFill>
                  <a:srgbClr val="002060"/>
                </a:solidFill>
              </a:rPr>
              <a:t>(WIFI_AP);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</a:rPr>
              <a:t>Create </a:t>
            </a:r>
            <a:r>
              <a:rPr lang="en-US" sz="3200" dirty="0" err="1">
                <a:ln w="0"/>
              </a:rPr>
              <a:t>ssid,password</a:t>
            </a:r>
            <a:r>
              <a:rPr lang="en-US" sz="3200" dirty="0">
                <a:ln w="0"/>
              </a:rPr>
              <a:t> for hotspot </a:t>
            </a:r>
            <a:r>
              <a:rPr lang="en-US" sz="3200" b="1" dirty="0" err="1">
                <a:ln w="0"/>
                <a:solidFill>
                  <a:srgbClr val="002060"/>
                </a:solidFill>
              </a:rPr>
              <a:t>WiFi.softAP</a:t>
            </a:r>
            <a:r>
              <a:rPr lang="en-US" sz="3200" b="1" dirty="0">
                <a:ln w="0"/>
                <a:solidFill>
                  <a:srgbClr val="002060"/>
                </a:solidFill>
              </a:rPr>
              <a:t>(“</a:t>
            </a:r>
            <a:r>
              <a:rPr lang="en-US" sz="3200" b="1" dirty="0" err="1">
                <a:ln w="0"/>
                <a:solidFill>
                  <a:srgbClr val="002060"/>
                </a:solidFill>
              </a:rPr>
              <a:t>ssid</a:t>
            </a:r>
            <a:r>
              <a:rPr lang="en-US" sz="3200" b="1" dirty="0">
                <a:ln w="0"/>
                <a:solidFill>
                  <a:srgbClr val="002060"/>
                </a:solidFill>
              </a:rPr>
              <a:t>",“password");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</a:rPr>
              <a:t>Print </a:t>
            </a:r>
            <a:r>
              <a:rPr lang="en-US" sz="3200" dirty="0" err="1">
                <a:ln w="0"/>
              </a:rPr>
              <a:t>ip</a:t>
            </a:r>
            <a:r>
              <a:rPr lang="en-US" sz="3200" dirty="0">
                <a:ln w="0"/>
              </a:rPr>
              <a:t> address and start server </a:t>
            </a:r>
            <a:r>
              <a:rPr lang="en-US" sz="3200" b="1" dirty="0" err="1">
                <a:ln w="0"/>
                <a:solidFill>
                  <a:srgbClr val="002060"/>
                </a:solidFill>
              </a:rPr>
              <a:t>Serial.println</a:t>
            </a:r>
            <a:r>
              <a:rPr lang="en-US" sz="3200" b="1" dirty="0">
                <a:ln w="0"/>
                <a:solidFill>
                  <a:srgbClr val="002060"/>
                </a:solidFill>
              </a:rPr>
              <a:t>( </a:t>
            </a:r>
            <a:r>
              <a:rPr lang="en-US" sz="3200" b="1" dirty="0" err="1">
                <a:ln w="0"/>
                <a:solidFill>
                  <a:srgbClr val="002060"/>
                </a:solidFill>
              </a:rPr>
              <a:t>WiFi.softAPIP</a:t>
            </a:r>
            <a:r>
              <a:rPr lang="en-US" sz="3200" b="1" dirty="0">
                <a:ln w="0"/>
                <a:solidFill>
                  <a:srgbClr val="002060"/>
                </a:solidFill>
              </a:rPr>
              <a:t>() ); </a:t>
            </a:r>
            <a:r>
              <a:rPr lang="en-US" sz="3200" b="1" dirty="0" err="1">
                <a:ln w="0"/>
                <a:solidFill>
                  <a:srgbClr val="002060"/>
                </a:solidFill>
              </a:rPr>
              <a:t>server.begin</a:t>
            </a:r>
            <a:r>
              <a:rPr lang="en-US" sz="3200" b="1" dirty="0">
                <a:ln w="0"/>
                <a:solidFill>
                  <a:srgbClr val="002060"/>
                </a:solidFill>
              </a:rPr>
              <a:t>();</a:t>
            </a:r>
            <a:endParaRPr lang="en-US" sz="3200" dirty="0">
              <a:ln w="0"/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70032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8A80EA-85E1-406B-8901-F0781FABB8C9}"/>
              </a:ext>
            </a:extLst>
          </p:cNvPr>
          <p:cNvSpPr/>
          <p:nvPr/>
        </p:nvSpPr>
        <p:spPr>
          <a:xfrm>
            <a:off x="632132" y="0"/>
            <a:ext cx="7879736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>
            <a:spAutoFit/>
          </a:bodyPr>
          <a:lstStyle/>
          <a:p>
            <a:pPr algn="ctr"/>
            <a:r>
              <a:rPr lang="en-US" sz="4400" b="1" dirty="0">
                <a:ln w="0"/>
              </a:rPr>
              <a:t>NETWORKING-2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B0D4DA-2978-48A0-A808-48F9604B69B4}"/>
              </a:ext>
            </a:extLst>
          </p:cNvPr>
          <p:cNvSpPr/>
          <p:nvPr/>
        </p:nvSpPr>
        <p:spPr>
          <a:xfrm>
            <a:off x="0" y="686645"/>
            <a:ext cx="9144000" cy="532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>
            <a:spAutoFit/>
          </a:bodyPr>
          <a:lstStyle/>
          <a:p>
            <a:r>
              <a:rPr lang="en-US" sz="3200" b="1" u="sng" dirty="0">
                <a:ln w="0"/>
              </a:rPr>
              <a:t>Steps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>
                <a:ln w="0"/>
              </a:rPr>
              <a:t>//create a client </a:t>
            </a:r>
            <a:r>
              <a:rPr lang="en-US" sz="2800" b="1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WiFiClient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client;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>
                <a:ln w="0"/>
              </a:rPr>
              <a:t>//Check the client is connected [ if connected print clients </a:t>
            </a:r>
            <a:r>
              <a:rPr lang="en-US" sz="2800" dirty="0" err="1">
                <a:ln w="0"/>
              </a:rPr>
              <a:t>ip</a:t>
            </a:r>
            <a:r>
              <a:rPr lang="en-US" sz="2800" dirty="0">
                <a:ln w="0"/>
              </a:rPr>
              <a:t> and connected message ]                         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client= </a:t>
            </a:r>
            <a:r>
              <a:rPr lang="en-US" sz="2800" b="1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server.available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                                 </a:t>
            </a:r>
            <a:r>
              <a:rPr lang="en-US" sz="2800" dirty="0">
                <a:ln w="0"/>
                <a:solidFill>
                  <a:schemeClr val="tx1"/>
                </a:solidFill>
              </a:rPr>
              <a:t>when it returns 0                       </a:t>
            </a:r>
            <a:r>
              <a:rPr lang="en-US" sz="2800" b="1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Serial.println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("connected");                        </a:t>
            </a:r>
            <a:r>
              <a:rPr lang="en-US" sz="2800" b="1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Serial.println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sz="2800" b="1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client.remoteIP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);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>
                <a:ln w="0"/>
              </a:rPr>
              <a:t>Check until the response from client is available 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while(</a:t>
            </a:r>
            <a:r>
              <a:rPr lang="en-US" sz="2800" b="1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client.connected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()==1 &amp;&amp; </a:t>
            </a:r>
            <a:r>
              <a:rPr lang="en-US" sz="2800" b="1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client.available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()==0)                                                    { delay(1); }</a:t>
            </a:r>
          </a:p>
        </p:txBody>
      </p:sp>
    </p:spTree>
    <p:extLst>
      <p:ext uri="{BB962C8B-B14F-4D97-AF65-F5344CB8AC3E}">
        <p14:creationId xmlns:p14="http://schemas.microsoft.com/office/powerpoint/2010/main" val="153715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8A80EA-85E1-406B-8901-F0781FABB8C9}"/>
              </a:ext>
            </a:extLst>
          </p:cNvPr>
          <p:cNvSpPr/>
          <p:nvPr/>
        </p:nvSpPr>
        <p:spPr>
          <a:xfrm>
            <a:off x="632132" y="0"/>
            <a:ext cx="7879736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>
            <a:spAutoFit/>
          </a:bodyPr>
          <a:lstStyle/>
          <a:p>
            <a:pPr algn="ctr"/>
            <a:r>
              <a:rPr lang="en-US" sz="4400" b="1" dirty="0">
                <a:ln w="0"/>
              </a:rPr>
              <a:t>NETWORKING-2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B0D4DA-2978-48A0-A808-48F9604B69B4}"/>
              </a:ext>
            </a:extLst>
          </p:cNvPr>
          <p:cNvSpPr/>
          <p:nvPr/>
        </p:nvSpPr>
        <p:spPr>
          <a:xfrm>
            <a:off x="0" y="686645"/>
            <a:ext cx="9144000" cy="3600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>
            <a:spAutoFit/>
          </a:bodyPr>
          <a:lstStyle/>
          <a:p>
            <a:r>
              <a:rPr lang="en-US" sz="3200" b="1" u="sng" dirty="0">
                <a:ln w="0"/>
              </a:rPr>
              <a:t>Steps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800" dirty="0">
                <a:ln w="0"/>
              </a:rPr>
              <a:t>When available read the request/response and store to a variable                                                           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request=</a:t>
            </a:r>
            <a:r>
              <a:rPr lang="en-US" sz="2800" b="1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buji.readStringUntil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('\r') ;       delay(1);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800" dirty="0">
                <a:ln w="0"/>
              </a:rPr>
              <a:t>check the request and perform action  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</a:t>
            </a:r>
            <a:r>
              <a:rPr lang="en-US" sz="2800" b="1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request.indexOf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sz="2800" b="1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ledon</a:t>
            </a:r>
            <a:r>
              <a:rPr lang="en-US" sz="2800" b="1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 !=-1 ) {  statements }</a:t>
            </a:r>
          </a:p>
          <a:p>
            <a:pPr marL="514350" indent="-514350">
              <a:buFont typeface="+mj-lt"/>
              <a:buAutoNum type="arabicPeriod" startAt="9"/>
            </a:pPr>
            <a:endParaRPr lang="en-US" sz="28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848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16ED77-0AFA-4201-A0CB-F24DB7325C45}"/>
              </a:ext>
            </a:extLst>
          </p:cNvPr>
          <p:cNvSpPr/>
          <p:nvPr/>
        </p:nvSpPr>
        <p:spPr>
          <a:xfrm>
            <a:off x="633189" y="2551837"/>
            <a:ext cx="325623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All We Need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865DE-8CF4-4742-9877-419F46002DAA}"/>
              </a:ext>
            </a:extLst>
          </p:cNvPr>
          <p:cNvSpPr/>
          <p:nvPr/>
        </p:nvSpPr>
        <p:spPr>
          <a:xfrm>
            <a:off x="4067600" y="1512022"/>
            <a:ext cx="5076400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MicroController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&amp;connector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BreadBoard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/connecting wires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Devices and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IDE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77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3B86A9-7576-4AC0-A2AF-ED49F6439129}"/>
              </a:ext>
            </a:extLst>
          </p:cNvPr>
          <p:cNvSpPr/>
          <p:nvPr/>
        </p:nvSpPr>
        <p:spPr>
          <a:xfrm>
            <a:off x="664055" y="2551837"/>
            <a:ext cx="323101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</a:t>
            </a:r>
          </a:p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84419C-5F82-413A-BC0C-1A9AAA99D622}"/>
              </a:ext>
            </a:extLst>
          </p:cNvPr>
          <p:cNvSpPr/>
          <p:nvPr/>
        </p:nvSpPr>
        <p:spPr>
          <a:xfrm>
            <a:off x="3895068" y="2244060"/>
            <a:ext cx="50764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UNO,nano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,..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NodeMCU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ESP8266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Raspberry-Pi 3,zero…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B6AD0D-AB4E-4AA2-8AE4-54E86E2712BA}"/>
              </a:ext>
            </a:extLst>
          </p:cNvPr>
          <p:cNvSpPr/>
          <p:nvPr/>
        </p:nvSpPr>
        <p:spPr>
          <a:xfrm>
            <a:off x="1321270" y="105013"/>
            <a:ext cx="6501459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MicroController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/Processor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connector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D8B34-0E7A-4585-BA88-A1AF27216567}"/>
              </a:ext>
            </a:extLst>
          </p:cNvPr>
          <p:cNvSpPr/>
          <p:nvPr/>
        </p:nvSpPr>
        <p:spPr>
          <a:xfrm>
            <a:off x="3993453" y="1728534"/>
            <a:ext cx="460433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MicroController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/Processor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A49AC-4CB7-40E1-B10D-C38694B1D38B}"/>
              </a:ext>
            </a:extLst>
          </p:cNvPr>
          <p:cNvSpPr/>
          <p:nvPr/>
        </p:nvSpPr>
        <p:spPr>
          <a:xfrm>
            <a:off x="3993453" y="4152368"/>
            <a:ext cx="184377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EA332-C99F-4E96-BC62-BFD982E5AE85}"/>
              </a:ext>
            </a:extLst>
          </p:cNvPr>
          <p:cNvSpPr/>
          <p:nvPr/>
        </p:nvSpPr>
        <p:spPr>
          <a:xfrm>
            <a:off x="3895068" y="4698578"/>
            <a:ext cx="5076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MicroUSB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USB-B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1E5DE7-2721-43E0-8CE4-EA226C90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21" y="3927097"/>
            <a:ext cx="2143125" cy="2143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CCF740-9995-413D-AA2E-AE9A59E0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298" y="5529575"/>
            <a:ext cx="2905125" cy="13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0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3B86A9-7576-4AC0-A2AF-ED49F6439129}"/>
              </a:ext>
            </a:extLst>
          </p:cNvPr>
          <p:cNvSpPr/>
          <p:nvPr/>
        </p:nvSpPr>
        <p:spPr>
          <a:xfrm>
            <a:off x="664055" y="2551837"/>
            <a:ext cx="323101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</a:t>
            </a:r>
          </a:p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234B6-CE20-4EE1-B9EE-DDC20B3F0164}"/>
              </a:ext>
            </a:extLst>
          </p:cNvPr>
          <p:cNvSpPr/>
          <p:nvPr/>
        </p:nvSpPr>
        <p:spPr>
          <a:xfrm>
            <a:off x="212501" y="373487"/>
            <a:ext cx="871899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BreadBoard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Connecting Wires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820A6-EB5A-46E8-B73F-A52B1AAA2D24}"/>
              </a:ext>
            </a:extLst>
          </p:cNvPr>
          <p:cNvSpPr/>
          <p:nvPr/>
        </p:nvSpPr>
        <p:spPr>
          <a:xfrm>
            <a:off x="4067600" y="2551837"/>
            <a:ext cx="5076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Male to Male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Male to Female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Female to Female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714E4-4F41-4C18-AC31-E39C894E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533" y="4919008"/>
            <a:ext cx="2714589" cy="1938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8172DC-81A1-430F-B6C0-5D062FE4B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22" y="5053539"/>
            <a:ext cx="25336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8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3B86A9-7576-4AC0-A2AF-ED49F6439129}"/>
              </a:ext>
            </a:extLst>
          </p:cNvPr>
          <p:cNvSpPr/>
          <p:nvPr/>
        </p:nvSpPr>
        <p:spPr>
          <a:xfrm>
            <a:off x="664055" y="2551837"/>
            <a:ext cx="323101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</a:t>
            </a:r>
          </a:p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234B6-CE20-4EE1-B9EE-DDC20B3F0164}"/>
              </a:ext>
            </a:extLst>
          </p:cNvPr>
          <p:cNvSpPr/>
          <p:nvPr/>
        </p:nvSpPr>
        <p:spPr>
          <a:xfrm>
            <a:off x="212501" y="373487"/>
            <a:ext cx="871899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Devices &amp; Sensors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820A6-EB5A-46E8-B73F-A52B1AAA2D24}"/>
              </a:ext>
            </a:extLst>
          </p:cNvPr>
          <p:cNvSpPr/>
          <p:nvPr/>
        </p:nvSpPr>
        <p:spPr>
          <a:xfrm>
            <a:off x="4441660" y="1401838"/>
            <a:ext cx="5288902" cy="5262979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 display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&amp; Display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RGB led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Sound Sensor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 Sensor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UltraSonic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InfraRED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7FB9B-CE2B-4CBB-91C5-1730E957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" y="5257800"/>
            <a:ext cx="456431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8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3B86A9-7576-4AC0-A2AF-ED49F6439129}"/>
              </a:ext>
            </a:extLst>
          </p:cNvPr>
          <p:cNvSpPr/>
          <p:nvPr/>
        </p:nvSpPr>
        <p:spPr>
          <a:xfrm>
            <a:off x="664055" y="2551837"/>
            <a:ext cx="323101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</a:t>
            </a:r>
          </a:p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234B6-CE20-4EE1-B9EE-DDC20B3F0164}"/>
              </a:ext>
            </a:extLst>
          </p:cNvPr>
          <p:cNvSpPr/>
          <p:nvPr/>
        </p:nvSpPr>
        <p:spPr>
          <a:xfrm>
            <a:off x="212501" y="373487"/>
            <a:ext cx="871899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820A6-EB5A-46E8-B73F-A52B1AAA2D24}"/>
              </a:ext>
            </a:extLst>
          </p:cNvPr>
          <p:cNvSpPr/>
          <p:nvPr/>
        </p:nvSpPr>
        <p:spPr>
          <a:xfrm>
            <a:off x="4081052" y="1693764"/>
            <a:ext cx="5062948" cy="4401205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r>
              <a:rPr lang="en-US" sz="4000" dirty="0">
                <a:ln w="0"/>
              </a:rPr>
              <a:t>It Can be a laptop ,desktop, </a:t>
            </a:r>
            <a:r>
              <a:rPr lang="en-US" sz="4000" dirty="0" err="1">
                <a:ln w="0"/>
              </a:rPr>
              <a:t>macbook</a:t>
            </a:r>
            <a:r>
              <a:rPr lang="en-US" sz="4000" dirty="0">
                <a:ln w="0"/>
              </a:rPr>
              <a:t>, notebook etc..</a:t>
            </a:r>
          </a:p>
          <a:p>
            <a:r>
              <a:rPr lang="en-US" sz="4000" dirty="0">
                <a:ln w="0"/>
              </a:rPr>
              <a:t>With a windows or mac </a:t>
            </a:r>
            <a:r>
              <a:rPr lang="en-US" sz="4000" dirty="0" err="1">
                <a:ln w="0"/>
              </a:rPr>
              <a:t>os</a:t>
            </a:r>
            <a:r>
              <a:rPr lang="en-US" sz="4000" dirty="0">
                <a:ln w="0"/>
              </a:rPr>
              <a:t> installed (default for </a:t>
            </a:r>
            <a:r>
              <a:rPr lang="en-US" sz="4000" dirty="0" err="1">
                <a:ln w="0"/>
              </a:rPr>
              <a:t>nodemcu</a:t>
            </a:r>
            <a:r>
              <a:rPr lang="en-US" sz="4000" dirty="0">
                <a:ln w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59463-75B3-4208-98AD-964C7050D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2075"/>
            <a:ext cx="4081052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3B86A9-7576-4AC0-A2AF-ED49F6439129}"/>
              </a:ext>
            </a:extLst>
          </p:cNvPr>
          <p:cNvSpPr/>
          <p:nvPr/>
        </p:nvSpPr>
        <p:spPr>
          <a:xfrm>
            <a:off x="664055" y="2551837"/>
            <a:ext cx="323101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</a:t>
            </a:r>
          </a:p>
          <a:p>
            <a:pPr algn="ctr"/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234B6-CE20-4EE1-B9EE-DDC20B3F0164}"/>
              </a:ext>
            </a:extLst>
          </p:cNvPr>
          <p:cNvSpPr/>
          <p:nvPr/>
        </p:nvSpPr>
        <p:spPr>
          <a:xfrm>
            <a:off x="212501" y="373487"/>
            <a:ext cx="871899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820A6-EB5A-46E8-B73F-A52B1AAA2D24}"/>
              </a:ext>
            </a:extLst>
          </p:cNvPr>
          <p:cNvSpPr/>
          <p:nvPr/>
        </p:nvSpPr>
        <p:spPr>
          <a:xfrm>
            <a:off x="4269132" y="1585772"/>
            <a:ext cx="4489838" cy="2123658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r>
              <a:rPr lang="en-US" sz="4400" dirty="0">
                <a:ln w="0"/>
              </a:rPr>
              <a:t>For Node MCU we need Arduino 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917BE-A558-46D8-9A07-DF1AC44F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46" y="3778786"/>
            <a:ext cx="4617123" cy="30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1234B6-CE20-4EE1-B9EE-DDC20B3F0164}"/>
              </a:ext>
            </a:extLst>
          </p:cNvPr>
          <p:cNvSpPr/>
          <p:nvPr/>
        </p:nvSpPr>
        <p:spPr>
          <a:xfrm>
            <a:off x="212501" y="373487"/>
            <a:ext cx="871899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&amp; Analog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573B5E-4992-48B3-B780-76E86DCA0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11103"/>
              </p:ext>
            </p:extLst>
          </p:nvPr>
        </p:nvGraphicFramePr>
        <p:xfrm>
          <a:off x="313385" y="1417319"/>
          <a:ext cx="8457128" cy="519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564">
                  <a:extLst>
                    <a:ext uri="{9D8B030D-6E8A-4147-A177-3AD203B41FA5}">
                      <a16:colId xmlns:a16="http://schemas.microsoft.com/office/drawing/2014/main" val="3519500875"/>
                    </a:ext>
                  </a:extLst>
                </a:gridCol>
                <a:gridCol w="4228564">
                  <a:extLst>
                    <a:ext uri="{9D8B030D-6E8A-4147-A177-3AD203B41FA5}">
                      <a16:colId xmlns:a16="http://schemas.microsoft.com/office/drawing/2014/main" val="2251852745"/>
                    </a:ext>
                  </a:extLst>
                </a:gridCol>
              </a:tblGrid>
              <a:tr h="575817">
                <a:tc>
                  <a:txBody>
                    <a:bodyPr/>
                    <a:lstStyle/>
                    <a:p>
                      <a:pPr algn="ctr"/>
                      <a:r>
                        <a:rPr lang="en-US" sz="4000" u="sng" dirty="0">
                          <a:solidFill>
                            <a:schemeClr val="tx1"/>
                          </a:solidFill>
                        </a:rPr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Analog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00422"/>
                  </a:ext>
                </a:extLst>
              </a:tr>
              <a:tr h="103647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Digital </a:t>
                      </a:r>
                      <a:r>
                        <a:rPr lang="en-US" sz="2400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value is either 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Analog value can range from 0 to 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01349"/>
                  </a:ext>
                </a:extLst>
              </a:tr>
              <a:tr h="1497125">
                <a:tc>
                  <a:txBody>
                    <a:bodyPr/>
                    <a:lstStyle/>
                    <a:p>
                      <a:r>
                        <a:rPr lang="en-US" sz="2400" dirty="0"/>
                        <a:t>Digital Functions are </a:t>
                      </a:r>
                    </a:p>
                    <a:p>
                      <a:r>
                        <a:rPr lang="en-US" sz="2400" dirty="0"/>
                        <a:t>1.digitalRead</a:t>
                      </a:r>
                    </a:p>
                    <a:p>
                      <a:r>
                        <a:rPr lang="en-US" sz="2400" dirty="0"/>
                        <a:t>2.digitalWrite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Analog Functions are </a:t>
                      </a:r>
                    </a:p>
                    <a:p>
                      <a:r>
                        <a:rPr lang="en-US" sz="2400" dirty="0"/>
                        <a:t>1.analoglRead</a:t>
                      </a:r>
                    </a:p>
                    <a:p>
                      <a:r>
                        <a:rPr lang="en-US" sz="2400" dirty="0"/>
                        <a:t>2.analogWrite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52049"/>
                  </a:ext>
                </a:extLst>
              </a:tr>
              <a:tr h="1957779">
                <a:tc>
                  <a:txBody>
                    <a:bodyPr/>
                    <a:lstStyle/>
                    <a:p>
                      <a:r>
                        <a:rPr lang="en-US" sz="2400" dirty="0"/>
                        <a:t>Digital values are often associated with devices like </a:t>
                      </a:r>
                      <a:r>
                        <a:rPr lang="en-US" sz="2400" dirty="0" err="1"/>
                        <a:t>switch,buzzer,led</a:t>
                      </a:r>
                      <a:r>
                        <a:rPr lang="en-US" sz="2400" dirty="0"/>
                        <a:t> etc..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Analog values are associated with sensors and potentiometer etc..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32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16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AFFCC-8DEC-4BAF-99C2-D5556C71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078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1416</TotalTime>
  <Words>598</Words>
  <Application>Microsoft Office PowerPoint</Application>
  <PresentationFormat>On-screen Show (4:3)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Broadway</vt:lpstr>
      <vt:lpstr>Calibri</vt:lpstr>
      <vt:lpstr>Calibri Light</vt:lpstr>
      <vt:lpstr>Rockwell</vt:lpstr>
      <vt:lpstr>Wingdings</vt:lpstr>
      <vt:lpstr>Atlas</vt:lpstr>
      <vt:lpstr>Program The Real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The Real World</dc:title>
  <dc:creator>Akku</dc:creator>
  <cp:lastModifiedBy>Akku</cp:lastModifiedBy>
  <cp:revision>18</cp:revision>
  <dcterms:created xsi:type="dcterms:W3CDTF">2018-04-30T06:20:36Z</dcterms:created>
  <dcterms:modified xsi:type="dcterms:W3CDTF">2018-05-01T05:56:47Z</dcterms:modified>
</cp:coreProperties>
</file>