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19"/>
  </p:notesMasterIdLst>
  <p:handoutMasterIdLst>
    <p:handoutMasterId r:id="rId20"/>
  </p:handoutMasterIdLst>
  <p:sldIdLst>
    <p:sldId id="284" r:id="rId2"/>
    <p:sldId id="324" r:id="rId3"/>
    <p:sldId id="327" r:id="rId4"/>
    <p:sldId id="325" r:id="rId5"/>
    <p:sldId id="315" r:id="rId6"/>
    <p:sldId id="332" r:id="rId7"/>
    <p:sldId id="328" r:id="rId8"/>
    <p:sldId id="330" r:id="rId9"/>
    <p:sldId id="337" r:id="rId10"/>
    <p:sldId id="329" r:id="rId11"/>
    <p:sldId id="316" r:id="rId12"/>
    <p:sldId id="317" r:id="rId13"/>
    <p:sldId id="331" r:id="rId14"/>
    <p:sldId id="335" r:id="rId15"/>
    <p:sldId id="333" r:id="rId16"/>
    <p:sldId id="334" r:id="rId17"/>
    <p:sldId id="336" r:id="rId18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6" autoAdjust="0"/>
    <p:restoredTop sz="94660"/>
  </p:normalViewPr>
  <p:slideViewPr>
    <p:cSldViewPr>
      <p:cViewPr>
        <p:scale>
          <a:sx n="110" d="100"/>
          <a:sy n="110" d="100"/>
        </p:scale>
        <p:origin x="1392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19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27053C-E75B-4B90-B0D1-3E46FBA09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699" cy="340373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105DE8-FF4E-45C5-A5A0-F02D828ED0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2619" y="0"/>
            <a:ext cx="4301699" cy="340373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r">
              <a:defRPr sz="1200"/>
            </a:lvl1pPr>
          </a:lstStyle>
          <a:p>
            <a:fld id="{DA8C6AE2-DE52-44CB-B52F-B90310400C09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F81BDC-423A-4DCB-BA74-03BBD8ECE9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7302"/>
            <a:ext cx="4301699" cy="340373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C5D01-1263-489C-9505-EC996EF566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2619" y="6457302"/>
            <a:ext cx="4301699" cy="340373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r">
              <a:defRPr sz="1200"/>
            </a:lvl1pPr>
          </a:lstStyle>
          <a:p>
            <a:fld id="{E835E2D3-0896-4776-891A-7DD7DE2D9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04" tIns="45752" rIns="91504" bIns="4575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3"/>
          </a:xfrm>
          <a:prstGeom prst="rect">
            <a:avLst/>
          </a:prstGeom>
        </p:spPr>
        <p:txBody>
          <a:bodyPr vert="horz" lIns="91504" tIns="45752" rIns="91504" bIns="4575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6" y="6456613"/>
            <a:ext cx="4301544" cy="339883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r">
              <a:defRPr sz="1200"/>
            </a:lvl1pPr>
          </a:lstStyle>
          <a:p>
            <a:fld id="{14C6AE05-82ED-466D-A924-B21B58247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5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6AE05-82ED-466D-A924-B21B5824746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917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19A9-FD63-4BB1-B09B-6DA32AD0E76A}" type="datetime1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4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b="1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467544" y="858146"/>
            <a:ext cx="820891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467544" y="6309320"/>
            <a:ext cx="8208912" cy="0"/>
          </a:xfrm>
          <a:prstGeom prst="line">
            <a:avLst/>
          </a:prstGeom>
          <a:ln w="254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68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65D8-A234-4DE1-A43A-4DF355112376}" type="datetime1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58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EC25-28DE-421E-A953-D04E18A9E972}" type="datetime1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94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EA9A-DD1C-430E-8F7D-D31097E1719F}" type="datetime1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467544" y="1506560"/>
            <a:ext cx="820891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67544" y="6309320"/>
            <a:ext cx="8208912" cy="0"/>
          </a:xfrm>
          <a:prstGeom prst="line">
            <a:avLst/>
          </a:prstGeom>
          <a:ln w="254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59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F28F-5CC9-4BD9-A06E-41BE4BEECED0}" type="datetime1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39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8DD0-AE4C-49CF-BD52-3C2A129896EF}" type="datetime1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3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96BF-6289-4D99-BB29-E917201C8633}" type="datetime1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35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4F6C-EA80-4D85-8F2C-8D88FE2AED83}" type="datetime1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06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297B-7B60-460E-AF54-10A4DFDBB676}" type="datetime1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32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751F-5DA7-4FCC-98E4-E8EFF31BAE9B}" type="datetime1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04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242A-842D-4838-8342-F19E2A3C2D81}" type="datetime1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26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DD9A6-93D6-4942-8EC1-D28977BBFB8F}" type="datetime1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4FA5E-E071-4A15-8903-15B25011E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46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07504" y="1556793"/>
            <a:ext cx="8928992" cy="204365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3400" dirty="0"/>
              <a:t>온라인 쇼핑몰에서 상품 설명 이미지 내의 키워드</a:t>
            </a:r>
            <a:br>
              <a:rPr lang="ko-KR" altLang="en-US" sz="3400" dirty="0"/>
            </a:br>
            <a:r>
              <a:rPr lang="ko-KR" altLang="en-US" sz="3400" dirty="0"/>
              <a:t>인식을 위한 </a:t>
            </a:r>
            <a:r>
              <a:rPr lang="ko-KR" altLang="en-US" sz="3400" dirty="0" err="1"/>
              <a:t>딥러닝</a:t>
            </a:r>
            <a:r>
              <a:rPr lang="ko-KR" altLang="en-US" sz="3400" dirty="0"/>
              <a:t> 훈련 데이터 자동 생성 방안</a:t>
            </a:r>
            <a:endParaRPr lang="ko-KR" altLang="en-US" sz="3400" b="1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2018. 05. 25</a:t>
            </a:r>
          </a:p>
          <a:p>
            <a:endParaRPr lang="en-US" altLang="ko-KR" sz="2400" dirty="0"/>
          </a:p>
          <a:p>
            <a:r>
              <a:rPr lang="ko-KR" altLang="en-US" sz="2000" dirty="0"/>
              <a:t>서재영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548680"/>
            <a:ext cx="6094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김기태</a:t>
            </a:r>
            <a:r>
              <a:rPr lang="en-US" altLang="ko-KR" sz="1100" dirty="0"/>
              <a:t>, </a:t>
            </a:r>
            <a:r>
              <a:rPr lang="ko-KR" altLang="en-US" sz="1100" dirty="0"/>
              <a:t>오원석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임근원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차은우</a:t>
            </a:r>
            <a:r>
              <a:rPr lang="en-US" altLang="ko-KR" sz="1100" dirty="0"/>
              <a:t>, </a:t>
            </a:r>
            <a:r>
              <a:rPr lang="ko-KR" altLang="en-US" sz="1100" dirty="0"/>
              <a:t>신민영</a:t>
            </a:r>
            <a:r>
              <a:rPr lang="en-US" altLang="ko-KR" sz="1100" dirty="0"/>
              <a:t>, </a:t>
            </a:r>
            <a:r>
              <a:rPr lang="ko-KR" altLang="en-US" sz="1100" dirty="0"/>
              <a:t>김종우</a:t>
            </a:r>
            <a:r>
              <a:rPr lang="en-US" altLang="ko-KR" sz="1100" dirty="0"/>
              <a:t> </a:t>
            </a:r>
            <a:r>
              <a:rPr lang="ko-KR" altLang="en-US" sz="1100" dirty="0"/>
              <a:t>지능정보연구</a:t>
            </a:r>
            <a:r>
              <a:rPr lang="en-US" altLang="ko-KR" sz="1100" dirty="0"/>
              <a:t>, 2018.3, </a:t>
            </a:r>
            <a:r>
              <a:rPr lang="ko-KR" altLang="en-US" sz="1100" dirty="0"/>
              <a:t>제</a:t>
            </a:r>
            <a:r>
              <a:rPr lang="en-US" altLang="ko-KR" sz="1100" dirty="0"/>
              <a:t>24</a:t>
            </a:r>
            <a:r>
              <a:rPr lang="ko-KR" altLang="en-US" sz="1100" dirty="0"/>
              <a:t>권 </a:t>
            </a:r>
            <a:r>
              <a:rPr lang="en-US" altLang="ko-KR" sz="1100" dirty="0"/>
              <a:t>1</a:t>
            </a:r>
            <a:r>
              <a:rPr lang="ko-KR" altLang="en-US" sz="1100" dirty="0"/>
              <a:t>호</a:t>
            </a:r>
            <a:r>
              <a:rPr lang="en-US" altLang="ko-KR" sz="1100" dirty="0"/>
              <a:t>, pg. 1 - 23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3676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600"/>
          </a:xfrm>
        </p:spPr>
        <p:txBody>
          <a:bodyPr>
            <a:normAutofit/>
          </a:bodyPr>
          <a:lstStyle/>
          <a:p>
            <a:r>
              <a:rPr lang="ko-KR" altLang="en-US" sz="3000" b="0" dirty="0"/>
              <a:t>훈련용 데이터 자동 </a:t>
            </a:r>
            <a:r>
              <a:rPr lang="ko-KR" altLang="en-US" sz="3000" b="0" dirty="0" err="1"/>
              <a:t>생성기</a:t>
            </a:r>
            <a:r>
              <a:rPr lang="ko-KR" altLang="en-US" sz="3000" b="0" dirty="0"/>
              <a:t> 개발의 이유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B18D27-B4AA-4A48-B1FF-6FEA0CE6ACCC}"/>
              </a:ext>
            </a:extLst>
          </p:cNvPr>
          <p:cNvSpPr txBox="1"/>
          <p:nvPr/>
        </p:nvSpPr>
        <p:spPr>
          <a:xfrm>
            <a:off x="457200" y="2994105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키워드 인식기 모형에 사용될 학습데이터의 정답을 일일이 </a:t>
            </a:r>
            <a:r>
              <a:rPr lang="ko-KR" altLang="en-US" dirty="0" err="1"/>
              <a:t>라벨링</a:t>
            </a:r>
            <a:r>
              <a:rPr lang="ko-KR" altLang="en-US" dirty="0"/>
              <a:t> 해야 하여 시간과 비용이 많이 소모됨</a:t>
            </a:r>
          </a:p>
        </p:txBody>
      </p:sp>
    </p:spTree>
    <p:extLst>
      <p:ext uri="{BB962C8B-B14F-4D97-AF65-F5344CB8AC3E}">
        <p14:creationId xmlns:p14="http://schemas.microsoft.com/office/powerpoint/2010/main" val="1225869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600"/>
          </a:xfrm>
        </p:spPr>
        <p:txBody>
          <a:bodyPr>
            <a:normAutofit/>
          </a:bodyPr>
          <a:lstStyle/>
          <a:p>
            <a:r>
              <a:rPr lang="ko-KR" altLang="en-US" sz="3000" b="0" dirty="0"/>
              <a:t>훈련용 데이터 자동 </a:t>
            </a:r>
            <a:r>
              <a:rPr lang="ko-KR" altLang="en-US" sz="3000" b="0" dirty="0" err="1"/>
              <a:t>생성기</a:t>
            </a:r>
            <a:endParaRPr lang="ko-KR" altLang="en-US" sz="3000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4BF33C-6BEB-484D-853D-AEFF145E0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23" y="2127585"/>
            <a:ext cx="4233075" cy="35283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7D93611-FB76-4F78-B8FF-EB070F251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71" y="1988840"/>
            <a:ext cx="4119030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42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600"/>
          </a:xfrm>
        </p:spPr>
        <p:txBody>
          <a:bodyPr>
            <a:normAutofit/>
          </a:bodyPr>
          <a:lstStyle/>
          <a:p>
            <a:r>
              <a:rPr lang="ko-KR" altLang="en-US" sz="3000" b="0" dirty="0"/>
              <a:t>키워드 인식기의 성능 평가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28800"/>
            <a:ext cx="8363272" cy="4525963"/>
          </a:xfrm>
        </p:spPr>
        <p:txBody>
          <a:bodyPr anchor="ctr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800" dirty="0"/>
              <a:t>성능 평가를 위해서 주방용품 카탈로그 이미지에서 </a:t>
            </a:r>
            <a:r>
              <a:rPr lang="en-US" altLang="ko-KR" sz="1800" dirty="0"/>
              <a:t>10</a:t>
            </a:r>
            <a:r>
              <a:rPr lang="ko-KR" altLang="en-US" sz="1800" dirty="0"/>
              <a:t>개의 키워드를 임의로 선정함</a:t>
            </a:r>
            <a:endParaRPr lang="en-US" altLang="ko-KR" sz="1800" dirty="0"/>
          </a:p>
          <a:p>
            <a:pPr fontAlgn="base">
              <a:lnSpc>
                <a:spcPct val="150000"/>
              </a:lnSpc>
            </a:pPr>
            <a:r>
              <a:rPr lang="ko-KR" altLang="en-US" sz="1800" dirty="0"/>
              <a:t>훈련용 데이터 자동 생성기를 활용해 </a:t>
            </a:r>
            <a:r>
              <a:rPr lang="en-US" altLang="ko-KR" sz="1800" dirty="0"/>
              <a:t>10</a:t>
            </a:r>
            <a:r>
              <a:rPr lang="ko-KR" altLang="en-US" sz="1800" dirty="0"/>
              <a:t>개의 키워드가 포함된 </a:t>
            </a:r>
            <a:r>
              <a:rPr lang="en-US" altLang="ko-KR" sz="1800" dirty="0"/>
              <a:t>2</a:t>
            </a:r>
            <a:r>
              <a:rPr lang="ko-KR" altLang="en-US" sz="1800" dirty="0"/>
              <a:t>만개의 키워드 데이터를 생성함</a:t>
            </a:r>
            <a:endParaRPr lang="en-US" altLang="ko-KR" sz="1800" dirty="0"/>
          </a:p>
          <a:p>
            <a:pPr fontAlgn="base">
              <a:lnSpc>
                <a:spcPct val="150000"/>
              </a:lnSpc>
            </a:pPr>
            <a:r>
              <a:rPr lang="en-US" altLang="ko-KR" sz="1800" dirty="0"/>
              <a:t>2</a:t>
            </a:r>
            <a:r>
              <a:rPr lang="ko-KR" altLang="en-US" sz="1800" dirty="0"/>
              <a:t>만개의 키워드 데이터 중 선정한 </a:t>
            </a:r>
            <a:r>
              <a:rPr lang="en-US" altLang="ko-KR" sz="1800" dirty="0"/>
              <a:t>10</a:t>
            </a:r>
            <a:r>
              <a:rPr lang="ko-KR" altLang="en-US" sz="1800" dirty="0"/>
              <a:t>개의 키워드를 정답으로 뽑아낸 확률을 계산함</a:t>
            </a:r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600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600"/>
          </a:xfrm>
        </p:spPr>
        <p:txBody>
          <a:bodyPr>
            <a:normAutofit/>
          </a:bodyPr>
          <a:lstStyle/>
          <a:p>
            <a:r>
              <a:rPr lang="ko-KR" altLang="en-US" sz="3000" b="0" dirty="0"/>
              <a:t>키워드 인식기의 성능 </a:t>
            </a:r>
            <a:r>
              <a:rPr lang="ko-KR" altLang="en-US" sz="3000" b="0" dirty="0" err="1"/>
              <a:t>평가시</a:t>
            </a:r>
            <a:r>
              <a:rPr lang="ko-KR" altLang="en-US" sz="3000" b="0" dirty="0"/>
              <a:t> 고려할 부분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556792"/>
            <a:ext cx="8363272" cy="1296143"/>
          </a:xfrm>
        </p:spPr>
        <p:txBody>
          <a:bodyPr anchor="t">
            <a:normAutofit fontScale="92500" lnSpcReduction="10000"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800" dirty="0"/>
              <a:t>키워드를 올바르게 분리하고 박스를 성공적으로 예측해야 함</a:t>
            </a:r>
            <a:endParaRPr lang="en-US" altLang="ko-KR" sz="1800" dirty="0"/>
          </a:p>
          <a:p>
            <a:pPr fontAlgn="base">
              <a:lnSpc>
                <a:spcPct val="150000"/>
              </a:lnSpc>
            </a:pPr>
            <a:r>
              <a:rPr lang="ko-KR" altLang="en-US" sz="1800" dirty="0"/>
              <a:t>정답으로 기록된 박스</a:t>
            </a:r>
            <a:r>
              <a:rPr lang="en-US" altLang="ko-KR" sz="1800" dirty="0"/>
              <a:t>(</a:t>
            </a:r>
            <a:r>
              <a:rPr lang="ko-KR" altLang="en-US" sz="1800" dirty="0"/>
              <a:t>영역</a:t>
            </a:r>
            <a:r>
              <a:rPr lang="en-US" altLang="ko-KR" sz="1800" dirty="0"/>
              <a:t>)</a:t>
            </a:r>
            <a:r>
              <a:rPr lang="ko-KR" altLang="en-US" sz="1800" dirty="0"/>
              <a:t>와 예측한 박스 영역의 </a:t>
            </a:r>
            <a:r>
              <a:rPr lang="en-US" altLang="ko-KR" sz="1800" dirty="0" err="1"/>
              <a:t>IoU</a:t>
            </a:r>
            <a:r>
              <a:rPr lang="en-US" altLang="ko-KR" sz="1800" dirty="0"/>
              <a:t>(</a:t>
            </a:r>
            <a:r>
              <a:rPr lang="ko-KR" altLang="en-US" sz="1800" dirty="0"/>
              <a:t>합집합과 교집합의 비율</a:t>
            </a:r>
            <a:r>
              <a:rPr lang="en-US" altLang="ko-KR" sz="1800" dirty="0"/>
              <a:t>)</a:t>
            </a:r>
            <a:r>
              <a:rPr lang="ko-KR" altLang="en-US" sz="1800" dirty="0"/>
              <a:t>가 아래와 같이</a:t>
            </a:r>
            <a:r>
              <a:rPr lang="en-US" altLang="ko-KR" sz="1800" dirty="0"/>
              <a:t> 0.5 </a:t>
            </a:r>
            <a:r>
              <a:rPr lang="ko-KR" altLang="en-US" sz="1800" dirty="0"/>
              <a:t>이상일 때 정답을 맞춘 것으로 여김</a:t>
            </a:r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07A349-3FBF-4172-825E-6F432C7DD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839" y="2780929"/>
            <a:ext cx="3734321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26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600"/>
          </a:xfrm>
        </p:spPr>
        <p:txBody>
          <a:bodyPr>
            <a:normAutofit/>
          </a:bodyPr>
          <a:lstStyle/>
          <a:p>
            <a:r>
              <a:rPr lang="ko-KR" altLang="en-US" sz="3000" b="0" dirty="0"/>
              <a:t>키워드 인식기의 성능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1728192"/>
          </a:xfrm>
        </p:spPr>
        <p:txBody>
          <a:bodyPr anchor="t">
            <a:normAutofit/>
          </a:bodyPr>
          <a:lstStyle/>
          <a:p>
            <a:pPr fontAlgn="base">
              <a:lnSpc>
                <a:spcPct val="150000"/>
              </a:lnSpc>
            </a:pPr>
            <a:endParaRPr lang="en-US" altLang="ko-KR" sz="1800" dirty="0"/>
          </a:p>
          <a:p>
            <a:pPr fontAlgn="base">
              <a:lnSpc>
                <a:spcPct val="150000"/>
              </a:lnSpc>
            </a:pPr>
            <a:r>
              <a:rPr lang="ko-KR" altLang="en-US" sz="1800" dirty="0"/>
              <a:t>아래의 그래프는 정답이 포함된 훈련용 키워드 데이터를 늘려 나갈 때 정답을 맞춘 평균 비율</a:t>
            </a:r>
            <a:r>
              <a:rPr lang="en-US" altLang="ko-KR" sz="1800" dirty="0"/>
              <a:t>(F-score)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0186B1-5A58-4FE6-8CEF-255CA9FB9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934" y="3212976"/>
            <a:ext cx="5250131" cy="244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3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600"/>
          </a:xfrm>
        </p:spPr>
        <p:txBody>
          <a:bodyPr>
            <a:normAutofit/>
          </a:bodyPr>
          <a:lstStyle/>
          <a:p>
            <a:r>
              <a:rPr lang="ko-KR" altLang="en-US" sz="3000" b="0" dirty="0"/>
              <a:t>키워드 인식기의 성능 비교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1174" y="4398915"/>
            <a:ext cx="8363272" cy="1469898"/>
          </a:xfrm>
        </p:spPr>
        <p:txBody>
          <a:bodyPr anchor="t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800" dirty="0"/>
              <a:t>현재는 선정된 </a:t>
            </a:r>
            <a:r>
              <a:rPr lang="en-US" altLang="ko-KR" sz="1800" dirty="0"/>
              <a:t>10</a:t>
            </a:r>
            <a:r>
              <a:rPr lang="ko-KR" altLang="en-US" sz="1800" dirty="0"/>
              <a:t>개의 특정한 키워드를 찾아내는 것으로 범용적으로 글자를 구분하는 </a:t>
            </a:r>
            <a:r>
              <a:rPr lang="en-US" altLang="ko-KR" sz="1800" dirty="0"/>
              <a:t>OCR </a:t>
            </a:r>
            <a:r>
              <a:rPr lang="ko-KR" altLang="en-US" sz="1800" dirty="0"/>
              <a:t>프로그램과 비교해 항상 우수한 성능을 보인다고 할 수는 없음</a:t>
            </a:r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F1975C-9736-460C-BF78-AD41F426D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10" y="2060848"/>
            <a:ext cx="8229600" cy="206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56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600"/>
          </a:xfrm>
        </p:spPr>
        <p:txBody>
          <a:bodyPr>
            <a:normAutofit/>
          </a:bodyPr>
          <a:lstStyle/>
          <a:p>
            <a:r>
              <a:rPr lang="ko-KR" altLang="en-US" sz="3000" b="0" dirty="0"/>
              <a:t>키워드 인식기에서 효과적인 데이터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0364" y="2780928"/>
            <a:ext cx="8363272" cy="2016224"/>
          </a:xfrm>
        </p:spPr>
        <p:txBody>
          <a:bodyPr anchor="ctr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800" dirty="0"/>
              <a:t>상품 설명에서 배경은 키워드의 일부가 아님을 학습시켜야 함</a:t>
            </a:r>
            <a:endParaRPr lang="en-US" altLang="ko-KR" sz="1800" dirty="0"/>
          </a:p>
          <a:p>
            <a:pPr fontAlgn="base">
              <a:lnSpc>
                <a:spcPct val="150000"/>
              </a:lnSpc>
            </a:pPr>
            <a:r>
              <a:rPr lang="ko-KR" altLang="en-US" sz="1800" dirty="0"/>
              <a:t>단어 간 공백이 넓지 않아야 함</a:t>
            </a:r>
            <a:endParaRPr lang="en-US" altLang="ko-KR" sz="1800" dirty="0"/>
          </a:p>
          <a:p>
            <a:pPr fontAlgn="base">
              <a:lnSpc>
                <a:spcPct val="150000"/>
              </a:lnSpc>
            </a:pPr>
            <a:r>
              <a:rPr lang="ko-KR" altLang="en-US" sz="1800" dirty="0"/>
              <a:t>글자 영역은 단색으로 되어 있어야 함</a:t>
            </a:r>
            <a:endParaRPr lang="en-US" altLang="ko-KR" sz="1800" dirty="0"/>
          </a:p>
          <a:p>
            <a:pPr fontAlgn="base">
              <a:lnSpc>
                <a:spcPct val="150000"/>
              </a:lnSpc>
            </a:pPr>
            <a:r>
              <a:rPr lang="ko-KR" altLang="en-US" sz="1800" dirty="0"/>
              <a:t>이미지 당 투입할 정답 키워드 카테고리가 많아야 함</a:t>
            </a:r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767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600"/>
          </a:xfrm>
        </p:spPr>
        <p:txBody>
          <a:bodyPr>
            <a:normAutofit/>
          </a:bodyPr>
          <a:lstStyle/>
          <a:p>
            <a:r>
              <a:rPr lang="ko-KR" altLang="en-US" sz="3000" b="0" dirty="0"/>
              <a:t>결론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2924944"/>
            <a:ext cx="8363272" cy="1872208"/>
          </a:xfrm>
        </p:spPr>
        <p:txBody>
          <a:bodyPr anchor="ctr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800" dirty="0"/>
              <a:t>상품 검색 향상을 위해서 </a:t>
            </a:r>
            <a:r>
              <a:rPr lang="en-US" altLang="ko-KR" sz="1800" dirty="0"/>
              <a:t>SSD </a:t>
            </a:r>
            <a:r>
              <a:rPr lang="ko-KR" altLang="en-US" sz="1800" dirty="0"/>
              <a:t>기술과 훈련용 자동 생성기를 활용함</a:t>
            </a:r>
            <a:endParaRPr lang="en-US" altLang="ko-KR" sz="1800" dirty="0"/>
          </a:p>
          <a:p>
            <a:pPr fontAlgn="base">
              <a:lnSpc>
                <a:spcPct val="150000"/>
              </a:lnSpc>
            </a:pPr>
            <a:r>
              <a:rPr lang="ko-KR" altLang="en-US" sz="1800" dirty="0"/>
              <a:t>키워드 인식기 및 훈련용 데이터 자동 생성기의 확장성을 검토할 예정임</a:t>
            </a:r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20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600"/>
          </a:xfrm>
        </p:spPr>
        <p:txBody>
          <a:bodyPr>
            <a:normAutofit/>
          </a:bodyPr>
          <a:lstStyle/>
          <a:p>
            <a:r>
              <a:rPr lang="ko-KR" altLang="en-US" sz="3000" b="0" dirty="0"/>
              <a:t>논문의 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 anchor="ctr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800" dirty="0"/>
              <a:t>온라인 전자상거래의 상품 검색 시스템에서 키워드를 입력하여 원하는 상품을 비교적 정확하게 찾을 수 있도록 검색 시스템의 개선을 꾀하고자 함</a:t>
            </a:r>
            <a:endParaRPr lang="en-US" altLang="ko-KR" sz="1800" dirty="0"/>
          </a:p>
          <a:p>
            <a:pPr fontAlgn="base">
              <a:lnSpc>
                <a:spcPct val="150000"/>
              </a:lnSpc>
            </a:pPr>
            <a:r>
              <a:rPr lang="ko-KR" altLang="en-US" sz="1800" dirty="0"/>
              <a:t>본 논문에서는 </a:t>
            </a:r>
            <a:r>
              <a:rPr lang="en-US" altLang="ko-KR" sz="1800" dirty="0"/>
              <a:t>SSD(Single Shot </a:t>
            </a:r>
            <a:r>
              <a:rPr lang="en-US" altLang="ko-KR" sz="1800" dirty="0" err="1"/>
              <a:t>Multibox</a:t>
            </a:r>
            <a:r>
              <a:rPr lang="en-US" altLang="ko-KR" sz="1800" dirty="0"/>
              <a:t> Detector) </a:t>
            </a:r>
            <a:r>
              <a:rPr lang="ko-KR" altLang="en-US" sz="1800" dirty="0"/>
              <a:t>기술을 사용하여 키워드를 뽑아 검색 정보로 활용하고자 함</a:t>
            </a:r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027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600"/>
          </a:xfrm>
        </p:spPr>
        <p:txBody>
          <a:bodyPr>
            <a:normAutofit/>
          </a:bodyPr>
          <a:lstStyle/>
          <a:p>
            <a:r>
              <a:rPr lang="ko-KR" altLang="en-US" sz="3000" b="0" dirty="0"/>
              <a:t>상품 검색 시 키워드 추출의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 anchor="ctr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800" dirty="0"/>
              <a:t>전자상거래 상의 상품 설명이 대부분 이미지 형태로 되어 있어 일반적으로 </a:t>
            </a:r>
            <a:r>
              <a:rPr lang="ko-KR" altLang="en-US" sz="1800" dirty="0" err="1"/>
              <a:t>검색시</a:t>
            </a:r>
            <a:r>
              <a:rPr lang="ko-KR" altLang="en-US" sz="1800" dirty="0"/>
              <a:t> 키워드로 포함되지 않음</a:t>
            </a:r>
            <a:endParaRPr lang="en-US" altLang="ko-KR" sz="1800" dirty="0"/>
          </a:p>
          <a:p>
            <a:pPr fontAlgn="base">
              <a:lnSpc>
                <a:spcPct val="150000"/>
              </a:lnSpc>
            </a:pPr>
            <a:r>
              <a:rPr lang="ko-KR" altLang="en-US" sz="1800" dirty="0"/>
              <a:t>광학적 문자인식</a:t>
            </a:r>
            <a:r>
              <a:rPr lang="en-US" altLang="ko-KR" sz="1800" dirty="0"/>
              <a:t>(OCR) </a:t>
            </a:r>
            <a:r>
              <a:rPr lang="ko-KR" altLang="en-US" sz="1800" dirty="0"/>
              <a:t>기술을 활용하여 이미지에 있는 글자를 키워드로 추출할 수 있음</a:t>
            </a:r>
            <a:endParaRPr lang="en-US" altLang="ko-KR" sz="1800" dirty="0"/>
          </a:p>
          <a:p>
            <a:pPr fontAlgn="base">
              <a:lnSpc>
                <a:spcPct val="150000"/>
              </a:lnSpc>
            </a:pPr>
            <a:r>
              <a:rPr lang="ko-KR" altLang="en-US" sz="1800" dirty="0"/>
              <a:t>광학적 문자인식</a:t>
            </a:r>
            <a:r>
              <a:rPr lang="en-US" altLang="ko-KR" sz="1800" dirty="0"/>
              <a:t>(OCR) </a:t>
            </a:r>
            <a:r>
              <a:rPr lang="ko-KR" altLang="en-US" sz="1800" dirty="0"/>
              <a:t>기술로 키워드 추출이 가능하지만 한계가 있어 그보다 좋은 성능을 보여주는 </a:t>
            </a:r>
            <a:r>
              <a:rPr lang="en-US" altLang="ko-KR" sz="1800" dirty="0"/>
              <a:t>SSD</a:t>
            </a:r>
            <a:r>
              <a:rPr lang="ko-KR" altLang="en-US" sz="1800" dirty="0"/>
              <a:t> 기술로 키워드를 추출하려고 함  </a:t>
            </a:r>
            <a:endParaRPr lang="en-US" altLang="ko-KR" sz="1800" dirty="0"/>
          </a:p>
          <a:p>
            <a:pPr fontAlgn="base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17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600"/>
          </a:xfrm>
        </p:spPr>
        <p:txBody>
          <a:bodyPr>
            <a:normAutofit fontScale="90000"/>
          </a:bodyPr>
          <a:lstStyle/>
          <a:p>
            <a:r>
              <a:rPr lang="ko-KR" altLang="en-US" sz="3000" b="0" dirty="0"/>
              <a:t>광학적 문자인식</a:t>
            </a:r>
            <a:r>
              <a:rPr lang="en-US" altLang="ko-KR" sz="3000" b="0" dirty="0"/>
              <a:t> (OCR,</a:t>
            </a:r>
            <a:r>
              <a:rPr lang="ko-KR" altLang="en-US" sz="3000" b="0" dirty="0"/>
              <a:t> </a:t>
            </a:r>
            <a:r>
              <a:rPr lang="en-US" altLang="ko-KR" sz="3000" b="0" dirty="0"/>
              <a:t>Optical Character Recognition)</a:t>
            </a:r>
            <a:r>
              <a:rPr lang="ko-KR" altLang="en-US" sz="3000" b="0" dirty="0"/>
              <a:t> 과 한계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 anchor="ctr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800" dirty="0"/>
              <a:t>이미지 형태의 데이터의 내용을 분석해</a:t>
            </a:r>
            <a:r>
              <a:rPr lang="en-US" altLang="ko-KR" sz="1800" dirty="0"/>
              <a:t> </a:t>
            </a:r>
            <a:r>
              <a:rPr lang="ko-KR" altLang="en-US" sz="1800" dirty="0"/>
              <a:t>그림영역과 글자영역으로 구분한 후 글자 영역의 문자들을 일반 문서편집기에서 수정</a:t>
            </a:r>
            <a:r>
              <a:rPr lang="en-US" altLang="ko-KR" sz="1800" dirty="0"/>
              <a:t> </a:t>
            </a:r>
            <a:r>
              <a:rPr lang="ko-KR" altLang="en-US" sz="1800" dirty="0"/>
              <a:t>혹은</a:t>
            </a:r>
            <a:r>
              <a:rPr lang="en-US" altLang="ko-KR" sz="1800" dirty="0"/>
              <a:t> </a:t>
            </a:r>
            <a:r>
              <a:rPr lang="ko-KR" altLang="en-US" sz="1800" dirty="0"/>
              <a:t>편집이 가능한 형태로 변환하여 주는 과정 혹은 시스템을 말함</a:t>
            </a:r>
            <a:endParaRPr lang="en-US" altLang="ko-KR" sz="1800" dirty="0"/>
          </a:p>
          <a:p>
            <a:pPr fontAlgn="base">
              <a:lnSpc>
                <a:spcPct val="150000"/>
              </a:lnSpc>
            </a:pPr>
            <a:r>
              <a:rPr lang="ko-KR" altLang="en-US" sz="1800" dirty="0"/>
              <a:t>광학적 문자인식은 두 가지 한계점을 가지고 있음</a:t>
            </a:r>
            <a:endParaRPr lang="en-US" altLang="ko-KR" sz="1800" dirty="0"/>
          </a:p>
          <a:p>
            <a:pPr lvl="1" fontAlgn="base">
              <a:lnSpc>
                <a:spcPct val="150000"/>
              </a:lnSpc>
            </a:pPr>
            <a:r>
              <a:rPr lang="ko-KR" altLang="en-US" sz="1600" dirty="0"/>
              <a:t>외관상 비슷한 글자를 잘 구별하지 못함</a:t>
            </a:r>
            <a:endParaRPr lang="en-US" altLang="ko-KR" sz="1600" dirty="0"/>
          </a:p>
          <a:p>
            <a:pPr lvl="1" fontAlgn="base">
              <a:lnSpc>
                <a:spcPct val="150000"/>
              </a:lnSpc>
            </a:pPr>
            <a:r>
              <a:rPr lang="ko-KR" altLang="en-US" sz="1600" dirty="0"/>
              <a:t>환경</a:t>
            </a:r>
            <a:r>
              <a:rPr lang="en-US" altLang="ko-KR" sz="1600" dirty="0"/>
              <a:t>(</a:t>
            </a:r>
            <a:r>
              <a:rPr lang="ko-KR" altLang="en-US" sz="1600" dirty="0"/>
              <a:t>배경</a:t>
            </a:r>
            <a:r>
              <a:rPr lang="en-US" altLang="ko-KR" sz="1600" dirty="0"/>
              <a:t>, </a:t>
            </a:r>
            <a:r>
              <a:rPr lang="ko-KR" altLang="en-US" sz="1600" dirty="0"/>
              <a:t>질감</a:t>
            </a:r>
            <a:r>
              <a:rPr lang="en-US" altLang="ko-KR" sz="1600" dirty="0"/>
              <a:t>, </a:t>
            </a:r>
            <a:r>
              <a:rPr lang="ko-KR" altLang="en-US" sz="1600" dirty="0"/>
              <a:t>서식</a:t>
            </a:r>
            <a:r>
              <a:rPr lang="en-US" altLang="ko-KR" sz="1600" dirty="0"/>
              <a:t>, </a:t>
            </a:r>
            <a:r>
              <a:rPr lang="ko-KR" altLang="en-US" sz="1600" dirty="0"/>
              <a:t>조명 등</a:t>
            </a:r>
            <a:r>
              <a:rPr lang="en-US" altLang="ko-KR" sz="1600" dirty="0"/>
              <a:t>)</a:t>
            </a:r>
            <a:r>
              <a:rPr lang="ko-KR" altLang="en-US" sz="1600" dirty="0"/>
              <a:t>에 영향을 받음</a:t>
            </a:r>
            <a:endParaRPr lang="en-US" altLang="ko-KR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98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600"/>
          </a:xfrm>
        </p:spPr>
        <p:txBody>
          <a:bodyPr>
            <a:normAutofit/>
          </a:bodyPr>
          <a:lstStyle/>
          <a:p>
            <a:r>
              <a:rPr lang="en-US" altLang="ko-KR" sz="3000" b="0" dirty="0"/>
              <a:t>SSD (Single</a:t>
            </a:r>
            <a:r>
              <a:rPr lang="ko-KR" altLang="en-US" sz="3000" b="0" dirty="0"/>
              <a:t> </a:t>
            </a:r>
            <a:r>
              <a:rPr lang="en-US" altLang="ko-KR" sz="3000" b="0" dirty="0"/>
              <a:t>Shot </a:t>
            </a:r>
            <a:r>
              <a:rPr lang="en-US" altLang="ko-KR" sz="3000" b="0" dirty="0" err="1"/>
              <a:t>Multibox</a:t>
            </a:r>
            <a:r>
              <a:rPr lang="en-US" altLang="ko-KR" sz="3000" b="0" dirty="0"/>
              <a:t> Detector)</a:t>
            </a:r>
            <a:r>
              <a:rPr lang="ko-KR" altLang="en-US" sz="3000" b="0" dirty="0"/>
              <a:t>와 구조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4C989-AD68-4E0D-BA25-36F7F12907C8}"/>
              </a:ext>
            </a:extLst>
          </p:cNvPr>
          <p:cNvSpPr txBox="1"/>
          <p:nvPr/>
        </p:nvSpPr>
        <p:spPr>
          <a:xfrm>
            <a:off x="457200" y="1538496"/>
            <a:ext cx="82296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한 장의 이미지 안에서 여러 물체를 박스 형태로 검출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한 장의 이미지 안에서 여러가지 크기의 물체를 검출함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학습 과정 중 크기가 다른 특징 지도에서 크기가 다른 각각의 물체를 찾아냄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36CC0A4-766A-4F67-80DD-7385DAAE70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20" y="2780928"/>
            <a:ext cx="3858776" cy="144475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D42EB4C-D336-44F0-87C6-CF10902B0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36" y="4225683"/>
            <a:ext cx="8259328" cy="24006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C0B9246-1DA9-43B9-8357-A0E2E5A00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596" y="3068960"/>
            <a:ext cx="4326184" cy="86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600"/>
          </a:xfrm>
        </p:spPr>
        <p:txBody>
          <a:bodyPr>
            <a:normAutofit/>
          </a:bodyPr>
          <a:lstStyle/>
          <a:p>
            <a:r>
              <a:rPr lang="en-US" altLang="ko-KR" sz="3000" b="0" dirty="0"/>
              <a:t>SSD</a:t>
            </a:r>
            <a:r>
              <a:rPr lang="ko-KR" altLang="en-US" sz="3000" b="0" dirty="0"/>
              <a:t>의 결과 예시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4A7063-770D-4D86-BF43-7BC372D13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844824"/>
            <a:ext cx="4762872" cy="40324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DD6F16E-F4C1-4F58-85EC-7BDF8F1B7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84" y="1870757"/>
            <a:ext cx="2002772" cy="297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1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600"/>
          </a:xfrm>
        </p:spPr>
        <p:txBody>
          <a:bodyPr>
            <a:normAutofit/>
          </a:bodyPr>
          <a:lstStyle/>
          <a:p>
            <a:r>
              <a:rPr lang="en-US" altLang="ko-KR" sz="3000" b="0" dirty="0"/>
              <a:t>SSD</a:t>
            </a:r>
            <a:r>
              <a:rPr lang="ko-KR" altLang="en-US" sz="3000" b="0" dirty="0"/>
              <a:t>를 활용한 키워드 인식기 학습 과정</a:t>
            </a:r>
            <a:r>
              <a:rPr lang="en-US" altLang="ko-KR" sz="3000" b="0" dirty="0"/>
              <a:t>(1)</a:t>
            </a:r>
            <a:endParaRPr lang="ko-KR" altLang="en-US" sz="3000" b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7147" y="4653136"/>
            <a:ext cx="8229600" cy="1636340"/>
          </a:xfrm>
        </p:spPr>
        <p:txBody>
          <a:bodyPr anchor="t">
            <a:no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700" dirty="0"/>
              <a:t>Conv1_1 : </a:t>
            </a:r>
            <a:r>
              <a:rPr lang="ko-KR" altLang="en-US" sz="1700" dirty="0"/>
              <a:t>키워드의 직선</a:t>
            </a:r>
            <a:r>
              <a:rPr lang="en-US" altLang="ko-KR" sz="1700" dirty="0"/>
              <a:t>, </a:t>
            </a:r>
            <a:r>
              <a:rPr lang="ko-KR" altLang="en-US" sz="1700" dirty="0"/>
              <a:t>직각 혹은 곡선 등의 특징들을 학습</a:t>
            </a:r>
            <a:endParaRPr lang="en-US" altLang="ko-KR" sz="1700" dirty="0"/>
          </a:p>
          <a:p>
            <a:pPr fontAlgn="base">
              <a:lnSpc>
                <a:spcPct val="150000"/>
              </a:lnSpc>
            </a:pPr>
            <a:r>
              <a:rPr lang="en-US" altLang="ko-KR" sz="1700" dirty="0"/>
              <a:t>Conv4_3 : </a:t>
            </a:r>
            <a:r>
              <a:rPr lang="ko-KR" altLang="en-US" sz="1700" dirty="0"/>
              <a:t>앞 층을 기반으로 키워드의 전반적인 특징 학습 </a:t>
            </a:r>
            <a:endParaRPr lang="en-US" altLang="ko-KR" sz="1700" dirty="0"/>
          </a:p>
          <a:p>
            <a:pPr fontAlgn="base">
              <a:lnSpc>
                <a:spcPct val="150000"/>
              </a:lnSpc>
            </a:pPr>
            <a:r>
              <a:rPr lang="en-US" altLang="ko-KR" sz="1700" dirty="0"/>
              <a:t>Conv6_2, Conv7_2, Conv8_2, Conv9_2 : </a:t>
            </a:r>
            <a:r>
              <a:rPr lang="ko-KR" altLang="en-US" sz="1700" dirty="0"/>
              <a:t>각 층은 이전 층보다 큰 키워드의 특징을 학습</a:t>
            </a:r>
            <a:endParaRPr lang="en-US" altLang="ko-KR" sz="1700" dirty="0"/>
          </a:p>
          <a:p>
            <a:pPr fontAlgn="base">
              <a:lnSpc>
                <a:spcPct val="150000"/>
              </a:lnSpc>
            </a:pPr>
            <a:endParaRPr lang="en-US" altLang="ko-KR" sz="17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A991DF-CDE6-4080-9592-0CF86AB3A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19" y="1628800"/>
            <a:ext cx="7635361" cy="309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44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600"/>
          </a:xfrm>
        </p:spPr>
        <p:txBody>
          <a:bodyPr>
            <a:normAutofit/>
          </a:bodyPr>
          <a:lstStyle/>
          <a:p>
            <a:r>
              <a:rPr lang="en-US" altLang="ko-KR" sz="3000" b="0" dirty="0"/>
              <a:t>SSD</a:t>
            </a:r>
            <a:r>
              <a:rPr lang="ko-KR" altLang="en-US" sz="3000" b="0" dirty="0"/>
              <a:t>를 활용한 키워드 인식기 학습 과정</a:t>
            </a:r>
            <a:r>
              <a:rPr lang="en-US" altLang="ko-KR" sz="3000" b="0" dirty="0"/>
              <a:t>(2)</a:t>
            </a:r>
            <a:endParaRPr lang="ko-KR" altLang="en-US" sz="3000" b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20010"/>
            <a:ext cx="8229600" cy="1517302"/>
          </a:xfrm>
        </p:spPr>
        <p:txBody>
          <a:bodyPr anchor="t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700" dirty="0"/>
              <a:t>pool6 : </a:t>
            </a:r>
            <a:r>
              <a:rPr lang="ko-KR" altLang="en-US" sz="1700" dirty="0"/>
              <a:t>이미지 전체를 인지하며 특징 지도의 평균 값으로 구성되어 있음</a:t>
            </a:r>
            <a:endParaRPr lang="en-US" altLang="ko-KR" sz="1700" dirty="0"/>
          </a:p>
          <a:p>
            <a:pPr fontAlgn="base">
              <a:lnSpc>
                <a:spcPct val="150000"/>
              </a:lnSpc>
            </a:pPr>
            <a:r>
              <a:rPr lang="en-US" altLang="ko-KR" sz="1700" dirty="0"/>
              <a:t>Detection : </a:t>
            </a:r>
            <a:r>
              <a:rPr lang="ko-KR" altLang="en-US" sz="1700" dirty="0"/>
              <a:t>앞의 층과 계산한 여러 박스 모양의 정보로 구성되어 있음</a:t>
            </a:r>
            <a:endParaRPr lang="en-US" altLang="ko-KR" sz="1700" dirty="0"/>
          </a:p>
          <a:p>
            <a:pPr fontAlgn="base">
              <a:lnSpc>
                <a:spcPct val="150000"/>
              </a:lnSpc>
            </a:pPr>
            <a:r>
              <a:rPr lang="en-US" altLang="ko-KR" sz="1700" dirty="0"/>
              <a:t>NMS : </a:t>
            </a:r>
            <a:r>
              <a:rPr lang="ko-KR" altLang="en-US" sz="1700" dirty="0"/>
              <a:t>중복된 여러 박스들 중 가장 확률이 높은 박스로 통합함</a:t>
            </a:r>
            <a:endParaRPr lang="en-US" altLang="ko-KR" sz="17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A991DF-CDE6-4080-9592-0CF86AB3A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19" y="1628800"/>
            <a:ext cx="7635361" cy="309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7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600"/>
          </a:xfrm>
        </p:spPr>
        <p:txBody>
          <a:bodyPr>
            <a:normAutofit/>
          </a:bodyPr>
          <a:lstStyle/>
          <a:p>
            <a:r>
              <a:rPr lang="en-US" altLang="ko-KR" sz="3000" b="0" dirty="0"/>
              <a:t>SSD</a:t>
            </a:r>
            <a:r>
              <a:rPr lang="ko-KR" altLang="en-US" sz="3000" b="0" dirty="0"/>
              <a:t>를 활용한 키워드 인식기 결과 예시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4AC82991-0635-4179-981B-853F0CAA2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054" y="1600200"/>
            <a:ext cx="5741892" cy="4525963"/>
          </a:xfrm>
        </p:spPr>
      </p:pic>
    </p:spTree>
    <p:extLst>
      <p:ext uri="{BB962C8B-B14F-4D97-AF65-F5344CB8AC3E}">
        <p14:creationId xmlns:p14="http://schemas.microsoft.com/office/powerpoint/2010/main" val="4169025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24857</TotalTime>
  <Words>554</Words>
  <Application>Microsoft Office PowerPoint</Application>
  <PresentationFormat>화면 슬라이드 쇼(4:3)</PresentationFormat>
  <Paragraphs>71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Wingdings</vt:lpstr>
      <vt:lpstr>Office 테마</vt:lpstr>
      <vt:lpstr>온라인 쇼핑몰에서 상품 설명 이미지 내의 키워드 인식을 위한 딥러닝 훈련 데이터 자동 생성 방안</vt:lpstr>
      <vt:lpstr>논문의 목적</vt:lpstr>
      <vt:lpstr>상품 검색 시 키워드 추출의 방법</vt:lpstr>
      <vt:lpstr>광학적 문자인식 (OCR, Optical Character Recognition) 과 한계</vt:lpstr>
      <vt:lpstr>SSD (Single Shot Multibox Detector)와 구조</vt:lpstr>
      <vt:lpstr>SSD의 결과 예시</vt:lpstr>
      <vt:lpstr>SSD를 활용한 키워드 인식기 학습 과정(1)</vt:lpstr>
      <vt:lpstr>SSD를 활용한 키워드 인식기 학습 과정(2)</vt:lpstr>
      <vt:lpstr>SSD를 활용한 키워드 인식기 결과 예시</vt:lpstr>
      <vt:lpstr>훈련용 데이터 자동 생성기 개발의 이유</vt:lpstr>
      <vt:lpstr>훈련용 데이터 자동 생성기</vt:lpstr>
      <vt:lpstr>키워드 인식기의 성능 평가 방법</vt:lpstr>
      <vt:lpstr>키워드 인식기의 성능 평가시 고려할 부분</vt:lpstr>
      <vt:lpstr>키워드 인식기의 성능</vt:lpstr>
      <vt:lpstr>키워드 인식기의 성능 비교</vt:lpstr>
      <vt:lpstr>키워드 인식기에서 효과적인 데이터 특징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Daewon</dc:creator>
  <cp:lastModifiedBy>서재영</cp:lastModifiedBy>
  <cp:revision>630</cp:revision>
  <cp:lastPrinted>2018-05-25T03:43:35Z</cp:lastPrinted>
  <dcterms:created xsi:type="dcterms:W3CDTF">2013-06-05T07:11:26Z</dcterms:created>
  <dcterms:modified xsi:type="dcterms:W3CDTF">2018-05-25T15:13:53Z</dcterms:modified>
</cp:coreProperties>
</file>