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3"/>
  </p:notesMasterIdLst>
  <p:sldIdLst>
    <p:sldId id="284" r:id="rId2"/>
    <p:sldId id="330" r:id="rId3"/>
    <p:sldId id="331" r:id="rId4"/>
    <p:sldId id="332" r:id="rId5"/>
    <p:sldId id="314" r:id="rId6"/>
    <p:sldId id="329" r:id="rId7"/>
    <p:sldId id="326" r:id="rId8"/>
    <p:sldId id="327" r:id="rId9"/>
    <p:sldId id="318" r:id="rId10"/>
    <p:sldId id="328" r:id="rId11"/>
    <p:sldId id="324" r:id="rId12"/>
  </p:sldIdLst>
  <p:sldSz cx="9144000" cy="6858000" type="screen4x3"/>
  <p:notesSz cx="6788150" cy="9923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19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6AE05-82ED-466D-A924-B21B58247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6AE05-82ED-466D-A924-B21B582474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1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19A9-FD63-4BB1-B09B-6DA32AD0E76A}" type="datetime1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b="1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467544" y="858146"/>
            <a:ext cx="820891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67544" y="6309320"/>
            <a:ext cx="8208912" cy="0"/>
          </a:xfrm>
          <a:prstGeom prst="line">
            <a:avLst/>
          </a:prstGeom>
          <a:ln w="254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65D8-A234-4DE1-A43A-4DF355112376}" type="datetime1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8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EC25-28DE-421E-A953-D04E18A9E972}" type="datetime1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4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EA9A-DD1C-430E-8F7D-D31097E1719F}" type="datetime1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467544" y="1506560"/>
            <a:ext cx="820891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6309320"/>
            <a:ext cx="8208912" cy="0"/>
          </a:xfrm>
          <a:prstGeom prst="line">
            <a:avLst/>
          </a:prstGeom>
          <a:ln w="254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59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F28F-5CC9-4BD9-A06E-41BE4BEECED0}" type="datetime1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9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8DD0-AE4C-49CF-BD52-3C2A129896EF}" type="datetime1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3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96BF-6289-4D99-BB29-E917201C8633}" type="datetime1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5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4F6C-EA80-4D85-8F2C-8D88FE2AED83}" type="datetime1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6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297B-7B60-460E-AF54-10A4DFDBB676}" type="datetime1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2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751F-5DA7-4FCC-98E4-E8EFF31BAE9B}" type="datetime1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04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242A-842D-4838-8342-F19E2A3C2D81}" type="datetime1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6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DD9A6-93D6-4942-8EC1-D28977BBFB8F}" type="datetime1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6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59532" y="2130425"/>
            <a:ext cx="8424936" cy="1470025"/>
          </a:xfrm>
        </p:spPr>
        <p:txBody>
          <a:bodyPr>
            <a:normAutofit/>
          </a:bodyPr>
          <a:lstStyle/>
          <a:p>
            <a:r>
              <a:rPr lang="en-US" altLang="ko-KR" sz="3400" b="1" dirty="0" err="1"/>
              <a:t>GuessWhat</a:t>
            </a:r>
            <a:r>
              <a:rPr lang="en-US" altLang="ko-KR" sz="3400" b="1" dirty="0"/>
              <a:t>?! </a:t>
            </a:r>
            <a:r>
              <a:rPr lang="ko-KR" altLang="en-US" sz="3400" b="1" dirty="0"/>
              <a:t>문제에 대한 분석과 파훼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2018. 05. 09</a:t>
            </a:r>
          </a:p>
          <a:p>
            <a:endParaRPr lang="en-US" altLang="ko-KR" sz="2400" dirty="0"/>
          </a:p>
          <a:p>
            <a:r>
              <a:rPr lang="ko-KR" altLang="en-US" sz="2000" dirty="0"/>
              <a:t>서재영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548680"/>
            <a:ext cx="3890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장병탁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정보과학회논문지</a:t>
            </a:r>
            <a:r>
              <a:rPr lang="en-US" altLang="ko-KR" sz="1100" dirty="0"/>
              <a:t>, 2018.1, </a:t>
            </a:r>
            <a:r>
              <a:rPr lang="ko-KR" altLang="en-US" sz="1100" dirty="0"/>
              <a:t>제</a:t>
            </a:r>
            <a:r>
              <a:rPr lang="en-US" altLang="ko-KR" sz="1100" dirty="0"/>
              <a:t>45</a:t>
            </a:r>
            <a:r>
              <a:rPr lang="ko-KR" altLang="en-US" sz="1100" dirty="0"/>
              <a:t>권 </a:t>
            </a:r>
            <a:r>
              <a:rPr lang="en-US" altLang="ko-KR" sz="1100" dirty="0"/>
              <a:t>1</a:t>
            </a:r>
            <a:r>
              <a:rPr lang="ko-KR" altLang="en-US" sz="1100" dirty="0"/>
              <a:t>호</a:t>
            </a:r>
            <a:r>
              <a:rPr lang="en-US" altLang="ko-KR" sz="1100" dirty="0"/>
              <a:t>, pg. 30 - 35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3676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en-US" altLang="ko-KR" sz="3000" b="0" dirty="0" err="1"/>
              <a:t>GuessWhat</a:t>
            </a:r>
            <a:r>
              <a:rPr lang="en-US" altLang="ko-KR" sz="3000" b="0" dirty="0"/>
              <a:t>?!</a:t>
            </a:r>
            <a:r>
              <a:rPr lang="ko-KR" altLang="en-US" sz="3000" b="0" dirty="0"/>
              <a:t>의 접근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2372" y="1628800"/>
            <a:ext cx="8358100" cy="4525963"/>
          </a:xfrm>
        </p:spPr>
        <p:txBody>
          <a:bodyPr anchor="t">
            <a:normAutofit/>
          </a:bodyPr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spc="-150" dirty="0"/>
              <a:t>아래와 같은 </a:t>
            </a:r>
            <a:r>
              <a:rPr lang="en-US" altLang="ko-KR" sz="1800" spc="-150" dirty="0"/>
              <a:t>Property</a:t>
            </a:r>
            <a:r>
              <a:rPr lang="ko-KR" altLang="en-US" sz="1800" spc="-150" dirty="0"/>
              <a:t> </a:t>
            </a:r>
            <a:r>
              <a:rPr lang="en-US" altLang="ko-KR" sz="1800" spc="-150" dirty="0"/>
              <a:t>map(</a:t>
            </a:r>
            <a:r>
              <a:rPr lang="ko-KR" altLang="en-US" sz="1800" spc="-150" dirty="0"/>
              <a:t>속성 지도</a:t>
            </a:r>
            <a:r>
              <a:rPr lang="en-US" altLang="ko-KR" sz="1800" spc="-150" dirty="0"/>
              <a:t>)</a:t>
            </a:r>
            <a:r>
              <a:rPr lang="ko-KR" altLang="en-US" sz="1800" spc="-150" dirty="0"/>
              <a:t>이 있으면 이진 탐색 방법으로 문제 해결이 가능함</a:t>
            </a:r>
            <a:endParaRPr lang="en-US" altLang="ko-KR" sz="1800" spc="-150" dirty="0"/>
          </a:p>
          <a:p>
            <a:pPr>
              <a:lnSpc>
                <a:spcPct val="150000"/>
              </a:lnSpc>
            </a:pPr>
            <a:r>
              <a:rPr lang="en-US" altLang="ko-KR" sz="1800" spc="-150" dirty="0" err="1"/>
              <a:t>GuessWhat</a:t>
            </a:r>
            <a:r>
              <a:rPr lang="en-US" altLang="ko-KR" sz="1800" spc="-150" dirty="0"/>
              <a:t>?! </a:t>
            </a:r>
            <a:r>
              <a:rPr lang="ko-KR" altLang="en-US" sz="1800" spc="-150" dirty="0"/>
              <a:t>분석과 이를 해결하는 알고리즘 개발이 답변 이미지의 불확실성을 최소화하는 방향으로 수행되어야 함</a:t>
            </a:r>
            <a:endParaRPr lang="en-US" altLang="ko-KR" sz="1800" spc="-150" dirty="0"/>
          </a:p>
          <a:p>
            <a:pPr>
              <a:lnSpc>
                <a:spcPct val="150000"/>
              </a:lnSpc>
            </a:pPr>
            <a:endParaRPr lang="en-US" altLang="ko-KR" sz="1800" spc="-15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E4E035-D753-44B1-ABBE-43F019A39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92" y="3645024"/>
            <a:ext cx="4293059" cy="20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952836"/>
            <a:ext cx="8435280" cy="3996444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err="1"/>
              <a:t>GuessWhat</a:t>
            </a:r>
            <a:r>
              <a:rPr lang="en-US" altLang="ko-KR" sz="1800" dirty="0"/>
              <a:t>?! </a:t>
            </a:r>
            <a:r>
              <a:rPr lang="ko-KR" altLang="en-US" sz="1800" dirty="0"/>
              <a:t>을 소개하였고 질의 응답 구성 방법을 제안하였으며 반론에 대한 </a:t>
            </a:r>
            <a:r>
              <a:rPr lang="ko-KR" altLang="en-US" sz="1800" dirty="0" err="1"/>
              <a:t>재반론을</a:t>
            </a:r>
            <a:r>
              <a:rPr lang="ko-KR" altLang="en-US" sz="1800" dirty="0"/>
              <a:t> 제시하였음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후속 연구에서 정보이론적 방향에서의 </a:t>
            </a:r>
            <a:r>
              <a:rPr lang="en-US" altLang="ko-KR" sz="1800" dirty="0" err="1"/>
              <a:t>GuessWhat</a:t>
            </a:r>
            <a:r>
              <a:rPr lang="en-US" altLang="ko-KR" sz="1800" dirty="0"/>
              <a:t>?!</a:t>
            </a:r>
            <a:r>
              <a:rPr lang="ko-KR" altLang="en-US" sz="1800" dirty="0"/>
              <a:t>의 이해</a:t>
            </a:r>
            <a:r>
              <a:rPr lang="en-US" altLang="ko-KR" sz="1800" dirty="0"/>
              <a:t>, </a:t>
            </a:r>
            <a:r>
              <a:rPr lang="ko-KR" altLang="en-US" sz="1800" dirty="0"/>
              <a:t>불확실성을 최소화하는 프레임워크를 제안하고 이러한 프레임워크를 다양한 인공지능 대화 시스템으로 확장하는 부분을 다루려고 함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14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en-US" altLang="ko-KR" sz="3000" b="0" dirty="0" err="1"/>
              <a:t>GuessWhat</a:t>
            </a:r>
            <a:r>
              <a:rPr lang="en-US" altLang="ko-KR" sz="3000" b="0" dirty="0"/>
              <a:t>?! </a:t>
            </a:r>
            <a:r>
              <a:rPr lang="ko-KR" altLang="en-US" sz="3000" b="0" dirty="0"/>
              <a:t>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800" dirty="0"/>
              <a:t>질문자와 답변자로 구성되어 여러 물체로 구성된 하나의 이미지 안에서 답변자가 정한 정답 물체를 맞추는 게임임</a:t>
            </a:r>
            <a:endParaRPr lang="en-US" altLang="ko-KR" sz="1800" dirty="0"/>
          </a:p>
          <a:p>
            <a:pPr lvl="1" fontAlgn="base">
              <a:lnSpc>
                <a:spcPct val="150000"/>
              </a:lnSpc>
            </a:pPr>
            <a:r>
              <a:rPr lang="ko-KR" altLang="en-US" sz="1600" dirty="0"/>
              <a:t>답변자가 하나의 이미지 안에서 랜덤하게 정답 물체를 지정함</a:t>
            </a:r>
            <a:endParaRPr lang="en-US" altLang="ko-KR" sz="1600" dirty="0"/>
          </a:p>
          <a:p>
            <a:pPr lvl="1" fontAlgn="base">
              <a:lnSpc>
                <a:spcPct val="150000"/>
              </a:lnSpc>
            </a:pPr>
            <a:r>
              <a:rPr lang="ko-KR" altLang="en-US" sz="1600" dirty="0"/>
              <a:t>답변자는 질문자의 질문에 예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아니오</a:t>
            </a:r>
            <a:r>
              <a:rPr lang="en-US" altLang="ko-KR" sz="1600" dirty="0"/>
              <a:t>/</a:t>
            </a:r>
            <a:r>
              <a:rPr lang="ko-KR" altLang="en-US" sz="1600" dirty="0"/>
              <a:t>잘 모르겠음으로 답할 수 있음</a:t>
            </a:r>
            <a:endParaRPr lang="en-US" altLang="ko-KR" sz="1600" dirty="0"/>
          </a:p>
          <a:p>
            <a:pPr lvl="1" fontAlgn="base">
              <a:lnSpc>
                <a:spcPct val="150000"/>
              </a:lnSpc>
            </a:pPr>
            <a:r>
              <a:rPr lang="ko-KR" altLang="en-US" sz="1600" dirty="0"/>
              <a:t>질문자는 답변자가 지정한 정답 물체를 볼 수 없으며 여러 질문을 던져 답변자가 지정한 물체를 맞춰야 함</a:t>
            </a:r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2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답변자 시점의 </a:t>
            </a:r>
            <a:r>
              <a:rPr lang="en-US" altLang="ko-KR" sz="3000" b="0" dirty="0" err="1"/>
              <a:t>GuessWhat</a:t>
            </a:r>
            <a:r>
              <a:rPr lang="en-US" altLang="ko-KR" sz="3000" b="0" dirty="0"/>
              <a:t>?! </a:t>
            </a:r>
            <a:r>
              <a:rPr lang="ko-KR" altLang="en-US" sz="3000" b="0" dirty="0"/>
              <a:t>진행 모습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647D794-E445-45FB-9546-A581AFB40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49198"/>
            <a:ext cx="4591617" cy="2268862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9C5D290-3339-4ECD-9C36-EF6F8B52E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92" y="1544138"/>
            <a:ext cx="4343400" cy="21386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299E03A-B66D-42CA-868A-042C193BE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4" y="3823120"/>
            <a:ext cx="4553048" cy="22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9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질문자 시점의 </a:t>
            </a:r>
            <a:r>
              <a:rPr lang="en-US" altLang="ko-KR" sz="3000" b="0" dirty="0" err="1"/>
              <a:t>GuessWhat</a:t>
            </a:r>
            <a:r>
              <a:rPr lang="en-US" altLang="ko-KR" sz="3000" b="0" dirty="0"/>
              <a:t>?! </a:t>
            </a:r>
            <a:r>
              <a:rPr lang="ko-KR" altLang="en-US" sz="3000" b="0" dirty="0"/>
              <a:t>진행 모습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0EE9C0-F99B-4888-95CB-FF5CB0BD0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" y="979899"/>
            <a:ext cx="4307129" cy="20379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580B4C-4633-4BA9-B41A-6F15B0635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009" y="1008875"/>
            <a:ext cx="4168235" cy="20866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741381-768A-4D3A-B0B6-6D15C422F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452" y="2771396"/>
            <a:ext cx="4173792" cy="20657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9186219-960A-4B41-8ED4-75928EFEC9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4" y="2777337"/>
            <a:ext cx="4312685" cy="21749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A4474CB-6AE4-4650-B008-95477E2383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8" y="4736970"/>
            <a:ext cx="4168656" cy="209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1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 fontScale="90000"/>
          </a:bodyPr>
          <a:lstStyle/>
          <a:p>
            <a:r>
              <a:rPr lang="en-US" altLang="ko-KR" sz="3000" b="0" dirty="0" err="1"/>
              <a:t>GuessWhat</a:t>
            </a:r>
            <a:r>
              <a:rPr lang="en-US" altLang="ko-KR" sz="3000" b="0" dirty="0"/>
              <a:t>?! </a:t>
            </a:r>
            <a:r>
              <a:rPr lang="ko-KR" altLang="en-US" sz="3000" b="0" dirty="0"/>
              <a:t>의 질문자와 답변자 구성 시 유의할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800" dirty="0"/>
              <a:t>질문자는 답에 해당하는 이미지를 추론할 수 있도록 학습시켜야 하며 답에 해당하는 이미지를 추려낼 수 있도록 질문을 생성해야 함</a:t>
            </a:r>
            <a:endParaRPr lang="en-US" altLang="ko-KR" sz="1800" dirty="0"/>
          </a:p>
          <a:p>
            <a:pPr fontAlgn="base">
              <a:lnSpc>
                <a:spcPct val="150000"/>
              </a:lnSpc>
            </a:pPr>
            <a:r>
              <a:rPr lang="ko-KR" altLang="en-US" sz="1800" dirty="0"/>
              <a:t>답변자는 전체 이미지에 대한 이해가 있어야 하며 질문자의 질문에 적절하게 대답할 수 있도록 만들어야 함 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5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 fontScale="90000"/>
          </a:bodyPr>
          <a:lstStyle/>
          <a:p>
            <a:r>
              <a:rPr lang="en-US" altLang="ko-KR" sz="3000" b="0" dirty="0" err="1"/>
              <a:t>GuessWhat</a:t>
            </a:r>
            <a:r>
              <a:rPr lang="en-US" altLang="ko-KR" sz="3000" b="0" dirty="0"/>
              <a:t>?!</a:t>
            </a:r>
            <a:r>
              <a:rPr lang="ko-KR" altLang="en-US" sz="3000" b="0" dirty="0"/>
              <a:t> 질의응답 구성에 저자가 제시한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800" dirty="0"/>
              <a:t>아래의 알고리즘</a:t>
            </a:r>
            <a:r>
              <a:rPr lang="en-US" altLang="ko-KR" sz="1800" dirty="0"/>
              <a:t>1</a:t>
            </a:r>
            <a:r>
              <a:rPr lang="ko-KR" altLang="en-US" sz="1800" dirty="0"/>
              <a:t>과 그림 </a:t>
            </a:r>
            <a:r>
              <a:rPr lang="en-US" altLang="ko-KR" sz="1800" dirty="0"/>
              <a:t>1</a:t>
            </a:r>
            <a:r>
              <a:rPr lang="ko-KR" altLang="en-US" sz="1800" dirty="0"/>
              <a:t>과 같은 질의 응답 시스템을 제시함</a:t>
            </a:r>
            <a:endParaRPr lang="en-US" altLang="ko-KR" sz="1800" dirty="0"/>
          </a:p>
          <a:p>
            <a:pPr fontAlgn="base">
              <a:lnSpc>
                <a:spcPct val="150000"/>
              </a:lnSpc>
            </a:pPr>
            <a:r>
              <a:rPr lang="ko-KR" altLang="en-US" sz="1800" dirty="0"/>
              <a:t>답할 물체 후보가 평균 </a:t>
            </a:r>
            <a:r>
              <a:rPr lang="en-US" altLang="ko-KR" sz="1800" dirty="0"/>
              <a:t>9</a:t>
            </a:r>
            <a:r>
              <a:rPr lang="ko-KR" altLang="en-US" sz="1800" dirty="0"/>
              <a:t>개 전후임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6C1BF2-1734-489B-9421-EB5377F29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41" y="3137290"/>
            <a:ext cx="4026959" cy="27299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9B73C7-C138-46F9-9CBE-F2AC4A013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560" y="2968662"/>
            <a:ext cx="3891280" cy="29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en-US" altLang="ko-KR" sz="3000" b="0" dirty="0" err="1"/>
              <a:t>GuessWhat</a:t>
            </a:r>
            <a:r>
              <a:rPr lang="en-US" altLang="ko-KR" sz="3000" b="0" dirty="0"/>
              <a:t>?! </a:t>
            </a:r>
            <a:r>
              <a:rPr lang="ko-KR" altLang="en-US" sz="3000" b="0" dirty="0"/>
              <a:t>질의 응답 구성 방법과 성능</a:t>
            </a:r>
            <a:r>
              <a:rPr lang="en-US" altLang="ko-KR" sz="3000" b="0" dirty="0"/>
              <a:t>(1)</a:t>
            </a:r>
            <a:endParaRPr lang="ko-KR" altLang="en-US" sz="3000" b="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4D4373E-2560-4F3C-9208-010DC7FB1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3255664" cy="4525963"/>
          </a:xfr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B97D1-C6EA-47E4-A431-F37AD6976E9F}"/>
              </a:ext>
            </a:extLst>
          </p:cNvPr>
          <p:cNvSpPr txBox="1"/>
          <p:nvPr/>
        </p:nvSpPr>
        <p:spPr>
          <a:xfrm>
            <a:off x="3331096" y="1832035"/>
            <a:ext cx="537957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저자가 제안한 방식으로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째의</a:t>
            </a:r>
            <a:r>
              <a:rPr lang="ko-KR" altLang="en-US" dirty="0"/>
              <a:t> 질문에 </a:t>
            </a:r>
            <a:r>
              <a:rPr lang="en-US" altLang="ko-KR" dirty="0"/>
              <a:t>56.3%</a:t>
            </a:r>
            <a:r>
              <a:rPr lang="ko-KR" altLang="en-US" dirty="0"/>
              <a:t>의 성능을 얻었고 </a:t>
            </a:r>
            <a:r>
              <a:rPr lang="en-US" altLang="ko-KR" dirty="0"/>
              <a:t>5</a:t>
            </a:r>
            <a:r>
              <a:rPr lang="ko-KR" altLang="en-US" dirty="0"/>
              <a:t>번 째에는 </a:t>
            </a:r>
            <a:r>
              <a:rPr lang="en-US" altLang="ko-KR" dirty="0"/>
              <a:t>94.3%</a:t>
            </a:r>
            <a:r>
              <a:rPr lang="ko-KR" altLang="en-US" dirty="0"/>
              <a:t>에 이르렀음</a:t>
            </a:r>
            <a:endParaRPr lang="en-US" altLang="ko-KR" dirty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질문자와 답변자 모두 신경망 기반의 방법으로 만든 경우</a:t>
            </a:r>
            <a:r>
              <a:rPr lang="en-US" altLang="ko-KR" dirty="0"/>
              <a:t> 46.8%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머물렀고 강화학습을 적용하였을 때는 </a:t>
            </a:r>
            <a:r>
              <a:rPr lang="en-US" altLang="ko-KR" dirty="0"/>
              <a:t>53.1%</a:t>
            </a:r>
            <a:r>
              <a:rPr lang="ko-KR" altLang="en-US" dirty="0"/>
              <a:t>로 나타남</a:t>
            </a:r>
            <a:endParaRPr lang="en-US" altLang="ko-KR" dirty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LSTM </a:t>
            </a:r>
            <a:r>
              <a:rPr lang="ko-KR" altLang="en-US" dirty="0"/>
              <a:t>모델</a:t>
            </a:r>
            <a:r>
              <a:rPr lang="en-US" altLang="ko-KR" dirty="0"/>
              <a:t>(</a:t>
            </a:r>
            <a:r>
              <a:rPr lang="ko-KR" altLang="en-US" dirty="0"/>
              <a:t>망각</a:t>
            </a:r>
            <a:r>
              <a:rPr lang="en-US" altLang="ko-KR" dirty="0"/>
              <a:t>,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출력의 세 게이트를 두고 </a:t>
            </a:r>
            <a:r>
              <a:rPr lang="ko-KR" altLang="en-US" dirty="0" err="1"/>
              <a:t>입력값을</a:t>
            </a:r>
            <a:r>
              <a:rPr lang="ko-KR" altLang="en-US" dirty="0"/>
              <a:t> 어떻게 다룰지 결정함</a:t>
            </a:r>
            <a:r>
              <a:rPr lang="en-US" altLang="ko-KR" dirty="0"/>
              <a:t>)</a:t>
            </a:r>
            <a:r>
              <a:rPr lang="ko-KR" altLang="en-US" dirty="0"/>
              <a:t> 기반의 해결 방법은 </a:t>
            </a:r>
            <a:r>
              <a:rPr lang="en-US" altLang="ko-KR" dirty="0"/>
              <a:t>60%</a:t>
            </a:r>
            <a:r>
              <a:rPr lang="ko-KR" altLang="en-US" dirty="0"/>
              <a:t>대 초반의 성능을 얻음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84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en-US" altLang="ko-KR" sz="3000" b="0" dirty="0" err="1"/>
              <a:t>GuessWhat</a:t>
            </a:r>
            <a:r>
              <a:rPr lang="en-US" altLang="ko-KR" sz="3000" b="0" dirty="0"/>
              <a:t>?!</a:t>
            </a:r>
            <a:r>
              <a:rPr lang="ko-KR" altLang="en-US" sz="3000" b="0" dirty="0"/>
              <a:t>의 질의 응답 구성 방법과 성능</a:t>
            </a:r>
            <a:r>
              <a:rPr lang="en-US" altLang="ko-KR" sz="3000" b="0" dirty="0"/>
              <a:t>(2)</a:t>
            </a:r>
            <a:endParaRPr lang="ko-KR" altLang="en-US" sz="3000" b="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4D4373E-2560-4F3C-9208-010DC7FB1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3255664" cy="4525963"/>
          </a:xfr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3A05C-FD77-4521-AB75-9C61697D3F98}"/>
              </a:ext>
            </a:extLst>
          </p:cNvPr>
          <p:cNvSpPr txBox="1"/>
          <p:nvPr/>
        </p:nvSpPr>
        <p:spPr>
          <a:xfrm>
            <a:off x="3712864" y="2045121"/>
            <a:ext cx="460851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Fine-tune </a:t>
            </a:r>
            <a:r>
              <a:rPr lang="ko-KR" altLang="en-US" dirty="0"/>
              <a:t>방법 </a:t>
            </a:r>
            <a:r>
              <a:rPr lang="en-US" altLang="ko-KR" dirty="0"/>
              <a:t>:</a:t>
            </a:r>
            <a:r>
              <a:rPr lang="ko-KR" altLang="en-US" dirty="0"/>
              <a:t> 위치 기반 모델에서 경계를 세 개로 나누어 물체가 통계적으로 가운데에 더 많이 포진해 있다는 사실을 활용하여 더 효율적으로 탐색하는 방식임</a:t>
            </a:r>
            <a:r>
              <a:rPr lang="en-US" altLang="ko-KR" dirty="0"/>
              <a:t> 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Oracle segment</a:t>
            </a:r>
            <a:r>
              <a:rPr lang="ko-KR" altLang="en-US" dirty="0"/>
              <a:t> 방법 </a:t>
            </a:r>
            <a:r>
              <a:rPr lang="en-US" altLang="ko-KR" dirty="0"/>
              <a:t>: </a:t>
            </a:r>
            <a:r>
              <a:rPr lang="ko-KR" altLang="en-US" dirty="0"/>
              <a:t>사전에 정답 이미지가 무엇인지 알고 있다고 가정했을</a:t>
            </a:r>
            <a:r>
              <a:rPr lang="en-US" altLang="ko-KR" dirty="0"/>
              <a:t> </a:t>
            </a:r>
            <a:r>
              <a:rPr lang="ko-KR" altLang="en-US" dirty="0"/>
              <a:t>때 </a:t>
            </a:r>
            <a:r>
              <a:rPr lang="en-US" altLang="ko-KR" dirty="0" err="1"/>
              <a:t>GuessWhat</a:t>
            </a:r>
            <a:r>
              <a:rPr lang="en-US" altLang="ko-KR" dirty="0"/>
              <a:t>?!</a:t>
            </a:r>
            <a:r>
              <a:rPr lang="ko-KR" altLang="en-US" dirty="0"/>
              <a:t>의 성능적인 상한선임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0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저자의 방법에 대한 예상 반론과 </a:t>
            </a:r>
            <a:r>
              <a:rPr lang="ko-KR" altLang="en-US" sz="3000" b="0" dirty="0" err="1"/>
              <a:t>재반론</a:t>
            </a:r>
            <a:endParaRPr lang="ko-KR" altLang="en-US" sz="3000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2372" y="1628800"/>
            <a:ext cx="8358100" cy="452596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spc="-150" dirty="0"/>
              <a:t>질문과 답변의 형태가 사람이 보기에 사람답지 않을 수 있음</a:t>
            </a:r>
            <a:endParaRPr lang="en-US" altLang="ko-KR" sz="1800" spc="-15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spc="-150" dirty="0"/>
              <a:t>위치에 대한 질문을 크기와 색 등과 같은 다양한 특징에 대한 질문들로 대체하여 사람이 보기에 이상하지 않게 만들 수 있음</a:t>
            </a:r>
            <a:endParaRPr lang="en-US" altLang="ko-KR" sz="1600" spc="-15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endParaRPr lang="en-US" altLang="ko-KR" sz="1400" spc="-150" dirty="0"/>
          </a:p>
          <a:p>
            <a:pPr>
              <a:lnSpc>
                <a:spcPct val="150000"/>
              </a:lnSpc>
            </a:pPr>
            <a:r>
              <a:rPr lang="ko-KR" altLang="en-US" sz="1800" spc="-150" dirty="0"/>
              <a:t>사람과 함께 문제를 풀거나 대화할 수 없음</a:t>
            </a:r>
            <a:endParaRPr lang="en-US" altLang="ko-KR" sz="1800" spc="-15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spc="-150" dirty="0"/>
              <a:t>제안한 방법은 실제 사람의 질문에 잘 대답하지 못할 수 있지만 시스템 상에서 답변자의 응답이 크게 엇갈리는 질문 문장을 질문자가 학습을 반복하여 선택지를 줄여 나가는 방식으로 성능을 향상시킬 수 있음 </a:t>
            </a:r>
            <a:endParaRPr lang="en-US" altLang="ko-KR" sz="1800" spc="-15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03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17281</TotalTime>
  <Words>440</Words>
  <Application>Microsoft Office PowerPoint</Application>
  <PresentationFormat>화면 슬라이드 쇼(4:3)</PresentationFormat>
  <Paragraphs>48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GuessWhat?! 문제에 대한 분석과 파훼</vt:lpstr>
      <vt:lpstr>GuessWhat?! 이란</vt:lpstr>
      <vt:lpstr>답변자 시점의 GuessWhat?! 진행 모습</vt:lpstr>
      <vt:lpstr>질문자 시점의 GuessWhat?! 진행 모습</vt:lpstr>
      <vt:lpstr>GuessWhat?! 의 질문자와 답변자 구성 시 유의할 점</vt:lpstr>
      <vt:lpstr>GuessWhat?! 질의응답 구성에 저자가 제시한 방법</vt:lpstr>
      <vt:lpstr>GuessWhat?! 질의 응답 구성 방법과 성능(1)</vt:lpstr>
      <vt:lpstr>GuessWhat?!의 질의 응답 구성 방법과 성능(2)</vt:lpstr>
      <vt:lpstr>저자의 방법에 대한 예상 반론과 재반론</vt:lpstr>
      <vt:lpstr>GuessWhat?!의 접근 방법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Daewon</dc:creator>
  <cp:lastModifiedBy>서재영</cp:lastModifiedBy>
  <cp:revision>508</cp:revision>
  <cp:lastPrinted>2013-06-14T03:05:02Z</cp:lastPrinted>
  <dcterms:created xsi:type="dcterms:W3CDTF">2013-06-05T07:11:26Z</dcterms:created>
  <dcterms:modified xsi:type="dcterms:W3CDTF">2018-05-09T03:45:29Z</dcterms:modified>
</cp:coreProperties>
</file>