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13"/>
  </p:notesMasterIdLst>
  <p:sldIdLst>
    <p:sldId id="284" r:id="rId2"/>
    <p:sldId id="307" r:id="rId3"/>
    <p:sldId id="308" r:id="rId4"/>
    <p:sldId id="314" r:id="rId5"/>
    <p:sldId id="325" r:id="rId6"/>
    <p:sldId id="318" r:id="rId7"/>
    <p:sldId id="324" r:id="rId8"/>
    <p:sldId id="320" r:id="rId9"/>
    <p:sldId id="317" r:id="rId10"/>
    <p:sldId id="321" r:id="rId11"/>
    <p:sldId id="323" r:id="rId12"/>
  </p:sldIdLst>
  <p:sldSz cx="9144000" cy="6858000" type="screen4x3"/>
  <p:notesSz cx="6788150" cy="99234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78" y="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196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6AE05-82ED-466D-A924-B21B58247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35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6AE05-82ED-466D-A924-B21B5824746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917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19A9-FD63-4BB1-B09B-6DA32AD0E76A}" type="datetime1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FA5E-E071-4A15-8903-15B25011E80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4"/>
          <p:cNvSpPr txBox="1">
            <a:spLocks/>
          </p:cNvSpPr>
          <p:nvPr userDrawn="1"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3600" b="1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467544" y="858146"/>
            <a:ext cx="820891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467544" y="6309320"/>
            <a:ext cx="8208912" cy="0"/>
          </a:xfrm>
          <a:prstGeom prst="line">
            <a:avLst/>
          </a:prstGeom>
          <a:ln w="2540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687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E65D8-A234-4DE1-A43A-4DF355112376}" type="datetime1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FA5E-E071-4A15-8903-15B25011E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582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EC25-28DE-421E-A953-D04E18A9E972}" type="datetime1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FA5E-E071-4A15-8903-15B25011E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942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 marL="1143000" indent="-228600">
              <a:buFont typeface="Wingdings" panose="05000000000000000000" pitchFamily="2" charset="2"/>
              <a:buChar char="Ø"/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EEA9A-DD1C-430E-8F7D-D31097E1719F}" type="datetime1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FA5E-E071-4A15-8903-15B25011E80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467544" y="1506560"/>
            <a:ext cx="820891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67544" y="6309320"/>
            <a:ext cx="8208912" cy="0"/>
          </a:xfrm>
          <a:prstGeom prst="line">
            <a:avLst/>
          </a:prstGeom>
          <a:ln w="2540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592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9F28F-5CC9-4BD9-A06E-41BE4BEECED0}" type="datetime1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FA5E-E071-4A15-8903-15B25011E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399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48DD0-AE4C-49CF-BD52-3C2A129896EF}" type="datetime1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FA5E-E071-4A15-8903-15B25011E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30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96BF-6289-4D99-BB29-E917201C8633}" type="datetime1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FA5E-E071-4A15-8903-15B25011E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354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4F6C-EA80-4D85-8F2C-8D88FE2AED83}" type="datetime1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FA5E-E071-4A15-8903-15B25011E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065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297B-7B60-460E-AF54-10A4DFDBB676}" type="datetime1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FA5E-E071-4A15-8903-15B25011E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32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751F-5DA7-4FCC-98E4-E8EFF31BAE9B}" type="datetime1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FA5E-E071-4A15-8903-15B25011E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04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242A-842D-4838-8342-F19E2A3C2D81}" type="datetime1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FA5E-E071-4A15-8903-15B25011E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266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DD9A6-93D6-4942-8EC1-D28977BBFB8F}" type="datetime1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4FA5E-E071-4A15-8903-15B25011E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463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359532" y="2130425"/>
            <a:ext cx="8424936" cy="1470025"/>
          </a:xfrm>
        </p:spPr>
        <p:txBody>
          <a:bodyPr>
            <a:normAutofit/>
          </a:bodyPr>
          <a:lstStyle/>
          <a:p>
            <a:r>
              <a:rPr lang="ko-KR" altLang="en-US" sz="3400" b="1" dirty="0"/>
              <a:t>인간지능과 기계지능 </a:t>
            </a:r>
            <a:r>
              <a:rPr lang="en-US" altLang="ko-KR" sz="3400" b="1" dirty="0"/>
              <a:t>– </a:t>
            </a:r>
            <a:r>
              <a:rPr lang="ko-KR" altLang="en-US" sz="3400" b="1" dirty="0"/>
              <a:t>인지주의 인공지능</a:t>
            </a: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/>
              <a:t>2018. 04. 26</a:t>
            </a:r>
          </a:p>
          <a:p>
            <a:endParaRPr lang="en-US" altLang="ko-KR" sz="2400" dirty="0"/>
          </a:p>
          <a:p>
            <a:r>
              <a:rPr lang="ko-KR" altLang="en-US" sz="2000" dirty="0"/>
              <a:t>서재영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548680"/>
            <a:ext cx="36086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/>
              <a:t>장병탁</a:t>
            </a:r>
            <a:r>
              <a:rPr lang="en-US" altLang="ko-KR" sz="1100" dirty="0"/>
              <a:t>, </a:t>
            </a:r>
            <a:r>
              <a:rPr lang="ko-KR" altLang="en-US" sz="1100" dirty="0"/>
              <a:t>정보과학회지</a:t>
            </a:r>
            <a:r>
              <a:rPr lang="en-US" altLang="ko-KR" sz="1100" dirty="0"/>
              <a:t>, 2018.1, </a:t>
            </a:r>
            <a:r>
              <a:rPr lang="ko-KR" altLang="en-US" sz="1100" dirty="0"/>
              <a:t>제</a:t>
            </a:r>
            <a:r>
              <a:rPr lang="en-US" altLang="ko-KR" sz="1100" dirty="0"/>
              <a:t>36</a:t>
            </a:r>
            <a:r>
              <a:rPr lang="ko-KR" altLang="en-US" sz="1100" dirty="0"/>
              <a:t>권 </a:t>
            </a:r>
            <a:r>
              <a:rPr lang="en-US" altLang="ko-KR" sz="1100" dirty="0"/>
              <a:t>1</a:t>
            </a:r>
            <a:r>
              <a:rPr lang="ko-KR" altLang="en-US" sz="1100" dirty="0"/>
              <a:t>호</a:t>
            </a:r>
            <a:r>
              <a:rPr lang="en-US" altLang="ko-KR" sz="1100" dirty="0"/>
              <a:t>, pg. 17 - 26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336764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600"/>
          </a:xfrm>
        </p:spPr>
        <p:txBody>
          <a:bodyPr>
            <a:normAutofit/>
          </a:bodyPr>
          <a:lstStyle/>
          <a:p>
            <a:r>
              <a:rPr lang="ko-KR" altLang="en-US" sz="3000" b="0" dirty="0"/>
              <a:t>인지주의 인공지능 연구 방법 및 사례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2460" y="1628775"/>
            <a:ext cx="8610128" cy="4525963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기본 전략 </a:t>
            </a:r>
            <a:r>
              <a:rPr lang="en-US" altLang="ko-KR" sz="1600" dirty="0"/>
              <a:t>: </a:t>
            </a:r>
            <a:r>
              <a:rPr lang="ko-KR" altLang="en-US" sz="1600" dirty="0"/>
              <a:t>역공학적 분석</a:t>
            </a:r>
            <a:r>
              <a:rPr lang="en-US" altLang="ko-KR" sz="1600" dirty="0"/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    - </a:t>
            </a:r>
            <a:r>
              <a:rPr lang="ko-KR" altLang="en-US" sz="1600" dirty="0"/>
              <a:t>뇌에 대한 이해를 바탕으로 가설을 수립</a:t>
            </a:r>
            <a:r>
              <a:rPr lang="en-US" altLang="ko-KR" sz="1600" dirty="0"/>
              <a:t>,</a:t>
            </a:r>
            <a:r>
              <a:rPr lang="ko-KR" altLang="en-US" sz="1600" dirty="0"/>
              <a:t> 구조 형성 및 환경과의 상호적 학습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    - </a:t>
            </a:r>
            <a:r>
              <a:rPr lang="ko-KR" altLang="en-US" sz="1600" dirty="0"/>
              <a:t>결과를 통해서 다시 가설을 점검하는 방식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사례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    - </a:t>
            </a:r>
            <a:r>
              <a:rPr lang="ko-KR" altLang="en-US" sz="1600" dirty="0" err="1"/>
              <a:t>뽀로로봇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/>
              <a:t>아이들의 만화 시청을 </a:t>
            </a:r>
            <a:r>
              <a:rPr lang="ko-KR" altLang="en-US" sz="1600" dirty="0"/>
              <a:t>통한 언어능력 향상의 인지발달 과정 모사</a:t>
            </a:r>
            <a:r>
              <a:rPr lang="en-US" altLang="ko-KR" sz="1600" dirty="0"/>
              <a:t>. </a:t>
            </a:r>
            <a:r>
              <a:rPr lang="ko-KR" altLang="en-US" sz="1600" dirty="0"/>
              <a:t>모델링한 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      </a:t>
            </a:r>
            <a:r>
              <a:rPr lang="ko-KR" altLang="en-US" sz="1600" dirty="0"/>
              <a:t>시스템을 로봇에 이식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체화된</a:t>
            </a:r>
            <a:r>
              <a:rPr lang="ko-KR" altLang="en-US" sz="1600" dirty="0"/>
              <a:t> 시스템</a:t>
            </a:r>
            <a:r>
              <a:rPr lang="en-US" altLang="ko-KR" sz="16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    - </a:t>
            </a:r>
            <a:r>
              <a:rPr lang="ko-KR" altLang="en-US" sz="1600" dirty="0" err="1"/>
              <a:t>캠봇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뽀로로봇에</a:t>
            </a:r>
            <a:r>
              <a:rPr lang="ko-KR" altLang="en-US" sz="1600" dirty="0"/>
              <a:t> 카메라를 활용하여 시각적 인식</a:t>
            </a:r>
            <a:r>
              <a:rPr lang="en-US" altLang="ko-KR" sz="1600" dirty="0"/>
              <a:t>. </a:t>
            </a:r>
            <a:r>
              <a:rPr lang="ko-KR" altLang="en-US" sz="1600" dirty="0"/>
              <a:t>질문에 대한 답 가능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    - AUPAIR(</a:t>
            </a:r>
            <a:r>
              <a:rPr lang="ko-KR" altLang="en-US" sz="1600" dirty="0" err="1"/>
              <a:t>홈로봇</a:t>
            </a:r>
            <a:r>
              <a:rPr lang="en-US" altLang="ko-KR" sz="1600" dirty="0"/>
              <a:t>) : </a:t>
            </a:r>
            <a:r>
              <a:rPr lang="ko-KR" altLang="en-US" sz="1600" dirty="0"/>
              <a:t>공간 지도 학습</a:t>
            </a:r>
            <a:r>
              <a:rPr lang="en-US" altLang="ko-KR" sz="1600" dirty="0"/>
              <a:t>, </a:t>
            </a:r>
            <a:r>
              <a:rPr lang="ko-KR" altLang="en-US" sz="1600" dirty="0"/>
              <a:t>환경의 물체 학습 및 인식</a:t>
            </a:r>
            <a:r>
              <a:rPr lang="en-US" altLang="ko-KR" sz="1600" dirty="0"/>
              <a:t>. </a:t>
            </a:r>
            <a:r>
              <a:rPr lang="ko-KR" altLang="en-US" sz="1600" dirty="0"/>
              <a:t>사람과 상호작용</a:t>
            </a:r>
            <a:r>
              <a:rPr lang="en-US" altLang="ko-KR" sz="1600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      </a:t>
            </a:r>
            <a:r>
              <a:rPr lang="ko-KR" altLang="en-US" sz="1600" dirty="0" err="1"/>
              <a:t>뽀로로봇</a:t>
            </a:r>
            <a:r>
              <a:rPr lang="ko-KR" altLang="en-US" sz="1600" dirty="0"/>
              <a:t> 기능 </a:t>
            </a:r>
            <a:r>
              <a:rPr lang="en-US" altLang="ko-KR" sz="1600" dirty="0"/>
              <a:t>+ </a:t>
            </a:r>
            <a:r>
              <a:rPr lang="ko-KR" altLang="en-US" sz="1600" dirty="0"/>
              <a:t>아이와 엄마의 대화 학습</a:t>
            </a:r>
            <a:endParaRPr lang="en-US" altLang="ko-KR" sz="16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FA5E-E071-4A15-8903-15B25011E80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001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600"/>
          </a:xfrm>
        </p:spPr>
        <p:txBody>
          <a:bodyPr>
            <a:normAutofit/>
          </a:bodyPr>
          <a:lstStyle/>
          <a:p>
            <a:r>
              <a:rPr lang="ko-KR" altLang="en-US" sz="3000" b="0" dirty="0"/>
              <a:t>결론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제 </a:t>
            </a:r>
            <a:r>
              <a:rPr lang="en-US" altLang="ko-KR" sz="1600" dirty="0"/>
              <a:t>3</a:t>
            </a:r>
            <a:r>
              <a:rPr lang="ko-KR" altLang="en-US" sz="1600" dirty="0"/>
              <a:t>기의 새로운 패러다임인 인지주의 인공지능을 제시함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4</a:t>
            </a:r>
            <a:r>
              <a:rPr lang="ko-KR" altLang="en-US" sz="1600" dirty="0"/>
              <a:t>차 산업혁명과도 맥을 같이 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제 </a:t>
            </a:r>
            <a:r>
              <a:rPr lang="en-US" altLang="ko-KR" sz="1600" dirty="0"/>
              <a:t>1</a:t>
            </a:r>
            <a:r>
              <a:rPr lang="ko-KR" altLang="en-US" sz="1600" dirty="0"/>
              <a:t>기 </a:t>
            </a:r>
            <a:r>
              <a:rPr lang="en-US" altLang="ko-KR" sz="1600" dirty="0"/>
              <a:t>: </a:t>
            </a:r>
            <a:r>
              <a:rPr lang="ko-KR" altLang="en-US" sz="1600" dirty="0"/>
              <a:t>사람의 머리로 인공지능 개발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제 </a:t>
            </a:r>
            <a:r>
              <a:rPr lang="en-US" altLang="ko-KR" sz="1600" dirty="0"/>
              <a:t>2</a:t>
            </a:r>
            <a:r>
              <a:rPr lang="ko-KR" altLang="en-US" sz="1600" dirty="0"/>
              <a:t>기 </a:t>
            </a:r>
            <a:r>
              <a:rPr lang="en-US" altLang="ko-KR" sz="1600" dirty="0"/>
              <a:t>: </a:t>
            </a:r>
            <a:r>
              <a:rPr lang="ko-KR" altLang="en-US" sz="1600" dirty="0"/>
              <a:t>주어진 데이터의 수동적 학습</a:t>
            </a:r>
            <a:r>
              <a:rPr lang="en-US" altLang="ko-KR" sz="1600" dirty="0"/>
              <a:t>. </a:t>
            </a:r>
            <a:r>
              <a:rPr lang="ko-KR" altLang="en-US" sz="1600" dirty="0"/>
              <a:t>닫힌 세계라는 제한적 요소</a:t>
            </a:r>
            <a:r>
              <a:rPr lang="en-US" altLang="ko-KR" sz="1600" dirty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제 </a:t>
            </a:r>
            <a:r>
              <a:rPr lang="en-US" altLang="ko-KR" sz="1600" dirty="0"/>
              <a:t>3</a:t>
            </a:r>
            <a:r>
              <a:rPr lang="ko-KR" altLang="en-US" sz="1600" dirty="0"/>
              <a:t>기 </a:t>
            </a:r>
            <a:r>
              <a:rPr lang="en-US" altLang="ko-KR" sz="1600" dirty="0"/>
              <a:t>: </a:t>
            </a:r>
            <a:r>
              <a:rPr lang="ko-KR" altLang="en-US" sz="1600" dirty="0"/>
              <a:t>기계는 센서 </a:t>
            </a:r>
            <a:r>
              <a:rPr lang="en-US" altLang="ko-KR" sz="1600" dirty="0"/>
              <a:t>+ </a:t>
            </a:r>
            <a:r>
              <a:rPr lang="ko-KR" altLang="en-US" sz="1600" dirty="0"/>
              <a:t>모터</a:t>
            </a:r>
            <a:r>
              <a:rPr lang="en-US" altLang="ko-KR" sz="1600" dirty="0"/>
              <a:t>, </a:t>
            </a:r>
            <a:r>
              <a:rPr lang="ko-KR" altLang="en-US" sz="1600" dirty="0"/>
              <a:t>환경과 상호작용함</a:t>
            </a:r>
            <a:r>
              <a:rPr lang="en-US" altLang="ko-KR" sz="1600" dirty="0"/>
              <a:t>. </a:t>
            </a:r>
            <a:r>
              <a:rPr lang="ko-KR" altLang="en-US" sz="1600" dirty="0"/>
              <a:t>학습 데이터를 생성함</a:t>
            </a:r>
            <a:r>
              <a:rPr lang="en-US" altLang="ko-KR" sz="1600" dirty="0"/>
              <a:t>. </a:t>
            </a:r>
            <a:r>
              <a:rPr lang="ko-KR" altLang="en-US" sz="1600" dirty="0"/>
              <a:t>자율적이다</a:t>
            </a:r>
            <a:r>
              <a:rPr lang="en-US" altLang="ko-KR" sz="1600" dirty="0"/>
              <a:t>. </a:t>
            </a:r>
            <a:r>
              <a:rPr lang="ko-KR" altLang="en-US" sz="1600" dirty="0"/>
              <a:t>진정한 인간수준의 인공지능에 도달할 수 있는 기반을 제공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    - </a:t>
            </a:r>
            <a:r>
              <a:rPr lang="ko-KR" altLang="en-US" sz="1600" dirty="0"/>
              <a:t>로봇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드론</a:t>
            </a:r>
            <a:r>
              <a:rPr lang="en-US" altLang="ko-KR" sz="1600" dirty="0"/>
              <a:t>, </a:t>
            </a:r>
            <a:r>
              <a:rPr lang="ko-KR" altLang="en-US" sz="1600" dirty="0"/>
              <a:t>스마트 스피커</a:t>
            </a:r>
            <a:r>
              <a:rPr lang="en-US" altLang="ko-KR" sz="1600" dirty="0"/>
              <a:t>, </a:t>
            </a:r>
            <a:r>
              <a:rPr lang="ko-KR" altLang="en-US" sz="1600" dirty="0"/>
              <a:t>자율주행 자동차 등이 그 예</a:t>
            </a:r>
            <a:endParaRPr lang="en-US" altLang="ko-KR" sz="16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FA5E-E071-4A15-8903-15B25011E80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091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latinLnBrk="0"/>
            <a:r>
              <a:rPr lang="ko-KR" altLang="en-US" sz="3000" b="0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368" y="1600200"/>
            <a:ext cx="8291264" cy="4525963"/>
          </a:xfrm>
        </p:spPr>
        <p:txBody>
          <a:bodyPr anchor="ctr">
            <a:noAutofit/>
          </a:bodyPr>
          <a:lstStyle/>
          <a:p>
            <a:pPr latinLnBrk="0">
              <a:lnSpc>
                <a:spcPct val="150000"/>
              </a:lnSpc>
            </a:pPr>
            <a:endParaRPr lang="en-US" altLang="ko-KR" sz="500" dirty="0"/>
          </a:p>
          <a:p>
            <a:pPr fontAlgn="base">
              <a:lnSpc>
                <a:spcPct val="150000"/>
              </a:lnSpc>
            </a:pPr>
            <a:r>
              <a:rPr lang="ko-KR" altLang="en-US" sz="1800" dirty="0"/>
              <a:t>인공지능의 패러다임</a:t>
            </a:r>
            <a:endParaRPr lang="en-US" altLang="ko-KR" sz="1800" dirty="0"/>
          </a:p>
          <a:p>
            <a:pPr lvl="1" fontAlgn="base">
              <a:lnSpc>
                <a:spcPct val="150000"/>
              </a:lnSpc>
            </a:pPr>
            <a:r>
              <a:rPr lang="en-US" altLang="ko-KR" sz="1600" spc="-150" dirty="0"/>
              <a:t>60</a:t>
            </a:r>
            <a:r>
              <a:rPr lang="ko-KR" altLang="en-US" sz="1600" spc="-150" dirty="0"/>
              <a:t>여년 동안 두 가지 큰 패러다임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제 </a:t>
            </a:r>
            <a:r>
              <a:rPr lang="en-US" altLang="ko-KR" sz="1600" spc="-150" dirty="0"/>
              <a:t>1</a:t>
            </a:r>
            <a:r>
              <a:rPr lang="ko-KR" altLang="en-US" sz="1600" spc="-150" dirty="0"/>
              <a:t>기는 합리론에 기반한 기호주의 인공지능</a:t>
            </a:r>
            <a:r>
              <a:rPr lang="en-US" altLang="ko-KR" sz="1600" spc="-150" dirty="0"/>
              <a:t>.</a:t>
            </a:r>
            <a:r>
              <a:rPr lang="ko-KR" altLang="en-US" sz="1600" spc="-150" dirty="0"/>
              <a:t> 제 </a:t>
            </a:r>
            <a:r>
              <a:rPr lang="en-US" altLang="ko-KR" sz="1600" spc="-150" dirty="0"/>
              <a:t>2</a:t>
            </a:r>
            <a:r>
              <a:rPr lang="ko-KR" altLang="en-US" sz="1600" spc="-150" dirty="0"/>
              <a:t>기는 경험론에 기반한 연결주의 인공지능</a:t>
            </a:r>
            <a:endParaRPr lang="en-US" altLang="ko-KR" sz="1600" spc="-150" dirty="0"/>
          </a:p>
          <a:p>
            <a:pPr lvl="1" fontAlgn="base">
              <a:lnSpc>
                <a:spcPct val="150000"/>
              </a:lnSpc>
            </a:pPr>
            <a:r>
              <a:rPr lang="ko-KR" altLang="en-US" sz="1600" spc="-150" dirty="0"/>
              <a:t>제 </a:t>
            </a:r>
            <a:r>
              <a:rPr lang="en-US" altLang="ko-KR" sz="1600" spc="-150" dirty="0"/>
              <a:t>3</a:t>
            </a:r>
            <a:r>
              <a:rPr lang="ko-KR" altLang="en-US" sz="1600" spc="-150" dirty="0"/>
              <a:t>기의 새로운 패러다임이 필요 </a:t>
            </a:r>
            <a:endParaRPr lang="en-US" altLang="ko-KR" sz="1600" spc="-150" dirty="0"/>
          </a:p>
          <a:p>
            <a:pPr lvl="1" fontAlgn="base">
              <a:lnSpc>
                <a:spcPct val="150000"/>
              </a:lnSpc>
            </a:pPr>
            <a:endParaRPr lang="en-US" altLang="ko-KR" sz="1200" dirty="0"/>
          </a:p>
          <a:p>
            <a:pPr fontAlgn="base">
              <a:lnSpc>
                <a:spcPct val="150000"/>
              </a:lnSpc>
            </a:pPr>
            <a:r>
              <a:rPr lang="ko-KR" altLang="en-US" sz="1800" dirty="0"/>
              <a:t>제 </a:t>
            </a:r>
            <a:r>
              <a:rPr lang="en-US" altLang="ko-KR" sz="1800" dirty="0"/>
              <a:t>3</a:t>
            </a:r>
            <a:r>
              <a:rPr lang="ko-KR" altLang="en-US" sz="1800" dirty="0"/>
              <a:t>기의 새로운 패러다임</a:t>
            </a:r>
            <a:endParaRPr lang="en-US" altLang="ko-KR" sz="1800" dirty="0"/>
          </a:p>
          <a:p>
            <a:pPr lvl="1" fontAlgn="base">
              <a:lnSpc>
                <a:spcPct val="150000"/>
              </a:lnSpc>
            </a:pPr>
            <a:r>
              <a:rPr lang="ko-KR" altLang="en-US" sz="1600" dirty="0"/>
              <a:t>인지주의 인공지능을 주장</a:t>
            </a:r>
            <a:endParaRPr lang="en-US" altLang="ko-KR" sz="400" dirty="0"/>
          </a:p>
          <a:p>
            <a:pPr lvl="2" fontAlgn="base">
              <a:lnSpc>
                <a:spcPct val="150000"/>
              </a:lnSpc>
            </a:pPr>
            <a:r>
              <a:rPr lang="ko-KR" altLang="en-US" sz="1600" dirty="0"/>
              <a:t>기호주의 인공지능과 연결주의 인공지능의 결합</a:t>
            </a:r>
            <a:endParaRPr lang="en-US" altLang="ko-KR" sz="1600" dirty="0"/>
          </a:p>
          <a:p>
            <a:pPr lvl="2" fontAlgn="base">
              <a:lnSpc>
                <a:spcPct val="150000"/>
              </a:lnSpc>
            </a:pPr>
            <a:r>
              <a:rPr lang="ko-KR" altLang="en-US" sz="1600" dirty="0"/>
              <a:t>구성주의 철학</a:t>
            </a:r>
            <a:r>
              <a:rPr lang="en-US" altLang="ko-KR" sz="1600" dirty="0"/>
              <a:t>(</a:t>
            </a:r>
            <a:r>
              <a:rPr lang="ko-KR" altLang="en-US" sz="1600" dirty="0"/>
              <a:t>상호작용을 통한 점진적 발달</a:t>
            </a:r>
            <a:r>
              <a:rPr lang="en-US" altLang="ko-KR" sz="1600" dirty="0"/>
              <a:t>)</a:t>
            </a:r>
            <a:r>
              <a:rPr lang="ko-KR" altLang="en-US" sz="1600" dirty="0"/>
              <a:t>에 기초한 패러다임 </a:t>
            </a:r>
            <a:endParaRPr lang="en-US" altLang="ko-KR" sz="300" dirty="0"/>
          </a:p>
          <a:p>
            <a:pPr fontAlgn="base"/>
            <a:endParaRPr lang="ko-KR" altLang="en-US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FA5E-E071-4A15-8903-15B25011E80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00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600"/>
          </a:xfrm>
        </p:spPr>
        <p:txBody>
          <a:bodyPr>
            <a:normAutofit/>
          </a:bodyPr>
          <a:lstStyle/>
          <a:p>
            <a:r>
              <a:rPr lang="ko-KR" altLang="en-US" sz="3000" b="0" dirty="0"/>
              <a:t>인간의 지능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 anchor="ctr">
            <a:normAutofit/>
          </a:bodyPr>
          <a:lstStyle/>
          <a:p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뇌를 중심으로 하는 인지시스템</a:t>
            </a:r>
            <a:r>
              <a:rPr lang="en-US" altLang="ko-KR" sz="1600" dirty="0"/>
              <a:t>(</a:t>
            </a:r>
            <a:r>
              <a:rPr lang="ko-KR" altLang="en-US" sz="1600" dirty="0"/>
              <a:t>물체 인식</a:t>
            </a:r>
            <a:r>
              <a:rPr lang="en-US" altLang="ko-KR" sz="1600" dirty="0"/>
              <a:t>, </a:t>
            </a:r>
            <a:r>
              <a:rPr lang="ko-KR" altLang="en-US" sz="1600" dirty="0"/>
              <a:t>먹이 포획 등</a:t>
            </a:r>
            <a:r>
              <a:rPr lang="en-US" altLang="ko-KR" sz="1600" dirty="0"/>
              <a:t>)</a:t>
            </a:r>
            <a:r>
              <a:rPr lang="ko-KR" altLang="en-US" sz="1600" dirty="0"/>
              <a:t>으로 구현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인간의 뇌가 기억</a:t>
            </a:r>
            <a:r>
              <a:rPr lang="en-US" altLang="ko-KR" sz="1600" dirty="0"/>
              <a:t>, </a:t>
            </a:r>
            <a:r>
              <a:rPr lang="ko-KR" altLang="en-US" sz="1600" dirty="0"/>
              <a:t>학습</a:t>
            </a:r>
            <a:r>
              <a:rPr lang="en-US" altLang="ko-KR" sz="1600" dirty="0"/>
              <a:t>, </a:t>
            </a:r>
            <a:r>
              <a:rPr lang="ko-KR" altLang="en-US" sz="1600" dirty="0"/>
              <a:t>판단</a:t>
            </a:r>
            <a:r>
              <a:rPr lang="en-US" altLang="ko-KR" sz="1600" dirty="0"/>
              <a:t>, </a:t>
            </a:r>
            <a:r>
              <a:rPr lang="ko-KR" altLang="en-US" sz="1600" dirty="0"/>
              <a:t>사고를 할 때 다음과 같은 딜레마에 봉착함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불확실하지만 빠른 판단 </a:t>
            </a:r>
            <a:r>
              <a:rPr lang="en-US" altLang="ko-KR" sz="1600" dirty="0"/>
              <a:t>(A1) vs</a:t>
            </a:r>
            <a:r>
              <a:rPr lang="ko-KR" altLang="en-US" sz="1600" dirty="0"/>
              <a:t> 확실하지만 느린 판단</a:t>
            </a:r>
            <a:r>
              <a:rPr lang="en-US" altLang="ko-KR" sz="1600" dirty="0"/>
              <a:t>(A2)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암묵적 기억</a:t>
            </a:r>
            <a:r>
              <a:rPr lang="en-US" altLang="ko-KR" sz="1600" dirty="0"/>
              <a:t>(B1) vs</a:t>
            </a:r>
            <a:r>
              <a:rPr lang="ko-KR" altLang="en-US" sz="1600" dirty="0"/>
              <a:t> 명시적 연산</a:t>
            </a:r>
            <a:r>
              <a:rPr lang="en-US" altLang="ko-KR" sz="1600" dirty="0"/>
              <a:t>(B2)</a:t>
            </a:r>
            <a:r>
              <a:rPr lang="ko-KR" altLang="en-US" sz="1600" dirty="0"/>
              <a:t>의 의존도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직관적 감성</a:t>
            </a:r>
            <a:r>
              <a:rPr lang="en-US" altLang="ko-KR" sz="1600" dirty="0"/>
              <a:t>(C1) vs</a:t>
            </a:r>
            <a:r>
              <a:rPr lang="ko-KR" altLang="en-US" sz="1600" dirty="0"/>
              <a:t> 분석적 이성</a:t>
            </a:r>
            <a:r>
              <a:rPr lang="en-US" altLang="ko-KR" sz="1600" dirty="0"/>
              <a:t>(C2)</a:t>
            </a:r>
            <a:r>
              <a:rPr lang="ko-KR" altLang="en-US" sz="1600" dirty="0"/>
              <a:t>의 균형성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spc="-150" dirty="0"/>
              <a:t>인공지능은 어떻게 뇌인지 구조를 발견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설계할지 그리고 학습 알고리즘 개발을 고민해야 함</a:t>
            </a:r>
            <a:endParaRPr lang="ko-KR" altLang="en-US" sz="1600" dirty="0"/>
          </a:p>
          <a:p>
            <a:endParaRPr lang="en-US" altLang="ko-KR" sz="2000" dirty="0"/>
          </a:p>
          <a:p>
            <a:endParaRPr lang="en-US" altLang="ko-KR" sz="6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FA5E-E071-4A15-8903-15B25011E80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977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600"/>
          </a:xfrm>
        </p:spPr>
        <p:txBody>
          <a:bodyPr>
            <a:normAutofit/>
          </a:bodyPr>
          <a:lstStyle/>
          <a:p>
            <a:r>
              <a:rPr lang="ko-KR" altLang="en-US" sz="3000" b="0" dirty="0"/>
              <a:t>기호주의 인공지능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 anchor="ctr"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600" dirty="0"/>
              <a:t>1950</a:t>
            </a:r>
            <a:r>
              <a:rPr lang="ko-KR" altLang="en-US" sz="1600" dirty="0"/>
              <a:t>년대부터 </a:t>
            </a:r>
            <a:r>
              <a:rPr lang="en-US" altLang="ko-KR" sz="1600" dirty="0"/>
              <a:t>30</a:t>
            </a:r>
            <a:r>
              <a:rPr lang="ko-KR" altLang="en-US" sz="1600" dirty="0"/>
              <a:t>여년간 연구된 제 </a:t>
            </a:r>
            <a:r>
              <a:rPr lang="en-US" altLang="ko-KR" sz="1600" dirty="0"/>
              <a:t>1</a:t>
            </a:r>
            <a:r>
              <a:rPr lang="ko-KR" altLang="en-US" sz="1600" dirty="0"/>
              <a:t>기 패러다임</a:t>
            </a:r>
            <a:endParaRPr lang="en-US" altLang="ko-KR" sz="1600" dirty="0"/>
          </a:p>
          <a:p>
            <a:pPr fontAlgn="base">
              <a:lnSpc>
                <a:spcPct val="150000"/>
              </a:lnSpc>
            </a:pPr>
            <a:r>
              <a:rPr lang="ko-KR" altLang="en-US" sz="1600" dirty="0"/>
              <a:t>합리론적 방법론을 선택함</a:t>
            </a:r>
            <a:endParaRPr lang="en-US" altLang="ko-KR" sz="1600" dirty="0"/>
          </a:p>
          <a:p>
            <a:pPr fontAlgn="base">
              <a:lnSpc>
                <a:spcPct val="150000"/>
              </a:lnSpc>
            </a:pPr>
            <a:r>
              <a:rPr lang="ko-KR" altLang="en-US" sz="1600" dirty="0"/>
              <a:t>지능의 선험적 요소 강조</a:t>
            </a:r>
            <a:endParaRPr lang="en-US" altLang="ko-KR" sz="1600" dirty="0"/>
          </a:p>
          <a:p>
            <a:pPr fontAlgn="base">
              <a:lnSpc>
                <a:spcPct val="150000"/>
              </a:lnSpc>
            </a:pPr>
            <a:r>
              <a:rPr lang="ko-KR" altLang="en-US" sz="1600" dirty="0"/>
              <a:t>사람의 지식을 기계에 주입하기 위해 기호화에 중점</a:t>
            </a:r>
            <a:endParaRPr lang="en-US" altLang="ko-KR" sz="1600" dirty="0"/>
          </a:p>
          <a:p>
            <a:pPr fontAlgn="base">
              <a:lnSpc>
                <a:spcPct val="150000"/>
              </a:lnSpc>
            </a:pPr>
            <a:r>
              <a:rPr lang="ko-KR" altLang="en-US" sz="1600" dirty="0"/>
              <a:t>논리와 규칙기반의 표현 방식의 등장</a:t>
            </a:r>
            <a:endParaRPr lang="en-US" altLang="ko-KR" sz="1600" dirty="0"/>
          </a:p>
          <a:p>
            <a:pPr algn="just" fontAlgn="base">
              <a:lnSpc>
                <a:spcPct val="150000"/>
              </a:lnSpc>
            </a:pPr>
            <a:r>
              <a:rPr lang="ko-KR" altLang="en-US" sz="1600" dirty="0"/>
              <a:t>뇌가 봉착하는 딜레마에서 </a:t>
            </a:r>
            <a:r>
              <a:rPr lang="en-US" altLang="ko-KR" sz="1600" dirty="0"/>
              <a:t>A2, B2, C2</a:t>
            </a:r>
            <a:r>
              <a:rPr lang="ko-KR" altLang="en-US" sz="1600" dirty="0"/>
              <a:t>의 특성이 강함</a:t>
            </a:r>
            <a:endParaRPr lang="en-US" altLang="ko-KR" sz="1600" dirty="0"/>
          </a:p>
          <a:p>
            <a:pPr algn="just" fontAlgn="base">
              <a:lnSpc>
                <a:spcPct val="150000"/>
              </a:lnSpc>
            </a:pPr>
            <a:r>
              <a:rPr lang="ko-KR" altLang="en-US" sz="1600" dirty="0"/>
              <a:t>단점 </a:t>
            </a:r>
            <a:r>
              <a:rPr lang="en-US" altLang="ko-KR" sz="1600" dirty="0"/>
              <a:t>: </a:t>
            </a:r>
            <a:r>
              <a:rPr lang="ko-KR" altLang="en-US" sz="1600" dirty="0"/>
              <a:t>문제의 복잡도가 커지면 오동작 발생</a:t>
            </a:r>
            <a:endParaRPr lang="en-US" altLang="ko-KR" sz="1600" dirty="0"/>
          </a:p>
          <a:p>
            <a:pPr fontAlgn="base"/>
            <a:endParaRPr lang="en-US" altLang="ko-KR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FA5E-E071-4A15-8903-15B25011E80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356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600"/>
          </a:xfrm>
        </p:spPr>
        <p:txBody>
          <a:bodyPr>
            <a:normAutofit/>
          </a:bodyPr>
          <a:lstStyle/>
          <a:p>
            <a:r>
              <a:rPr lang="ko-KR" altLang="en-US" sz="3000" b="0" dirty="0"/>
              <a:t>연결주의 인공지능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 anchor="ctr"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600" dirty="0"/>
              <a:t>제 </a:t>
            </a:r>
            <a:r>
              <a:rPr lang="en-US" altLang="ko-KR" sz="1600" dirty="0"/>
              <a:t>2</a:t>
            </a:r>
            <a:r>
              <a:rPr lang="ko-KR" altLang="en-US" sz="1600" dirty="0"/>
              <a:t>기 패러다임</a:t>
            </a:r>
            <a:endParaRPr lang="en-US" altLang="ko-KR" sz="1600" dirty="0"/>
          </a:p>
          <a:p>
            <a:pPr fontAlgn="base">
              <a:lnSpc>
                <a:spcPct val="150000"/>
              </a:lnSpc>
            </a:pPr>
            <a:r>
              <a:rPr lang="ko-KR" altLang="en-US" sz="1600" dirty="0"/>
              <a:t>경험론적 방법론을 선택함 </a:t>
            </a:r>
            <a:r>
              <a:rPr lang="en-US" altLang="ko-KR" sz="1600" dirty="0"/>
              <a:t>&lt;- </a:t>
            </a:r>
            <a:r>
              <a:rPr lang="ko-KR" altLang="en-US" sz="1600" dirty="0"/>
              <a:t>관측되는 데이터에 의존</a:t>
            </a:r>
            <a:endParaRPr lang="en-US" altLang="ko-KR" sz="1600" dirty="0"/>
          </a:p>
          <a:p>
            <a:pPr fontAlgn="base">
              <a:lnSpc>
                <a:spcPct val="150000"/>
              </a:lnSpc>
            </a:pPr>
            <a:r>
              <a:rPr lang="ko-KR" altLang="en-US" sz="1600" dirty="0"/>
              <a:t>지식의 자동 학습 방법론을 연구함</a:t>
            </a:r>
            <a:endParaRPr lang="en-US" altLang="ko-KR" sz="1600" dirty="0"/>
          </a:p>
          <a:p>
            <a:pPr fontAlgn="base">
              <a:lnSpc>
                <a:spcPct val="150000"/>
              </a:lnSpc>
            </a:pPr>
            <a:r>
              <a:rPr lang="ko-KR" altLang="en-US" sz="1600" dirty="0"/>
              <a:t>뇌가 봉착하는 딜레마에서 </a:t>
            </a:r>
            <a:r>
              <a:rPr lang="en-US" altLang="ko-KR" sz="1600" dirty="0"/>
              <a:t>A1, B1, C1</a:t>
            </a:r>
            <a:r>
              <a:rPr lang="ko-KR" altLang="en-US" sz="1600" dirty="0"/>
              <a:t>의 특성이 강함</a:t>
            </a:r>
            <a:endParaRPr lang="en-US" altLang="ko-KR" sz="1600" dirty="0"/>
          </a:p>
          <a:p>
            <a:pPr algn="just" fontAlgn="base">
              <a:lnSpc>
                <a:spcPct val="150000"/>
              </a:lnSpc>
            </a:pPr>
            <a:r>
              <a:rPr lang="ko-KR" altLang="en-US" sz="1600" dirty="0"/>
              <a:t>단점 </a:t>
            </a:r>
            <a:r>
              <a:rPr lang="en-US" altLang="ko-KR" sz="1600" dirty="0"/>
              <a:t>: </a:t>
            </a:r>
            <a:r>
              <a:rPr lang="ko-KR" altLang="en-US" sz="1600" dirty="0"/>
              <a:t>지식이 암묵적이어서 설명에 어려움이 따름</a:t>
            </a:r>
            <a:endParaRPr lang="en-US" altLang="ko-KR" sz="1600" dirty="0"/>
          </a:p>
          <a:p>
            <a:pPr fontAlgn="base"/>
            <a:endParaRPr lang="en-US" altLang="ko-KR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FA5E-E071-4A15-8903-15B25011E80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890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600"/>
          </a:xfrm>
        </p:spPr>
        <p:txBody>
          <a:bodyPr>
            <a:normAutofit/>
          </a:bodyPr>
          <a:lstStyle/>
          <a:p>
            <a:r>
              <a:rPr lang="ko-KR" altLang="en-US" sz="3000" b="0" dirty="0"/>
              <a:t>인지주의 인공지능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9696"/>
            <a:ext cx="8229600" cy="4525963"/>
          </a:xfrm>
        </p:spPr>
        <p:txBody>
          <a:bodyPr anchor="ctr">
            <a:normAutofit/>
          </a:bodyPr>
          <a:lstStyle/>
          <a:p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1600" spc="-150" dirty="0"/>
              <a:t>뇌의 딜레마에서 균형을 이룰 수 있는 시스템</a:t>
            </a:r>
            <a:endParaRPr lang="en-US" altLang="ko-KR" sz="1600" spc="-150" dirty="0"/>
          </a:p>
          <a:p>
            <a:pPr>
              <a:lnSpc>
                <a:spcPct val="150000"/>
              </a:lnSpc>
            </a:pPr>
            <a:r>
              <a:rPr lang="ko-KR" altLang="en-US" sz="1600" spc="-150" dirty="0"/>
              <a:t>구성주의적 방법론에 기초함 </a:t>
            </a:r>
            <a:r>
              <a:rPr lang="en-US" altLang="ko-KR" sz="1600" spc="-150" dirty="0"/>
              <a:t>: </a:t>
            </a:r>
            <a:r>
              <a:rPr lang="ko-KR" altLang="en-US" sz="1600" spc="-150" dirty="0"/>
              <a:t>환경과의 상호작용을 통한 발달과 학습</a:t>
            </a:r>
            <a:endParaRPr lang="en-US" altLang="ko-KR" sz="1600" spc="-150" dirty="0"/>
          </a:p>
          <a:p>
            <a:pPr>
              <a:lnSpc>
                <a:spcPct val="150000"/>
              </a:lnSpc>
            </a:pPr>
            <a:r>
              <a:rPr lang="ko-KR" altLang="en-US" sz="1600" spc="-150" dirty="0"/>
              <a:t>처한 상황에서 유연하고 안정적 행동 가능</a:t>
            </a:r>
            <a:endParaRPr lang="en-US" altLang="ko-KR" sz="1600" spc="-150" dirty="0"/>
          </a:p>
          <a:p>
            <a:pPr>
              <a:lnSpc>
                <a:spcPct val="150000"/>
              </a:lnSpc>
            </a:pPr>
            <a:r>
              <a:rPr lang="ko-KR" altLang="en-US" sz="1600" spc="-150" dirty="0"/>
              <a:t>발달 적응 과정에서 진화의 원리가 적용됨</a:t>
            </a:r>
            <a:endParaRPr lang="en-US" altLang="ko-KR" sz="1600" spc="-150" dirty="0"/>
          </a:p>
          <a:p>
            <a:pPr>
              <a:lnSpc>
                <a:spcPct val="150000"/>
              </a:lnSpc>
            </a:pPr>
            <a:endParaRPr lang="en-US" altLang="ko-KR" sz="1600" spc="-15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FA5E-E071-4A15-8903-15B25011E80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039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600"/>
          </a:xfrm>
        </p:spPr>
        <p:txBody>
          <a:bodyPr>
            <a:normAutofit/>
          </a:bodyPr>
          <a:lstStyle/>
          <a:p>
            <a:r>
              <a:rPr lang="ko-KR" altLang="en-US" sz="3000" b="0" dirty="0"/>
              <a:t>구성주의 이론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36812"/>
            <a:ext cx="8229600" cy="3996444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오래전부터 주장된 이론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뒷받침하는 이론으로는 </a:t>
            </a:r>
            <a:r>
              <a:rPr lang="ko-KR" altLang="en-US" sz="1600" dirty="0" err="1"/>
              <a:t>브루너의</a:t>
            </a:r>
            <a:r>
              <a:rPr lang="ko-KR" altLang="en-US" sz="1600" dirty="0"/>
              <a:t> 개념 학습 이론</a:t>
            </a:r>
            <a:r>
              <a:rPr lang="en-US" altLang="ko-KR" sz="1600" dirty="0"/>
              <a:t>, </a:t>
            </a:r>
            <a:r>
              <a:rPr lang="ko-KR" altLang="en-US" sz="1600" dirty="0"/>
              <a:t>피아제의 인지발달 이론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비고츠키의</a:t>
            </a:r>
            <a:r>
              <a:rPr lang="ko-KR" altLang="en-US" sz="1600" dirty="0"/>
              <a:t> 문화 인지 이론이 있음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뇌인지과학에서도 지지하는 이론들이 있음</a:t>
            </a:r>
            <a:r>
              <a:rPr lang="en-US" altLang="ko-KR" sz="16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    - </a:t>
            </a:r>
            <a:r>
              <a:rPr lang="ko-KR" altLang="en-US" sz="1600" dirty="0" err="1"/>
              <a:t>체화된</a:t>
            </a:r>
            <a:r>
              <a:rPr lang="ko-KR" altLang="en-US" sz="1600" dirty="0"/>
              <a:t> 인지시스템 이론 </a:t>
            </a:r>
            <a:r>
              <a:rPr lang="en-US" altLang="ko-KR" sz="1600" dirty="0"/>
              <a:t>: </a:t>
            </a:r>
            <a:r>
              <a:rPr lang="ko-KR" altLang="en-US" sz="1600" dirty="0"/>
              <a:t>에이전트가 신체를 가지고 환경과 상호작용함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    - </a:t>
            </a:r>
            <a:r>
              <a:rPr lang="ko-KR" altLang="en-US" sz="1600" dirty="0"/>
              <a:t>지각행동 시스템 이론 </a:t>
            </a:r>
            <a:r>
              <a:rPr lang="en-US" altLang="ko-KR" sz="1600" dirty="0"/>
              <a:t>: </a:t>
            </a:r>
            <a:r>
              <a:rPr lang="ko-KR" altLang="en-US" sz="1600" dirty="0"/>
              <a:t>인지가 환경에 대한 행동에 기초함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인간은 환경과의 동적인 상호작용에 의해 점진적으로 형성됨</a:t>
            </a:r>
            <a:endParaRPr lang="en-US" altLang="ko-KR" sz="16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FA5E-E071-4A15-8903-15B25011E80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140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600"/>
          </a:xfrm>
        </p:spPr>
        <p:txBody>
          <a:bodyPr>
            <a:normAutofit/>
          </a:bodyPr>
          <a:lstStyle/>
          <a:p>
            <a:r>
              <a:rPr lang="ko-KR" altLang="en-US" sz="3000" b="0" dirty="0"/>
              <a:t>인지주의 인공지능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 anchor="ctr">
            <a:normAutofit/>
          </a:bodyPr>
          <a:lstStyle/>
          <a:p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인지구조의 학습을 통해 </a:t>
            </a:r>
            <a:r>
              <a:rPr lang="ko-KR" altLang="en-US" sz="1600" dirty="0" err="1"/>
              <a:t>듀얼시스템을</a:t>
            </a:r>
            <a:r>
              <a:rPr lang="ko-KR" altLang="en-US" sz="1600" dirty="0"/>
              <a:t> 하나의 시스템으로 구현 가능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 err="1"/>
              <a:t>카네만의</a:t>
            </a:r>
            <a:r>
              <a:rPr lang="ko-KR" altLang="en-US" sz="1600" dirty="0"/>
              <a:t> 이론에 따르면 인간은 시스템</a:t>
            </a:r>
            <a:r>
              <a:rPr lang="en-US" altLang="ko-KR" sz="1600" dirty="0"/>
              <a:t>1</a:t>
            </a:r>
            <a:r>
              <a:rPr lang="ko-KR" altLang="en-US" sz="1600" dirty="0"/>
              <a:t>과 시스템 </a:t>
            </a:r>
            <a:r>
              <a:rPr lang="en-US" altLang="ko-KR" sz="1600" dirty="0"/>
              <a:t>2</a:t>
            </a:r>
            <a:r>
              <a:rPr lang="ko-KR" altLang="en-US" sz="1600" dirty="0"/>
              <a:t>로 구성되어 있음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시스템</a:t>
            </a:r>
            <a:r>
              <a:rPr lang="en-US" altLang="ko-KR" sz="1600" dirty="0"/>
              <a:t>1</a:t>
            </a:r>
            <a:r>
              <a:rPr lang="ko-KR" altLang="en-US" sz="1600" dirty="0"/>
              <a:t>은 빠르고 직관적이며 시스템</a:t>
            </a:r>
            <a:r>
              <a:rPr lang="en-US" altLang="ko-KR" sz="1600" dirty="0"/>
              <a:t>2</a:t>
            </a:r>
            <a:r>
              <a:rPr lang="ko-KR" altLang="en-US" sz="1600" dirty="0"/>
              <a:t>는 느리고 분석적이다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인공지능 관점에서 살펴보면 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    - </a:t>
            </a:r>
            <a:r>
              <a:rPr lang="ko-KR" altLang="en-US" sz="1600" dirty="0"/>
              <a:t>시스템</a:t>
            </a:r>
            <a:r>
              <a:rPr lang="en-US" altLang="ko-KR" sz="1600" dirty="0"/>
              <a:t>1 : </a:t>
            </a:r>
            <a:r>
              <a:rPr lang="ko-KR" altLang="en-US" sz="1600" dirty="0"/>
              <a:t>연결주의 인공지능과 유사</a:t>
            </a:r>
            <a:r>
              <a:rPr lang="en-US" altLang="ko-KR" sz="1600" dirty="0"/>
              <a:t>, </a:t>
            </a:r>
            <a:r>
              <a:rPr lang="ko-KR" altLang="en-US" sz="1600" dirty="0"/>
              <a:t>자동적</a:t>
            </a:r>
            <a:r>
              <a:rPr lang="en-US" altLang="ko-KR" sz="1600" dirty="0"/>
              <a:t>, </a:t>
            </a:r>
            <a:r>
              <a:rPr lang="ko-KR" altLang="en-US" sz="1600" dirty="0"/>
              <a:t>무의식적</a:t>
            </a:r>
            <a:r>
              <a:rPr lang="en-US" altLang="ko-KR" sz="1600" dirty="0"/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    - </a:t>
            </a:r>
            <a:r>
              <a:rPr lang="ko-KR" altLang="en-US" sz="1600" dirty="0"/>
              <a:t>시스템</a:t>
            </a:r>
            <a:r>
              <a:rPr lang="en-US" altLang="ko-KR" sz="1600" dirty="0"/>
              <a:t>2 : </a:t>
            </a:r>
            <a:r>
              <a:rPr lang="ko-KR" altLang="en-US" sz="1600" dirty="0"/>
              <a:t>기호주의 인공지능과 유사</a:t>
            </a:r>
            <a:r>
              <a:rPr lang="en-US" altLang="ko-KR" sz="1600" dirty="0"/>
              <a:t>, </a:t>
            </a:r>
            <a:r>
              <a:rPr lang="ko-KR" altLang="en-US" sz="1600" dirty="0"/>
              <a:t>의식적</a:t>
            </a:r>
            <a:r>
              <a:rPr lang="en-US" altLang="ko-KR" sz="1600" dirty="0"/>
              <a:t>, </a:t>
            </a:r>
            <a:r>
              <a:rPr lang="ko-KR" altLang="en-US" sz="1600" dirty="0"/>
              <a:t>논리적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인지주의 인공지능은 두 시스템이 통합된 뇌인지구조 기반의 시스템을 추구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실세계의 문제를 푸는 것에 적합</a:t>
            </a:r>
            <a:endParaRPr lang="en-US" altLang="ko-KR" sz="1600" dirty="0"/>
          </a:p>
          <a:p>
            <a:endParaRPr lang="ko-KR" altLang="en-US" sz="16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FA5E-E071-4A15-8903-15B25011E80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732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600"/>
          </a:xfrm>
        </p:spPr>
        <p:txBody>
          <a:bodyPr>
            <a:normAutofit/>
          </a:bodyPr>
          <a:lstStyle/>
          <a:p>
            <a:r>
              <a:rPr lang="ko-KR" altLang="en-US" sz="3000" b="0" dirty="0"/>
              <a:t>뇌의 특성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endParaRPr lang="en-US" altLang="ko-KR" sz="1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뇌인지 시스템을 파악하기 위해서 살펴봄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뇌라는 시스템은 생성과 합성을 잘하고</a:t>
            </a:r>
            <a:r>
              <a:rPr lang="en-US" altLang="ko-KR" sz="1600" dirty="0"/>
              <a:t>, </a:t>
            </a:r>
            <a:r>
              <a:rPr lang="ko-KR" altLang="en-US" sz="1600" dirty="0"/>
              <a:t>학습형</a:t>
            </a:r>
            <a:r>
              <a:rPr lang="en-US" altLang="ko-KR" sz="1600" dirty="0"/>
              <a:t>, </a:t>
            </a:r>
            <a:r>
              <a:rPr lang="ko-KR" altLang="en-US" sz="1600" dirty="0"/>
              <a:t>성장형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변화적응형이며</a:t>
            </a:r>
            <a:r>
              <a:rPr lang="ko-KR" altLang="en-US" sz="1600" dirty="0"/>
              <a:t> 상상력을 발휘한다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이런 지능시스템은 인공지능이 모사해야 할 이상적인 모델</a:t>
            </a:r>
            <a:endParaRPr lang="en-US" altLang="ko-KR" sz="16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FA5E-E071-4A15-8903-15B25011E80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721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7862</TotalTime>
  <Words>629</Words>
  <Application>Microsoft Office PowerPoint</Application>
  <PresentationFormat>화면 슬라이드 쇼(4:3)</PresentationFormat>
  <Paragraphs>95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Wingdings</vt:lpstr>
      <vt:lpstr>Office 테마</vt:lpstr>
      <vt:lpstr>인간지능과 기계지능 – 인지주의 인공지능</vt:lpstr>
      <vt:lpstr>개요</vt:lpstr>
      <vt:lpstr>인간의 지능</vt:lpstr>
      <vt:lpstr>기호주의 인공지능</vt:lpstr>
      <vt:lpstr>연결주의 인공지능</vt:lpstr>
      <vt:lpstr>인지주의 인공지능</vt:lpstr>
      <vt:lpstr>구성주의 이론</vt:lpstr>
      <vt:lpstr>인지주의 인공지능 시스템</vt:lpstr>
      <vt:lpstr>뇌의 특성</vt:lpstr>
      <vt:lpstr>인지주의 인공지능 연구 방법 및 사례</vt:lpstr>
      <vt:lpstr>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Daewon</dc:creator>
  <cp:lastModifiedBy>서재영</cp:lastModifiedBy>
  <cp:revision>316</cp:revision>
  <cp:lastPrinted>2013-06-14T03:05:02Z</cp:lastPrinted>
  <dcterms:created xsi:type="dcterms:W3CDTF">2013-06-05T07:11:26Z</dcterms:created>
  <dcterms:modified xsi:type="dcterms:W3CDTF">2018-04-25T05:59:47Z</dcterms:modified>
</cp:coreProperties>
</file>