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2A437"/>
    <a:srgbClr val="99B1A4"/>
    <a:srgbClr val="CADCCD"/>
    <a:srgbClr val="6CCE7F"/>
    <a:srgbClr val="AFD5C3"/>
    <a:srgbClr val="D3EAC8"/>
    <a:srgbClr val="B9DEA6"/>
    <a:srgbClr val="A5C7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2E5AB4-7842-FE47-909C-87529B8EBA4B}" v="144" dt="2020-04-13T21:44:13.619"/>
    <p1510:client id="{7B16E5DB-998A-6E07-A22C-92C238C25BFA}" v="2879" dt="2020-04-12T21:01:33.202"/>
  </p1510:revLst>
</p1510:revInfo>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8912" autoAdjust="0"/>
  </p:normalViewPr>
  <p:slideViewPr>
    <p:cSldViewPr snapToGrid="0" snapToObjects="1">
      <p:cViewPr>
        <p:scale>
          <a:sx n="30" d="100"/>
          <a:sy n="30" d="100"/>
        </p:scale>
        <p:origin x="1314" y="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a:p>
          <a:p>
            <a:pPr lvl="1">
              <a:buClr>
                <a:srgbClr val="000000"/>
              </a:buClr>
              <a:buFont typeface="Arial"/>
              <a:buNone/>
            </a:pPr>
            <a:endParaRPr lang="en-US"/>
          </a:p>
          <a:p>
            <a:pPr lvl="2">
              <a:buClr>
                <a:srgbClr val="000000"/>
              </a:buClr>
              <a:buFont typeface="Arial"/>
              <a:buNone/>
            </a:pPr>
            <a:endParaRPr lang="en-US"/>
          </a:p>
          <a:p>
            <a:pPr lvl="3">
              <a:buClr>
                <a:srgbClr val="000000"/>
              </a:buClr>
              <a:buFont typeface="Arial"/>
              <a:buNone/>
            </a:pPr>
            <a:endParaRPr lang="en-US"/>
          </a:p>
          <a:p>
            <a:pPr lvl="4">
              <a:buClr>
                <a:srgbClr val="000000"/>
              </a:buClr>
              <a:buFont typeface="Arial"/>
              <a:buNone/>
            </a:pPr>
            <a:endParaRPr lang="en-US"/>
          </a:p>
          <a:p>
            <a:pPr lvl="5">
              <a:buClr>
                <a:srgbClr val="000000"/>
              </a:buClr>
              <a:buFont typeface="Arial"/>
              <a:buNone/>
            </a:pPr>
            <a:endParaRPr lang="en-US"/>
          </a:p>
          <a:p>
            <a:pPr lvl="6">
              <a:buClr>
                <a:srgbClr val="000000"/>
              </a:buClr>
              <a:buFont typeface="Arial"/>
              <a:buNone/>
            </a:pPr>
            <a:endParaRPr lang="en-US"/>
          </a:p>
          <a:p>
            <a:pPr lvl="7">
              <a:buClr>
                <a:srgbClr val="000000"/>
              </a:buClr>
              <a:buFont typeface="Arial"/>
              <a:buNone/>
            </a:pPr>
            <a:endParaRPr lang="en-US"/>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931F-038C-43F9-B316-AB089EA6BB4A}"/>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2763E068-69F0-4B45-8B48-58FADCD75CB9}"/>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D74CF399-EFE9-4270-A132-ECEF6D6BB24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BDE897D-963F-4EAA-A82E-10E45DD77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627B4-ED6E-4A9B-8868-4A12BA10D2C2}"/>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00640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51E8-1626-481E-9372-1B2A09F319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2D8D1-F579-4E2F-AC1E-3235021D4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4CA40-43AC-45FD-87C8-223CC376562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BE61932-13DC-4190-AA64-2FE1F5AF0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C0776-1B00-4953-BF5B-36D76C440CCB}"/>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77589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0B8C6-65A6-4883-A24C-1F61A15728D3}"/>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E74344-FE97-4DEB-AC4D-67C4C64683C6}"/>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7A134-D4CA-4316-A38B-C051422AD4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C4B17F-16B1-43E1-8C11-0BEB599DE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DD60D-6230-49F9-BBBE-4F66AE31698D}"/>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030641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2866-8021-4005-A743-9ACAA058B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D6B01-AD9A-427A-B9F0-520B4A58DB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63831-90E8-45C8-8ED2-4612AA4C844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36D9F1D-13C5-4A42-A155-679E81B55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0CB44-82E8-45B9-B4A8-4D371CCCF96E}"/>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4572270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2B55-3782-4B78-AB98-3C5E361B0CFC}"/>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4709AC19-B1B0-440F-B291-843F4DE5C7DC}"/>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A022CC-97DC-4AB9-BA78-6FB4E84CA98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96C34C-05C3-45F7-844A-137DF3FBD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1A528-1AB3-4B3C-B2DC-FCF6762D6D8C}"/>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7636075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E3DF-EC3E-4F0E-ACCF-F012124E5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06FA8-FAD1-40FC-8E31-6EF8C0B80677}"/>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4E1D97-7758-4FCA-A2EB-514F0D76599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758654-027A-449B-A8FA-A915593A49A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8A0B2B0-D876-458B-A30E-D4BA272475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81CC3-8940-4E93-BE68-05D13813217F}"/>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419703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C337-FFBE-481E-A887-5CE850D90D99}"/>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37164A-2CC7-47AA-9B23-49B45A8E7012}"/>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446E6DB5-378B-42AD-A6A1-A5DBF1DF8E91}"/>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486915-6CB6-4CD6-9231-43C13A414696}"/>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B4AEEE8C-5B97-4BF1-82E0-B21FAEA25FA5}"/>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8373DF-DBAC-4306-93ED-43307449971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9E1F2BA2-9D37-4655-A5AA-1A1B83F1C7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9B5F2D-3171-469D-926E-1533FB648BE4}"/>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54101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D96E-FF5E-4166-B219-A10AD6981A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B07C33-101D-494E-A691-E2389AB2771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130CC74-BA73-4A31-B2DD-F749944B4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5195E4-CDCD-412E-9F89-ED33EF95A2B8}"/>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71589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87BDA9-7F1F-46AB-9AE5-60F67B80347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6616F90-CC2A-4684-B2C0-12164DCDB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98350E-294B-4872-A1ED-F854727F684F}"/>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575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1BAF-CFF1-4359-8B41-E25CBCBACEDB}"/>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CF489A5A-ADBF-47E1-8467-2F32F72B38CC}"/>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3CC860-CD18-410F-86B1-56C0F9C0EBD7}"/>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F1E5FB6F-C24E-47BB-A1E4-FEA62E08C34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6F2DC20-8E52-40E9-A81E-1293E9756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634D1-2820-4730-9D78-5FBE5C158B26}"/>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34889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9116-24B4-4B49-AB41-D312D7ACDCF6}"/>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4F203893-B1C9-49DC-9954-9C9B4FBC8BD4}"/>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0F41B185-3E2D-4D92-B871-53026AED0307}"/>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F70A8205-DC41-467A-8103-5D5FA4E130C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F6C96B5-C6D7-467F-8DC0-E61B5B68C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21A4F-256D-47A6-9395-B7EB9EEF488D}"/>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23495484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7B8B5-5955-4F60-98BB-2EF27C2BDE5D}"/>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31912B-E5A5-40C7-9806-BD4B4B57997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518F6-6FA5-4E78-A1ED-1854074EA6EB}"/>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0907E88-C4B6-442F-8E9D-11E055312F42}"/>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4281D5-12E4-41E4-82F7-B49849AFE668}"/>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1780688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tiff"/><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2.png"/><Relationship Id="rId15" Type="http://schemas.openxmlformats.org/officeDocument/2006/relationships/image" Target="../media/image12.jp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hyperlink" Target="http://kdahlquist.github.io/GRNmap/" TargetMode="External"/><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2600000" scaled="0"/>
          <a:tileRect/>
        </a:gradFill>
        <a:effectLst/>
      </p:bgPr>
    </p:bg>
    <p:spTree>
      <p:nvGrpSpPr>
        <p:cNvPr id="1" name="Shape 83"/>
        <p:cNvGrpSpPr/>
        <p:nvPr/>
      </p:nvGrpSpPr>
      <p:grpSpPr>
        <a:xfrm>
          <a:off x="0" y="0"/>
          <a:ext cx="0" cy="0"/>
          <a:chOff x="0" y="0"/>
          <a:chExt cx="0" cy="0"/>
        </a:xfrm>
      </p:grpSpPr>
      <p:sp>
        <p:nvSpPr>
          <p:cNvPr id="84" name="Shape 84"/>
          <p:cNvSpPr/>
          <p:nvPr/>
        </p:nvSpPr>
        <p:spPr>
          <a:xfrm>
            <a:off x="730112" y="706081"/>
            <a:ext cx="42325492" cy="5088859"/>
          </a:xfrm>
          <a:prstGeom prst="roundRect">
            <a:avLst>
              <a:gd name="adj" fmla="val 0"/>
            </a:avLst>
          </a:prstGeom>
          <a:solidFill>
            <a:schemeClr val="lt1"/>
          </a:solidFill>
          <a:ln w="9525" cap="flat">
            <a:solidFill>
              <a:schemeClr val="accent3"/>
            </a:solidFill>
            <a:prstDash val="solid"/>
            <a:round/>
            <a:headEnd type="none" w="med" len="med"/>
            <a:tailEnd type="none" w="med" len="med"/>
          </a:ln>
        </p:spPr>
        <p:txBody>
          <a:bodyPr lIns="480700" tIns="240350" rIns="480700" bIns="240350" anchor="ctr" anchorCtr="0">
            <a:noAutofit/>
          </a:bodyPr>
          <a:lstStyle/>
          <a:p>
            <a:pPr lvl="0" algn="ctr">
              <a:buClr>
                <a:srgbClr val="014D00"/>
              </a:buClr>
              <a:buSzPct val="25000"/>
            </a:pPr>
            <a:r>
              <a:rPr lang="en-US" sz="8000" b="1" dirty="0">
                <a:solidFill>
                  <a:srgbClr val="006600"/>
                </a:solidFill>
              </a:rPr>
              <a:t>An Expression Database for Node Coloring and Expansion </a:t>
            </a:r>
          </a:p>
          <a:p>
            <a:pPr lvl="0" algn="ctr">
              <a:buClr>
                <a:srgbClr val="014D00"/>
              </a:buClr>
              <a:buSzPct val="25000"/>
            </a:pPr>
            <a:r>
              <a:rPr lang="en-US" sz="8000" b="1" dirty="0">
                <a:solidFill>
                  <a:srgbClr val="006600"/>
                </a:solidFill>
              </a:rPr>
              <a:t>of Species for Gene </a:t>
            </a:r>
            <a:r>
              <a:rPr lang="en-US" sz="8000" b="1">
                <a:solidFill>
                  <a:srgbClr val="006600"/>
                </a:solidFill>
              </a:rPr>
              <a:t>Pages of </a:t>
            </a:r>
            <a:r>
              <a:rPr lang="en-US" sz="8000" b="1" dirty="0" err="1">
                <a:solidFill>
                  <a:srgbClr val="006600"/>
                </a:solidFill>
              </a:rPr>
              <a:t>GRNsight</a:t>
            </a:r>
            <a:r>
              <a:rPr lang="en-US" sz="8000" b="1" dirty="0">
                <a:solidFill>
                  <a:srgbClr val="006600"/>
                </a:solidFill>
              </a:rPr>
              <a:t>: a Web Application </a:t>
            </a:r>
          </a:p>
          <a:p>
            <a:pPr lvl="0" algn="ctr">
              <a:buClr>
                <a:srgbClr val="014D00"/>
              </a:buClr>
              <a:buSzPct val="25000"/>
            </a:pPr>
            <a:r>
              <a:rPr lang="en-US" sz="8000" b="1" dirty="0">
                <a:solidFill>
                  <a:srgbClr val="006600"/>
                </a:solidFill>
              </a:rPr>
              <a:t>for Visualizing Models of Gene Regulatory Networks</a:t>
            </a:r>
            <a:endParaRPr lang="en-US" sz="4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4000" b="1" i="0" u="none" strike="noStrike" cap="none" baseline="0" dirty="0">
                <a:solidFill>
                  <a:schemeClr val="dk1"/>
                </a:solidFill>
                <a:latin typeface="+mj-lt"/>
                <a:ea typeface="Arial"/>
                <a:cs typeface="Arial"/>
                <a:sym typeface="Arial"/>
              </a:rPr>
              <a:t>Alexia M. Filler</a:t>
            </a:r>
            <a:r>
              <a:rPr lang="en-US" sz="4000" b="1" dirty="0">
                <a:solidFill>
                  <a:schemeClr val="dk1"/>
                </a:solidFill>
                <a:latin typeface="+mj-lt"/>
              </a:rPr>
              <a:t>**</a:t>
            </a:r>
            <a:r>
              <a:rPr lang="en-US" sz="4000" dirty="0">
                <a:solidFill>
                  <a:schemeClr val="dk1"/>
                </a:solidFill>
                <a:latin typeface="+mj-lt"/>
              </a:rPr>
              <a:t>, </a:t>
            </a:r>
            <a:r>
              <a:rPr lang="en-US" sz="4000" b="1" dirty="0">
                <a:solidFill>
                  <a:schemeClr val="dk1"/>
                </a:solidFill>
                <a:latin typeface="+mj-lt"/>
              </a:rPr>
              <a:t>Kevin Patterson**</a:t>
            </a:r>
            <a:r>
              <a:rPr lang="en-US" sz="4000" dirty="0">
                <a:solidFill>
                  <a:schemeClr val="dk1"/>
                </a:solidFill>
                <a:latin typeface="+mj-lt"/>
              </a:rPr>
              <a:t>, John </a:t>
            </a:r>
            <a:r>
              <a:rPr lang="en-US" sz="4000" b="0" i="0" u="none" strike="noStrike" cap="none" baseline="0" dirty="0">
                <a:solidFill>
                  <a:schemeClr val="dk1"/>
                </a:solidFill>
                <a:latin typeface="+mj-lt"/>
                <a:ea typeface="Arial"/>
                <a:cs typeface="Arial"/>
                <a:sym typeface="Arial"/>
              </a:rPr>
              <a:t>David N. Dionisio**, Kam D. Dahlquist</a:t>
            </a:r>
            <a:r>
              <a:rPr lang="en-US" sz="4000" b="0" i="0" u="none" strike="noStrike" cap="none" baseline="0" dirty="0">
                <a:solidFill>
                  <a:schemeClr val="dk1"/>
                </a:solidFill>
                <a:latin typeface="Arial"/>
                <a:ea typeface="Arial"/>
                <a:cs typeface="Arial"/>
                <a:sym typeface="Arial"/>
              </a:rPr>
              <a:t>*</a:t>
            </a:r>
            <a:endParaRPr lang="en-US" sz="4000" b="0" i="0" u="none" strike="noStrike" cap="none" baseline="0" dirty="0">
              <a:solidFill>
                <a:schemeClr val="dk1"/>
              </a:solidFill>
              <a:latin typeface="Arial"/>
              <a:ea typeface="Arial"/>
              <a:cs typeface="Arial"/>
            </a:endParaRP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2800" b="0" i="0" u="none" strike="noStrike" cap="none" baseline="0" dirty="0">
                <a:solidFill>
                  <a:schemeClr val="dk1"/>
                </a:solidFill>
                <a:latin typeface="+mj-lt"/>
                <a:ea typeface="Arial"/>
                <a:cs typeface="Arial"/>
                <a:sym typeface="Arial"/>
              </a:rPr>
              <a:t>*Department of Biology, </a:t>
            </a:r>
            <a:r>
              <a:rPr lang="en-US" sz="2800" dirty="0">
                <a:solidFill>
                  <a:schemeClr val="dk1"/>
                </a:solidFill>
                <a:latin typeface="+mj-lt"/>
              </a:rPr>
              <a:t>**Department of Electrical Engineering and Computer Science,</a:t>
            </a:r>
            <a:r>
              <a:rPr lang="en-US" sz="2800" b="0" i="0" u="none" strike="noStrike" cap="none" baseline="0" dirty="0">
                <a:solidFill>
                  <a:srgbClr val="000000"/>
                </a:solidFill>
                <a:latin typeface="+mj-lt"/>
                <a:ea typeface="Arial"/>
                <a:cs typeface="Arial"/>
                <a:sym typeface="Arial"/>
              </a:rPr>
              <a:t> Loyola </a:t>
            </a:r>
            <a:r>
              <a:rPr lang="en-US" sz="2800" b="0" i="0" u="none" strike="noStrike" cap="none" baseline="0" dirty="0">
                <a:solidFill>
                  <a:schemeClr val="dk1"/>
                </a:solidFill>
                <a:latin typeface="+mj-lt"/>
                <a:ea typeface="Arial"/>
                <a:cs typeface="Arial"/>
                <a:sym typeface="Arial"/>
              </a:rPr>
              <a:t>Marymount University, 1 LMU Drive, Los Angeles, CA 90045</a:t>
            </a:r>
            <a:endParaRPr lang="en-US" sz="2800" b="0" i="0" u="none" strike="noStrike" cap="none" baseline="0" dirty="0">
              <a:solidFill>
                <a:schemeClr val="dk1"/>
              </a:solidFill>
              <a:latin typeface="+mj-lt"/>
              <a:ea typeface="Arial"/>
              <a:cs typeface="Arial"/>
            </a:endParaRP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algn="ctr">
              <a:lnSpc>
                <a:spcPct val="80000"/>
              </a:lnSpc>
              <a:buClr>
                <a:srgbClr val="014D00"/>
              </a:buClr>
              <a:buSzPct val="25000"/>
            </a:pPr>
            <a:r>
              <a:rPr lang="en-US" sz="3800" dirty="0">
                <a:solidFill>
                  <a:srgbClr val="014D00"/>
                </a:solidFill>
                <a:latin typeface="+mj-lt"/>
                <a:ea typeface="Arial"/>
                <a:cs typeface="Arial"/>
                <a:sym typeface="Arial"/>
              </a:rPr>
              <a:t> </a:t>
            </a:r>
            <a:r>
              <a:rPr lang="en-US" sz="3200" b="0" i="0" u="none" strike="noStrike" cap="none" baseline="0" dirty="0">
                <a:solidFill>
                  <a:srgbClr val="014D00"/>
                </a:solidFill>
                <a:latin typeface="+mj-lt"/>
                <a:ea typeface="Arial"/>
                <a:cs typeface="Arial"/>
                <a:sym typeface="Arial"/>
              </a:rPr>
              <a:t>http://dondi.github.io/GRNsight/</a:t>
            </a:r>
            <a:endParaRPr lang="en-US" sz="3200" b="0" i="0" u="none" strike="noStrike" cap="none" baseline="0" dirty="0">
              <a:solidFill>
                <a:srgbClr val="014D00"/>
              </a:solidFill>
              <a:latin typeface="+mj-lt"/>
              <a:ea typeface="Arial"/>
              <a:cs typeface="Arial"/>
            </a:endParaRPr>
          </a:p>
        </p:txBody>
      </p:sp>
      <p:pic>
        <p:nvPicPr>
          <p:cNvPr id="113" name="Shape 113"/>
          <p:cNvPicPr preferRelativeResize="0"/>
          <p:nvPr/>
        </p:nvPicPr>
        <p:blipFill rotWithShape="1">
          <a:blip r:embed="rId3">
            <a:alphaModFix/>
          </a:blip>
          <a:srcRect/>
          <a:stretch/>
        </p:blipFill>
        <p:spPr>
          <a:xfrm>
            <a:off x="37750975" y="2209238"/>
            <a:ext cx="4366973" cy="2194163"/>
          </a:xfrm>
          <a:prstGeom prst="rect">
            <a:avLst/>
          </a:prstGeom>
          <a:noFill/>
          <a:ln>
            <a:noFill/>
          </a:ln>
        </p:spPr>
      </p:pic>
      <p:sp>
        <p:nvSpPr>
          <p:cNvPr id="57" name="Shape 90"/>
          <p:cNvSpPr/>
          <p:nvPr/>
        </p:nvSpPr>
        <p:spPr>
          <a:xfrm>
            <a:off x="726713" y="7312236"/>
            <a:ext cx="10290407" cy="11650797"/>
          </a:xfrm>
          <a:prstGeom prst="rect">
            <a:avLst/>
          </a:prstGeom>
          <a:solidFill>
            <a:srgbClr val="FFFFFF"/>
          </a:solidFill>
          <a:ln>
            <a:noFill/>
          </a:ln>
        </p:spPr>
        <p:txBody>
          <a:bodyPr lIns="91425" tIns="45700" rIns="91425" bIns="45700" anchor="t" anchorCtr="0">
            <a:noAutofit/>
          </a:bodyPr>
          <a:lstStyle/>
          <a:p>
            <a:pPr marL="342900" indent="-342900" fontAlgn="base">
              <a:buFont typeface="Arial" panose="020B0604020202020204" pitchFamily="34" charset="0"/>
              <a:buChar char="•"/>
            </a:pPr>
            <a:r>
              <a:rPr lang="en-US" sz="2800" dirty="0" err="1"/>
              <a:t>GRNsight</a:t>
            </a:r>
            <a:r>
              <a:rPr lang="en-US" sz="2800" dirty="0"/>
              <a:t> is an open source web application that allows users to better visualize the connections in gene regulatory networks</a:t>
            </a:r>
          </a:p>
          <a:p>
            <a:pPr marL="342900" indent="-342900" fontAlgn="base">
              <a:buFont typeface="Arial" panose="020B0604020202020204" pitchFamily="34" charset="0"/>
              <a:buChar char="•"/>
            </a:pPr>
            <a:r>
              <a:rPr lang="en-US" sz="2800" dirty="0"/>
              <a:t>Uses spreadsheets of data that show these connections</a:t>
            </a:r>
          </a:p>
          <a:p>
            <a:pPr marL="342900" indent="-342900" fontAlgn="base">
              <a:buFont typeface="Arial" panose="020B0604020202020204" pitchFamily="34" charset="0"/>
              <a:buChar char="•"/>
            </a:pPr>
            <a:r>
              <a:rPr lang="en-US" sz="2800" dirty="0"/>
              <a:t>Node/connection coloring shows how strongly and in what way genes affect each other</a:t>
            </a:r>
          </a:p>
          <a:p>
            <a:pPr marL="342900" indent="-342900" fontAlgn="base">
              <a:buFont typeface="Arial" panose="020B0604020202020204" pitchFamily="34" charset="0"/>
              <a:buChar char="•"/>
            </a:pPr>
            <a:r>
              <a:rPr lang="en-US" sz="2800" dirty="0"/>
              <a:t>Network data shows which genes are connected</a:t>
            </a:r>
          </a:p>
          <a:p>
            <a:pPr marL="342900" indent="-342900" fontAlgn="base">
              <a:buFont typeface="Arial" panose="020B0604020202020204" pitchFamily="34" charset="0"/>
              <a:buChar char="•"/>
            </a:pPr>
            <a:endParaRPr lang="en-US" sz="2800" dirty="0"/>
          </a:p>
          <a:p>
            <a:pPr fontAlgn="base"/>
            <a:endParaRPr lang="en-US" sz="2800" dirty="0"/>
          </a:p>
          <a:p>
            <a:pPr fontAlgn="base"/>
            <a:endParaRPr lang="en-US" sz="2800" dirty="0"/>
          </a:p>
          <a:p>
            <a:pPr fontAlgn="base"/>
            <a:endParaRPr lang="en-US" sz="2800" dirty="0"/>
          </a:p>
          <a:p>
            <a:pPr fontAlgn="base"/>
            <a:r>
              <a:rPr lang="en-US" sz="1000" dirty="0">
                <a:cs typeface="Calibri"/>
              </a:rPr>
              <a:t>    </a:t>
            </a:r>
            <a:r>
              <a:rPr lang="en-US" sz="1000" dirty="0" err="1">
                <a:cs typeface="Calibri"/>
              </a:rPr>
              <a:t>aaa</a:t>
            </a:r>
            <a:endParaRPr lang="en-US" sz="1000" dirty="0">
              <a:cs typeface="Calibri"/>
            </a:endParaRP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Node coloring is based on expression data, which shows the strength of the expression of genes at different time points</a:t>
            </a:r>
            <a:endParaRPr lang="en-US">
              <a:cs typeface="Calibri"/>
            </a:endParaRPr>
          </a:p>
          <a:p>
            <a:pPr marL="236220" marR="0" lvl="0" indent="-236220" algn="l" rtl="0">
              <a:lnSpc>
                <a:spcPct val="100000"/>
              </a:lnSpc>
              <a:spcBef>
                <a:spcPts val="0"/>
              </a:spcBef>
              <a:spcAft>
                <a:spcPts val="0"/>
              </a:spcAft>
              <a:buClr>
                <a:schemeClr val="dk1"/>
              </a:buClr>
              <a:buSzPct val="100000"/>
              <a:buFont typeface="Arial"/>
              <a:buChar char="•"/>
            </a:pPr>
            <a:endParaRPr lang="en-US" sz="2200" b="0" i="0" u="none" strike="noStrike" cap="none" baseline="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b="0" i="0" u="none" strike="noStrike" cap="none" baseline="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b="0" i="0" u="none" strike="noStrike" cap="none" baseline="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dirty="0">
              <a:solidFill>
                <a:schemeClr val="dk1"/>
              </a:solidFill>
              <a:latin typeface="Arial"/>
              <a:ea typeface="Arial"/>
              <a:cs typeface="Arial"/>
              <a:rtl val="0"/>
            </a:endParaRPr>
          </a:p>
          <a:p>
            <a:pPr marL="236220" indent="-236220">
              <a:buClr>
                <a:schemeClr val="dk1"/>
              </a:buClr>
              <a:buSzPct val="100000"/>
              <a:buFont typeface="Arial"/>
              <a:buChar char="•"/>
            </a:pPr>
            <a:r>
              <a:rPr lang="en-US" sz="2800" dirty="0">
                <a:solidFill>
                  <a:srgbClr val="000000"/>
                </a:solidFill>
                <a:latin typeface="Calibri"/>
                <a:ea typeface="Arial"/>
                <a:cs typeface="Calibri"/>
              </a:rPr>
              <a:t>Right clicking on a node in the generated graph brings the user to the gene page, which displays information about the selected protein from multiple different biological database APIs</a:t>
            </a:r>
            <a:endParaRPr lang="en-US" sz="2800" b="0" i="0" u="none" strike="noStrike" cap="none" baseline="0" dirty="0">
              <a:solidFill>
                <a:srgbClr val="000000"/>
              </a:solidFill>
              <a:latin typeface="Calibri"/>
              <a:ea typeface="Arial"/>
              <a:cs typeface="Calibri"/>
            </a:endParaRPr>
          </a:p>
        </p:txBody>
      </p:sp>
      <p:sp>
        <p:nvSpPr>
          <p:cNvPr id="69" name="Shape 100"/>
          <p:cNvSpPr/>
          <p:nvPr/>
        </p:nvSpPr>
        <p:spPr>
          <a:xfrm>
            <a:off x="33101988" y="19359988"/>
            <a:ext cx="10046932" cy="118104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4000" b="1" i="0" u="none" strike="noStrike" cap="none" baseline="0" dirty="0">
                <a:solidFill>
                  <a:srgbClr val="017C00"/>
                </a:solidFill>
                <a:ea typeface="Helvetica Neue"/>
                <a:cs typeface="Helvetica Neue"/>
                <a:sym typeface="Helvetica Neue"/>
                <a:rtl val="0"/>
              </a:rPr>
              <a:t>Future Directions</a:t>
            </a:r>
          </a:p>
        </p:txBody>
      </p:sp>
      <p:sp>
        <p:nvSpPr>
          <p:cNvPr id="70" name="Shape 101"/>
          <p:cNvSpPr/>
          <p:nvPr/>
        </p:nvSpPr>
        <p:spPr>
          <a:xfrm>
            <a:off x="33101986" y="27231195"/>
            <a:ext cx="10046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4000" b="1" i="0" u="none" strike="noStrike" cap="none" baseline="0" dirty="0">
                <a:solidFill>
                  <a:srgbClr val="017C00"/>
                </a:solidFill>
                <a:ea typeface="Helvetica Neue"/>
                <a:cs typeface="Helvetica Neue"/>
                <a:sym typeface="Helvetica Neue"/>
                <a:rtl val="0"/>
              </a:rPr>
              <a:t>Acknowledgments</a:t>
            </a:r>
          </a:p>
        </p:txBody>
      </p:sp>
      <p:sp>
        <p:nvSpPr>
          <p:cNvPr id="71" name="Shape 102"/>
          <p:cNvSpPr/>
          <p:nvPr/>
        </p:nvSpPr>
        <p:spPr>
          <a:xfrm>
            <a:off x="33056479" y="29598969"/>
            <a:ext cx="10043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4000" b="1" i="0" u="none" strike="noStrike" cap="none" baseline="0" dirty="0">
                <a:solidFill>
                  <a:srgbClr val="017C00"/>
                </a:solidFill>
                <a:ea typeface="Helvetica Neue"/>
                <a:cs typeface="Helvetica Neue"/>
                <a:sym typeface="Helvetica Neue"/>
                <a:rtl val="0"/>
              </a:rPr>
              <a:t>References</a:t>
            </a:r>
          </a:p>
        </p:txBody>
      </p:sp>
      <p:sp>
        <p:nvSpPr>
          <p:cNvPr id="72" name="Shape 103"/>
          <p:cNvSpPr/>
          <p:nvPr/>
        </p:nvSpPr>
        <p:spPr>
          <a:xfrm>
            <a:off x="33101986" y="20506297"/>
            <a:ext cx="10046933" cy="2491631"/>
          </a:xfrm>
          <a:prstGeom prst="rect">
            <a:avLst/>
          </a:prstGeom>
          <a:solidFill>
            <a:srgbClr val="FFFFFF"/>
          </a:solidFill>
          <a:ln>
            <a:noFill/>
          </a:ln>
        </p:spPr>
        <p:txBody>
          <a:bodyPr lIns="91425" tIns="45700" rIns="91425" bIns="45700" anchor="t" anchorCtr="0">
            <a:noAutofit/>
          </a:bodyPr>
          <a:lstStyle/>
          <a:p>
            <a:pPr marR="0" lvl="0" algn="l" rtl="0">
              <a:lnSpc>
                <a:spcPct val="100000"/>
              </a:lnSpc>
              <a:spcBef>
                <a:spcPts val="0"/>
              </a:spcBef>
              <a:spcAft>
                <a:spcPts val="0"/>
              </a:spcAft>
              <a:buClr>
                <a:srgbClr val="003700"/>
              </a:buClr>
              <a:buSzPct val="100000"/>
            </a:pPr>
            <a:r>
              <a:rPr lang="en-US" sz="2200" dirty="0">
                <a:ea typeface="Arial"/>
                <a:cs typeface="Arial"/>
                <a:sym typeface="Arial"/>
                <a:rtl val="0"/>
              </a:rPr>
              <a:t>Expression Database:</a:t>
            </a:r>
          </a:p>
          <a:p>
            <a:pPr marL="342900" marR="0" lvl="0" indent="-342900" algn="l" rtl="0">
              <a:lnSpc>
                <a:spcPct val="100000"/>
              </a:lnSpc>
              <a:spcBef>
                <a:spcPts val="0"/>
              </a:spcBef>
              <a:spcAft>
                <a:spcPts val="0"/>
              </a:spcAft>
              <a:buClr>
                <a:srgbClr val="003700"/>
              </a:buClr>
              <a:buSzPct val="100000"/>
              <a:buFont typeface="Arial" panose="020B0604020202020204" pitchFamily="34" charset="0"/>
              <a:buChar char="•"/>
            </a:pPr>
            <a:r>
              <a:rPr lang="en-US" sz="2200" b="0" i="0" u="none" strike="noStrike" cap="none" baseline="0" dirty="0">
                <a:ea typeface="Arial"/>
                <a:cs typeface="Arial"/>
                <a:sym typeface="Arial"/>
                <a:rtl val="0"/>
              </a:rPr>
              <a:t>Add more data to the database, including network data</a:t>
            </a:r>
          </a:p>
          <a:p>
            <a:pPr marL="342900" marR="0" lvl="0" indent="-342900" algn="l" rtl="0">
              <a:lnSpc>
                <a:spcPct val="100000"/>
              </a:lnSpc>
              <a:spcBef>
                <a:spcPts val="0"/>
              </a:spcBef>
              <a:spcAft>
                <a:spcPts val="0"/>
              </a:spcAft>
              <a:buClr>
                <a:srgbClr val="003700"/>
              </a:buClr>
              <a:buSzPct val="100000"/>
              <a:buFont typeface="Arial" panose="020B0604020202020204" pitchFamily="34" charset="0"/>
              <a:buChar char="•"/>
            </a:pPr>
            <a:r>
              <a:rPr lang="en-US" sz="2200" dirty="0">
                <a:ea typeface="Arial"/>
                <a:cs typeface="Arial"/>
                <a:sym typeface="Arial"/>
                <a:rtl val="0"/>
              </a:rPr>
              <a:t>Give users a meaningful way to access the other data already stored (production rates, degradation rates, publication data, etc.)</a:t>
            </a:r>
          </a:p>
          <a:p>
            <a:pPr marR="0" lvl="0" algn="l" rtl="0">
              <a:lnSpc>
                <a:spcPct val="100000"/>
              </a:lnSpc>
              <a:spcBef>
                <a:spcPts val="0"/>
              </a:spcBef>
              <a:spcAft>
                <a:spcPts val="0"/>
              </a:spcAft>
              <a:buClr>
                <a:srgbClr val="003700"/>
              </a:buClr>
              <a:buSzPct val="100000"/>
            </a:pPr>
            <a:r>
              <a:rPr lang="en-US" sz="2200" b="0" i="0" u="none" strike="noStrike" cap="none" baseline="0" dirty="0">
                <a:ea typeface="Arial"/>
                <a:cs typeface="Arial"/>
                <a:sym typeface="Arial"/>
              </a:rPr>
              <a:t>Gene Page:</a:t>
            </a:r>
            <a:endParaRPr lang="en-US" sz="2200" b="0" i="0" u="none" strike="noStrike" cap="none" baseline="0" dirty="0">
              <a:ea typeface="Arial"/>
              <a:cs typeface="Arial"/>
            </a:endParaRPr>
          </a:p>
          <a:p>
            <a:pPr marL="342900" indent="-342900">
              <a:buClr>
                <a:srgbClr val="003700"/>
              </a:buClr>
              <a:buSzPct val="100000"/>
              <a:buFont typeface="Arial" panose="020B0604020202020204" pitchFamily="34" charset="0"/>
              <a:buChar char="•"/>
            </a:pPr>
            <a:r>
              <a:rPr lang="en-US" sz="2200" dirty="0">
                <a:ea typeface="Arial"/>
                <a:cs typeface="Arial"/>
              </a:rPr>
              <a:t>Support for more species by calling organism specific databases</a:t>
            </a:r>
          </a:p>
          <a:p>
            <a:pPr marL="342900" indent="-342900">
              <a:buClr>
                <a:srgbClr val="003700"/>
              </a:buClr>
              <a:buSzPct val="100000"/>
              <a:buFont typeface="Arial" panose="020B0604020202020204" pitchFamily="34" charset="0"/>
              <a:buChar char="•"/>
            </a:pPr>
            <a:r>
              <a:rPr lang="en-US" sz="2200" dirty="0">
                <a:ea typeface="Arial"/>
                <a:cs typeface="Arial"/>
              </a:rPr>
              <a:t>Refine how the data is presented on the gene page</a:t>
            </a:r>
          </a:p>
        </p:txBody>
      </p:sp>
      <p:sp>
        <p:nvSpPr>
          <p:cNvPr id="75" name="Shape 111"/>
          <p:cNvSpPr/>
          <p:nvPr/>
        </p:nvSpPr>
        <p:spPr>
          <a:xfrm>
            <a:off x="33102000" y="28095058"/>
            <a:ext cx="10046919" cy="1193784"/>
          </a:xfrm>
          <a:prstGeom prst="rect">
            <a:avLst/>
          </a:prstGeom>
          <a:solidFill>
            <a:srgbClr val="FFFFFF"/>
          </a:solidFill>
          <a:ln>
            <a:noFill/>
          </a:ln>
        </p:spPr>
        <p:txBody>
          <a:bodyPr lIns="91425" tIns="45700" rIns="91425" bIns="45700" anchor="t" anchorCtr="0">
            <a:noAutofit/>
          </a:bodyPr>
          <a:lstStyle/>
          <a:p>
            <a:pPr marL="236538" marR="0" lvl="0" indent="-233363"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rgbClr val="000000"/>
                </a:solidFill>
                <a:ea typeface="Arial"/>
                <a:cs typeface="Arial"/>
                <a:sym typeface="Arial"/>
                <a:rtl val="0"/>
              </a:rPr>
              <a:t>This work is partially supported by NSF award 0921038 (K.D.D., B.G.F.),</a:t>
            </a:r>
            <a:r>
              <a:rPr lang="en-US" sz="2200" b="0" i="0" u="none" strike="noStrike" cap="none" dirty="0">
                <a:solidFill>
                  <a:srgbClr val="000000"/>
                </a:solidFill>
                <a:ea typeface="Arial"/>
                <a:cs typeface="Arial"/>
                <a:sym typeface="Arial"/>
                <a:rtl val="0"/>
              </a:rPr>
              <a:t> a </a:t>
            </a:r>
            <a:r>
              <a:rPr lang="en-US" sz="2200" b="0" i="0" u="none" strike="noStrike" cap="none" dirty="0" err="1">
                <a:solidFill>
                  <a:srgbClr val="000000"/>
                </a:solidFill>
                <a:ea typeface="Arial"/>
                <a:cs typeface="Arial"/>
                <a:sym typeface="Arial"/>
                <a:rtl val="0"/>
              </a:rPr>
              <a:t>Kadner</a:t>
            </a:r>
            <a:r>
              <a:rPr lang="en-US" sz="2200" b="0" i="0" u="none" strike="noStrike" cap="none" dirty="0">
                <a:solidFill>
                  <a:srgbClr val="000000"/>
                </a:solidFill>
                <a:ea typeface="Arial"/>
                <a:cs typeface="Arial"/>
                <a:sym typeface="Arial"/>
                <a:rtl val="0"/>
              </a:rPr>
              <a:t>-Pitts Research Grant (K.D.D.), </a:t>
            </a:r>
            <a:r>
              <a:rPr lang="en-US" sz="2200" b="0" i="0" u="none" strike="noStrike" cap="none" baseline="0" dirty="0">
                <a:solidFill>
                  <a:srgbClr val="000000"/>
                </a:solidFill>
                <a:ea typeface="Arial"/>
                <a:cs typeface="Arial"/>
                <a:sym typeface="Arial"/>
                <a:rtl val="0"/>
              </a:rPr>
              <a:t>the Loyola Marymount University Rains Research Assistant Program (M.S.)</a:t>
            </a:r>
            <a:endParaRPr lang="en-US" sz="2200" b="0" i="0" u="none" strike="noStrike" cap="none" baseline="0" dirty="0">
              <a:solidFill>
                <a:srgbClr val="FF0000"/>
              </a:solidFill>
              <a:ea typeface="Arial"/>
              <a:cs typeface="Arial"/>
              <a:sym typeface="Arial"/>
              <a:rtl val="0"/>
            </a:endParaRPr>
          </a:p>
        </p:txBody>
      </p:sp>
      <p:sp>
        <p:nvSpPr>
          <p:cNvPr id="76" name="Shape 112"/>
          <p:cNvSpPr/>
          <p:nvPr/>
        </p:nvSpPr>
        <p:spPr>
          <a:xfrm>
            <a:off x="33063169" y="30450105"/>
            <a:ext cx="10037242" cy="1821569"/>
          </a:xfrm>
          <a:prstGeom prst="rect">
            <a:avLst/>
          </a:prstGeom>
          <a:solidFill>
            <a:srgbClr val="FFFFFF"/>
          </a:solidFill>
          <a:ln>
            <a:noFill/>
          </a:ln>
        </p:spPr>
        <p:txBody>
          <a:bodyPr lIns="91425" tIns="45700" rIns="91425" bIns="45700" anchor="t" anchorCtr="0">
            <a:noAutofit/>
          </a:bodyPr>
          <a:lstStyle/>
          <a:p>
            <a:pPr marL="236538" indent="-236538">
              <a:buClr>
                <a:srgbClr val="003700"/>
              </a:buClr>
              <a:buSzPct val="100000"/>
              <a:buFont typeface="Arial"/>
              <a:buChar char="•"/>
            </a:pPr>
            <a:r>
              <a:rPr lang="en-US" sz="2000" dirty="0" err="1"/>
              <a:t>Dahlquist</a:t>
            </a:r>
            <a:r>
              <a:rPr lang="en-US" sz="2000" dirty="0"/>
              <a:t>, K.D., Dionisio, J.D.N., Fitzpatrick, B.G., Anguiano, N.A., </a:t>
            </a:r>
            <a:r>
              <a:rPr lang="en-US" sz="2000" dirty="0" err="1"/>
              <a:t>Varshneya</a:t>
            </a:r>
            <a:r>
              <a:rPr lang="en-US" sz="2000" dirty="0"/>
              <a:t>, A., Southwick, B.J., </a:t>
            </a:r>
            <a:r>
              <a:rPr lang="en-US" sz="2000" dirty="0" err="1"/>
              <a:t>Samdarshi</a:t>
            </a:r>
            <a:r>
              <a:rPr lang="en-US" sz="2000" dirty="0"/>
              <a:t>, M. (2016) </a:t>
            </a:r>
            <a:r>
              <a:rPr lang="en-US" sz="2000" dirty="0" err="1"/>
              <a:t>GRNsight</a:t>
            </a:r>
            <a:r>
              <a:rPr lang="en-US" sz="2000" dirty="0"/>
              <a:t>: a web application and service for visualizing models of small- to medium-scale gene regulatory networks. </a:t>
            </a:r>
            <a:r>
              <a:rPr lang="en-US" sz="2000" i="1" dirty="0" err="1"/>
              <a:t>PeerJ</a:t>
            </a:r>
            <a:r>
              <a:rPr lang="en-US" sz="2000" i="1" dirty="0"/>
              <a:t> Computer Science</a:t>
            </a:r>
            <a:r>
              <a:rPr lang="en-US" sz="2000" dirty="0"/>
              <a:t> 2:e85. DOI: 10.7717/peerj-cs.85).</a:t>
            </a:r>
          </a:p>
          <a:p>
            <a:pPr marL="236538" lvl="0" indent="-236538">
              <a:buClr>
                <a:srgbClr val="003700"/>
              </a:buClr>
              <a:buSzPct val="100000"/>
              <a:buFont typeface="Arial"/>
              <a:buChar char="•"/>
            </a:pPr>
            <a:r>
              <a:rPr lang="en-US" sz="2000" dirty="0" err="1"/>
              <a:t>GRNmap</a:t>
            </a:r>
            <a:r>
              <a:rPr lang="en-US" sz="2000" dirty="0"/>
              <a:t>: </a:t>
            </a:r>
            <a:r>
              <a:rPr lang="en-US" sz="2000" dirty="0">
                <a:hlinkClick r:id="rId4"/>
              </a:rPr>
              <a:t>http://kdahlquist.github.io/GRNmap/</a:t>
            </a:r>
            <a:endParaRPr lang="en-US" sz="2000" dirty="0"/>
          </a:p>
        </p:txBody>
      </p:sp>
      <p:sp>
        <p:nvSpPr>
          <p:cNvPr id="137" name="Shape 99"/>
          <p:cNvSpPr/>
          <p:nvPr/>
        </p:nvSpPr>
        <p:spPr>
          <a:xfrm>
            <a:off x="726714" y="6220271"/>
            <a:ext cx="10291174" cy="111793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4000" b="1" i="0" u="none" strike="noStrike" cap="none" baseline="0" dirty="0" err="1">
                <a:solidFill>
                  <a:srgbClr val="017C00"/>
                </a:solidFill>
                <a:ea typeface="Arial"/>
                <a:cs typeface="Arial"/>
                <a:sym typeface="Arial"/>
                <a:rtl val="0"/>
              </a:rPr>
              <a:t>GRNsight</a:t>
            </a:r>
            <a:r>
              <a:rPr lang="en-US" sz="4000" b="1" i="0" u="none" strike="noStrike" cap="none" baseline="0" dirty="0">
                <a:solidFill>
                  <a:srgbClr val="017C00"/>
                </a:solidFill>
                <a:ea typeface="Arial"/>
                <a:cs typeface="Arial"/>
                <a:sym typeface="Arial"/>
                <a:rtl val="0"/>
              </a:rPr>
              <a:t> Overview</a:t>
            </a:r>
          </a:p>
        </p:txBody>
      </p:sp>
      <p:pic>
        <p:nvPicPr>
          <p:cNvPr id="38" name="Picture 37"/>
          <p:cNvPicPr>
            <a:picLocks noChangeAspect="1"/>
          </p:cNvPicPr>
          <p:nvPr/>
        </p:nvPicPr>
        <p:blipFill>
          <a:blip r:embed="rId5"/>
          <a:stretch>
            <a:fillRect/>
          </a:stretch>
        </p:blipFill>
        <p:spPr>
          <a:xfrm>
            <a:off x="1193969" y="1882743"/>
            <a:ext cx="4383412" cy="2594714"/>
          </a:xfrm>
          <a:prstGeom prst="rect">
            <a:avLst/>
          </a:prstGeom>
        </p:spPr>
      </p:pic>
      <p:sp>
        <p:nvSpPr>
          <p:cNvPr id="124" name="Shape 108"/>
          <p:cNvSpPr/>
          <p:nvPr/>
        </p:nvSpPr>
        <p:spPr>
          <a:xfrm>
            <a:off x="33121036" y="6219940"/>
            <a:ext cx="10028592" cy="1052404"/>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4000" b="1" dirty="0">
                <a:solidFill>
                  <a:srgbClr val="017C00"/>
                </a:solidFill>
              </a:rPr>
              <a:t>Technologies</a:t>
            </a:r>
          </a:p>
        </p:txBody>
      </p:sp>
      <p:sp>
        <p:nvSpPr>
          <p:cNvPr id="73" name="Shape 105"/>
          <p:cNvSpPr/>
          <p:nvPr/>
        </p:nvSpPr>
        <p:spPr>
          <a:xfrm>
            <a:off x="33115206" y="23293475"/>
            <a:ext cx="10033713"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4000" b="1" i="0" u="none" strike="noStrike" cap="none" baseline="0" dirty="0">
                <a:solidFill>
                  <a:srgbClr val="017C00"/>
                </a:solidFill>
                <a:ea typeface="Helvetica Neue"/>
                <a:cs typeface="Helvetica Neue"/>
                <a:sym typeface="Helvetica Neue"/>
                <a:rtl val="0"/>
              </a:rPr>
              <a:t>Availability</a:t>
            </a:r>
          </a:p>
        </p:txBody>
      </p:sp>
      <p:sp>
        <p:nvSpPr>
          <p:cNvPr id="2" name="Rectangle 1">
            <a:extLst>
              <a:ext uri="{FF2B5EF4-FFF2-40B4-BE49-F238E27FC236}">
                <a16:creationId xmlns:a16="http://schemas.microsoft.com/office/drawing/2014/main" id="{74364559-C88A-6C4A-8194-266D0702055C}"/>
              </a:ext>
            </a:extLst>
          </p:cNvPr>
          <p:cNvSpPr/>
          <p:nvPr/>
        </p:nvSpPr>
        <p:spPr>
          <a:xfrm>
            <a:off x="33121037" y="7272345"/>
            <a:ext cx="10028592" cy="11753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1408FFEF-6B90-BF41-82FB-0FE495BAB12B}"/>
              </a:ext>
            </a:extLst>
          </p:cNvPr>
          <p:cNvSpPr/>
          <p:nvPr/>
        </p:nvSpPr>
        <p:spPr>
          <a:xfrm>
            <a:off x="33114323" y="24177608"/>
            <a:ext cx="10035478" cy="2756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38582480" y="24922883"/>
            <a:ext cx="4025453" cy="1200329"/>
          </a:xfrm>
          <a:prstGeom prst="rect">
            <a:avLst/>
          </a:prstGeom>
          <a:noFill/>
        </p:spPr>
        <p:txBody>
          <a:bodyPr wrap="square" rtlCol="0">
            <a:spAutoFit/>
          </a:bodyPr>
          <a:lstStyle/>
          <a:p>
            <a:pPr algn="ctr"/>
            <a:r>
              <a:rPr lang="en-US" dirty="0">
                <a:solidFill>
                  <a:srgbClr val="FF0000"/>
                </a:solidFill>
              </a:rPr>
              <a:t>This page has been accessed 6127 times. 6443 files have been uploaded and viewed with </a:t>
            </a:r>
            <a:r>
              <a:rPr lang="en-US" dirty="0" err="1">
                <a:solidFill>
                  <a:srgbClr val="FF0000"/>
                </a:solidFill>
              </a:rPr>
              <a:t>GRNsight</a:t>
            </a:r>
            <a:r>
              <a:rPr lang="en-US" dirty="0">
                <a:solidFill>
                  <a:srgbClr val="FF0000"/>
                </a:solidFill>
              </a:rPr>
              <a:t>.</a:t>
            </a:r>
            <a:endParaRPr lang="en-US" sz="1800" dirty="0">
              <a:solidFill>
                <a:srgbClr val="FF0000"/>
              </a:solidFill>
            </a:endParaRPr>
          </a:p>
        </p:txBody>
      </p:sp>
      <p:sp>
        <p:nvSpPr>
          <p:cNvPr id="13" name="TextBox 12">
            <a:extLst>
              <a:ext uri="{FF2B5EF4-FFF2-40B4-BE49-F238E27FC236}">
                <a16:creationId xmlns:a16="http://schemas.microsoft.com/office/drawing/2014/main" id="{6B4B874F-B1EC-064B-A52E-737CE3015E63}"/>
              </a:ext>
            </a:extLst>
          </p:cNvPr>
          <p:cNvSpPr txBox="1"/>
          <p:nvPr/>
        </p:nvSpPr>
        <p:spPr>
          <a:xfrm>
            <a:off x="33143473" y="24159192"/>
            <a:ext cx="5275060" cy="1815882"/>
          </a:xfrm>
          <a:prstGeom prst="rect">
            <a:avLst/>
          </a:prstGeom>
          <a:noFill/>
        </p:spPr>
        <p:txBody>
          <a:bodyPr wrap="square" rtlCol="0">
            <a:spAutoFit/>
          </a:bodyPr>
          <a:lstStyle/>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is free and open to all users and there is no login requirement. </a:t>
            </a:r>
          </a:p>
          <a:p>
            <a:pPr marL="236538" lvl="0" indent="-231775">
              <a:buClr>
                <a:srgbClr val="333333"/>
              </a:buClr>
              <a:buSzPct val="100000"/>
              <a:buFont typeface="Arial"/>
              <a:buChar char="•"/>
            </a:pPr>
            <a:r>
              <a:rPr lang="en-US" sz="1600" dirty="0">
                <a:solidFill>
                  <a:schemeClr val="dk1"/>
                </a:solidFill>
              </a:rPr>
              <a:t>Web site content is available under the Creative Commons Attribution Non-Commercial Share Alike license.</a:t>
            </a:r>
          </a:p>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code is available under the open source BSD license.</a:t>
            </a:r>
          </a:p>
        </p:txBody>
      </p:sp>
      <p:sp>
        <p:nvSpPr>
          <p:cNvPr id="14" name="Rectangle 13">
            <a:extLst>
              <a:ext uri="{FF2B5EF4-FFF2-40B4-BE49-F238E27FC236}">
                <a16:creationId xmlns:a16="http://schemas.microsoft.com/office/drawing/2014/main" id="{4F523A4D-2AC0-D943-8928-D02A0302BDEE}"/>
              </a:ext>
            </a:extLst>
          </p:cNvPr>
          <p:cNvSpPr/>
          <p:nvPr/>
        </p:nvSpPr>
        <p:spPr>
          <a:xfrm>
            <a:off x="11806738" y="7332643"/>
            <a:ext cx="20681171" cy="11633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p>
        </p:txBody>
      </p:sp>
      <p:sp>
        <p:nvSpPr>
          <p:cNvPr id="8" name="TextBox 7">
            <a:extLst>
              <a:ext uri="{FF2B5EF4-FFF2-40B4-BE49-F238E27FC236}">
                <a16:creationId xmlns:a16="http://schemas.microsoft.com/office/drawing/2014/main" id="{342EE16D-19B3-FB43-A092-F3D682393507}"/>
              </a:ext>
            </a:extLst>
          </p:cNvPr>
          <p:cNvSpPr txBox="1"/>
          <p:nvPr/>
        </p:nvSpPr>
        <p:spPr>
          <a:xfrm>
            <a:off x="33126313" y="25783470"/>
            <a:ext cx="5095945" cy="1292662"/>
          </a:xfrm>
          <a:prstGeom prst="rect">
            <a:avLst/>
          </a:prstGeom>
          <a:noFill/>
        </p:spPr>
        <p:txBody>
          <a:bodyPr wrap="square" rtlCol="0">
            <a:spAutoFit/>
          </a:bodyPr>
          <a:lstStyle/>
          <a:p>
            <a:pPr marL="231775" indent="-231775">
              <a:buFont typeface="Arial" panose="020B0604020202020204" pitchFamily="34" charset="0"/>
              <a:buChar char="•"/>
            </a:pPr>
            <a:r>
              <a:rPr lang="en-US" sz="1600" dirty="0">
                <a:solidFill>
                  <a:schemeClr val="dk1"/>
                </a:solidFill>
              </a:rPr>
              <a:t>Usage is being tracked through Google Analytics.</a:t>
            </a:r>
            <a:endParaRPr lang="en-US" sz="1600" dirty="0">
              <a:solidFill>
                <a:schemeClr val="tx1"/>
              </a:solidFill>
            </a:endParaRPr>
          </a:p>
          <a:p>
            <a:pPr marL="231775" indent="-231775">
              <a:buFont typeface="Arial" panose="020B0604020202020204" pitchFamily="34" charset="0"/>
              <a:buChar char="•"/>
            </a:pPr>
            <a:r>
              <a:rPr lang="en-US" sz="1600" dirty="0" err="1">
                <a:solidFill>
                  <a:schemeClr val="tx1"/>
                </a:solidFill>
              </a:rPr>
              <a:t>GRNsight</a:t>
            </a:r>
            <a:r>
              <a:rPr lang="en-US" sz="1600" dirty="0">
                <a:solidFill>
                  <a:schemeClr val="tx1"/>
                </a:solidFill>
              </a:rPr>
              <a:t> has been tested with and confirmed to be working in Chrome version 58 or higher and Firefox version 53 or higher on Windows 7 and Mac OS X.</a:t>
            </a:r>
          </a:p>
          <a:p>
            <a:endParaRPr lang="en-US" dirty="0"/>
          </a:p>
        </p:txBody>
      </p:sp>
      <p:pic>
        <p:nvPicPr>
          <p:cNvPr id="9" name="Picture 8">
            <a:extLst>
              <a:ext uri="{FF2B5EF4-FFF2-40B4-BE49-F238E27FC236}">
                <a16:creationId xmlns:a16="http://schemas.microsoft.com/office/drawing/2014/main" id="{10EF4A2D-B014-5E43-BA72-CC1C764F2BFC}"/>
              </a:ext>
            </a:extLst>
          </p:cNvPr>
          <p:cNvPicPr>
            <a:picLocks noChangeAspect="1"/>
          </p:cNvPicPr>
          <p:nvPr/>
        </p:nvPicPr>
        <p:blipFill>
          <a:blip r:embed="rId6"/>
          <a:stretch>
            <a:fillRect/>
          </a:stretch>
        </p:blipFill>
        <p:spPr>
          <a:xfrm>
            <a:off x="38575058" y="16494169"/>
            <a:ext cx="1740689" cy="1775194"/>
          </a:xfrm>
          <a:prstGeom prst="rect">
            <a:avLst/>
          </a:prstGeom>
        </p:spPr>
      </p:pic>
      <p:grpSp>
        <p:nvGrpSpPr>
          <p:cNvPr id="28" name="Group 27"/>
          <p:cNvGrpSpPr/>
          <p:nvPr/>
        </p:nvGrpSpPr>
        <p:grpSpPr>
          <a:xfrm>
            <a:off x="741809" y="19363937"/>
            <a:ext cx="10271357" cy="12911493"/>
            <a:chOff x="800740" y="19550420"/>
            <a:chExt cx="10290407" cy="4839781"/>
          </a:xfrm>
        </p:grpSpPr>
        <p:sp>
          <p:nvSpPr>
            <p:cNvPr id="160" name="Shape 87">
              <a:extLst>
                <a:ext uri="{FF2B5EF4-FFF2-40B4-BE49-F238E27FC236}">
                  <a16:creationId xmlns:a16="http://schemas.microsoft.com/office/drawing/2014/main" id="{3B74A9BC-65C3-5346-B205-C7E9146E97A3}"/>
                </a:ext>
              </a:extLst>
            </p:cNvPr>
            <p:cNvSpPr/>
            <p:nvPr/>
          </p:nvSpPr>
          <p:spPr>
            <a:xfrm>
              <a:off x="800740" y="19977995"/>
              <a:ext cx="10290407" cy="4412206"/>
            </a:xfrm>
            <a:prstGeom prst="rect">
              <a:avLst/>
            </a:prstGeom>
            <a:solidFill>
              <a:schemeClr val="lt1"/>
            </a:solidFill>
            <a:ln>
              <a:noFill/>
            </a:ln>
          </p:spPr>
          <p:txBody>
            <a:bodyPr lIns="91425" tIns="45700" rIns="91425" bIns="45700" anchor="t" anchorCtr="0">
              <a:noAutofit/>
            </a:bodyPr>
            <a:lstStyle/>
            <a:p>
              <a:pPr>
                <a:buClr>
                  <a:srgbClr val="000000"/>
                </a:buClr>
              </a:pPr>
              <a:endParaRPr lang="en-US" sz="1200" b="1" dirty="0">
                <a:latin typeface="Arial"/>
                <a:ea typeface="Arial"/>
                <a:cs typeface="Arial"/>
                <a:sym typeface="Arial"/>
                <a:rtl val="0"/>
              </a:endParaRPr>
            </a:p>
            <a:p>
              <a:pPr>
                <a:buClr>
                  <a:srgbClr val="000000"/>
                </a:buClr>
              </a:pPr>
              <a:r>
                <a:rPr lang="en-US" sz="2400" b="1" dirty="0">
                  <a:latin typeface="Arial"/>
                  <a:ea typeface="Arial"/>
                  <a:cs typeface="Arial"/>
                  <a:sym typeface="Arial"/>
                  <a:rtl val="0"/>
                </a:rPr>
                <a:t>Expression Database Project</a:t>
              </a:r>
            </a:p>
            <a:p>
              <a:pPr marL="342900" indent="-342900">
                <a:buClr>
                  <a:srgbClr val="000000"/>
                </a:buClr>
                <a:buFont typeface="Arial" panose="020B0604020202020204" pitchFamily="34" charset="0"/>
                <a:buChar char="•"/>
              </a:pPr>
              <a:r>
                <a:rPr lang="en-US" sz="2400" i="0" u="none" strike="noStrike" cap="none" baseline="0" dirty="0">
                  <a:latin typeface="Arial"/>
                  <a:ea typeface="Arial"/>
                  <a:cs typeface="Arial"/>
                  <a:sym typeface="Arial"/>
                  <a:rtl val="0"/>
                </a:rPr>
                <a:t>Allows users to color their networks without requiring them to have/collect their own expression data</a:t>
              </a:r>
            </a:p>
            <a:p>
              <a:pPr marL="342900" indent="-342900">
                <a:buClr>
                  <a:srgbClr val="000000"/>
                </a:buClr>
                <a:buFont typeface="Arial" panose="020B0604020202020204" pitchFamily="34" charset="0"/>
                <a:buChar char="•"/>
              </a:pPr>
              <a:r>
                <a:rPr lang="en-US" sz="2400" dirty="0">
                  <a:latin typeface="Arial"/>
                  <a:ea typeface="Arial"/>
                  <a:cs typeface="Arial"/>
                  <a:sym typeface="Arial"/>
                  <a:rtl val="0"/>
                </a:rPr>
                <a:t>Node coloring provides helpful insight to the user as to how the genes in the network are expressed </a:t>
              </a: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a:buClr>
                  <a:srgbClr val="000000"/>
                </a:buCl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a:buClr>
                  <a:srgbClr val="000000"/>
                </a:buClr>
              </a:pPr>
              <a:r>
                <a:rPr lang="en-US" sz="2400" b="1" dirty="0">
                  <a:latin typeface="Arial"/>
                  <a:ea typeface="+mn-lt"/>
                  <a:cs typeface="Arial"/>
                </a:rPr>
                <a:t>Gene Page Species Expansion</a:t>
              </a:r>
              <a:endParaRPr lang="en-US" sz="2400" dirty="0">
                <a:ea typeface="+mn-lt"/>
                <a:cs typeface="+mn-lt"/>
              </a:endParaRPr>
            </a:p>
            <a:p>
              <a:pPr marL="342900" indent="-342900">
                <a:buClr>
                  <a:srgbClr val="000000"/>
                </a:buClr>
                <a:buFont typeface="Arial,Sans-Serif"/>
                <a:buChar char="•"/>
              </a:pPr>
              <a:r>
                <a:rPr lang="en-US" sz="2400" dirty="0">
                  <a:latin typeface="Arial"/>
                  <a:ea typeface="+mn-lt"/>
                  <a:cs typeface="Arial"/>
                </a:rPr>
                <a:t>Allows users access to protein specific information from multiple biological databases in one place</a:t>
              </a:r>
            </a:p>
            <a:p>
              <a:pPr marL="342900" indent="-342900">
                <a:buClr>
                  <a:srgbClr val="000000"/>
                </a:buClr>
                <a:buFont typeface="Arial,Sans-Serif"/>
                <a:buChar char="•"/>
              </a:pPr>
              <a:r>
                <a:rPr lang="en-US" sz="2400" dirty="0">
                  <a:latin typeface="Arial"/>
                  <a:ea typeface="Arial"/>
                  <a:cs typeface="Arial"/>
                </a:rPr>
                <a:t>Currently the gene pages are hardcoded to support only yeast, but an expansion of the supported species adds functionality for the users</a:t>
              </a:r>
            </a:p>
            <a:p>
              <a:pPr marL="342900" indent="-342900">
                <a:buClr>
                  <a:srgbClr val="000000"/>
                </a:buClr>
                <a:buFont typeface="Arial,Sans-Serif"/>
                <a:buChar char="•"/>
              </a:pPr>
              <a:r>
                <a:rPr lang="en-US" sz="2400" dirty="0">
                  <a:latin typeface="Arial"/>
                  <a:ea typeface="Arial"/>
                  <a:cs typeface="Arial"/>
                </a:rPr>
                <a:t>Added features that allow users to upload files with species information so the program can automatically detect it, as well as a dropdown menu for manual input</a:t>
              </a:r>
            </a:p>
            <a:p>
              <a:pPr>
                <a:buClr>
                  <a:srgbClr val="000000"/>
                </a:buClr>
              </a:pPr>
              <a:endParaRPr lang="en-US" sz="2200" dirty="0">
                <a:latin typeface="Arial"/>
                <a:ea typeface="Arial"/>
                <a:cs typeface="Arial"/>
              </a:endParaRPr>
            </a:p>
          </p:txBody>
        </p:sp>
        <p:sp>
          <p:nvSpPr>
            <p:cNvPr id="142" name="Shape 96"/>
            <p:cNvSpPr/>
            <p:nvPr/>
          </p:nvSpPr>
          <p:spPr>
            <a:xfrm>
              <a:off x="806660" y="19550420"/>
              <a:ext cx="10278959" cy="427575"/>
            </a:xfrm>
            <a:prstGeom prst="rect">
              <a:avLst/>
            </a:prstGeom>
            <a:solidFill>
              <a:schemeClr val="lt1">
                <a:alpha val="69019"/>
              </a:schemeClr>
            </a:solidFill>
            <a:ln>
              <a:noFill/>
            </a:ln>
          </p:spPr>
          <p:txBody>
            <a:bodyPr lIns="91425" tIns="45700" rIns="91425" bIns="45700" anchor="ctr" anchorCtr="0">
              <a:noAutofit/>
            </a:bodyPr>
            <a:lstStyle/>
            <a:p>
              <a:pPr lvl="0" algn="ctr">
                <a:buClr>
                  <a:srgbClr val="017C00"/>
                </a:buClr>
                <a:buSzPct val="25000"/>
              </a:pPr>
              <a:r>
                <a:rPr lang="en-US" sz="4000" b="1" dirty="0">
                  <a:solidFill>
                    <a:srgbClr val="017C00"/>
                  </a:solidFill>
                </a:rPr>
                <a:t>Project Justification</a:t>
              </a:r>
            </a:p>
          </p:txBody>
        </p:sp>
      </p:grpSp>
      <p:sp>
        <p:nvSpPr>
          <p:cNvPr id="179" name="Shape 108"/>
          <p:cNvSpPr/>
          <p:nvPr/>
        </p:nvSpPr>
        <p:spPr>
          <a:xfrm>
            <a:off x="11787487" y="19354597"/>
            <a:ext cx="20698661" cy="120432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4000" b="1" dirty="0">
                <a:solidFill>
                  <a:srgbClr val="017C00"/>
                </a:solidFill>
                <a:cs typeface="Calibri"/>
              </a:rPr>
              <a:t>Expansion of Species for Gene Page Feature</a:t>
            </a:r>
          </a:p>
        </p:txBody>
      </p:sp>
      <p:sp>
        <p:nvSpPr>
          <p:cNvPr id="180" name="Rectangle 179">
            <a:extLst>
              <a:ext uri="{FF2B5EF4-FFF2-40B4-BE49-F238E27FC236}">
                <a16:creationId xmlns:a16="http://schemas.microsoft.com/office/drawing/2014/main" id="{74364559-C88A-6C4A-8194-266D0702055C}"/>
              </a:ext>
            </a:extLst>
          </p:cNvPr>
          <p:cNvSpPr/>
          <p:nvPr/>
        </p:nvSpPr>
        <p:spPr>
          <a:xfrm>
            <a:off x="11804740" y="20564794"/>
            <a:ext cx="20679559"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rtl="0">
              <a:buChar char="•"/>
            </a:pPr>
            <a:endParaRPr lang="en-US" dirty="0">
              <a:solidFill>
                <a:schemeClr val="tx1"/>
              </a:solidFill>
              <a:cs typeface="Arial"/>
            </a:endParaRPr>
          </a:p>
        </p:txBody>
      </p:sp>
      <p:pic>
        <p:nvPicPr>
          <p:cNvPr id="20" name="Picture 19" descr="A screenshot of a computer&#10;&#10;Description automatically generated">
            <a:extLst>
              <a:ext uri="{FF2B5EF4-FFF2-40B4-BE49-F238E27FC236}">
                <a16:creationId xmlns:a16="http://schemas.microsoft.com/office/drawing/2014/main" id="{04C1B9E9-08D9-4E1C-A332-896A153FCF7F}"/>
              </a:ext>
            </a:extLst>
          </p:cNvPr>
          <p:cNvPicPr>
            <a:picLocks noChangeAspect="1"/>
          </p:cNvPicPr>
          <p:nvPr/>
        </p:nvPicPr>
        <p:blipFill rotWithShape="1">
          <a:blip r:embed="rId7"/>
          <a:srcRect r="19714" b="24402"/>
          <a:stretch/>
        </p:blipFill>
        <p:spPr>
          <a:xfrm>
            <a:off x="904118" y="9897923"/>
            <a:ext cx="9883528" cy="2124135"/>
          </a:xfrm>
          <a:prstGeom prst="rect">
            <a:avLst/>
          </a:prstGeom>
        </p:spPr>
      </p:pic>
      <p:pic>
        <p:nvPicPr>
          <p:cNvPr id="23" name="Picture 22" descr="A picture containing hanging, white&#10;&#10;Description automatically generated">
            <a:extLst>
              <a:ext uri="{FF2B5EF4-FFF2-40B4-BE49-F238E27FC236}">
                <a16:creationId xmlns:a16="http://schemas.microsoft.com/office/drawing/2014/main" id="{E052BB00-A0EB-444B-A868-8647BCC95895}"/>
              </a:ext>
            </a:extLst>
          </p:cNvPr>
          <p:cNvPicPr>
            <a:picLocks noChangeAspect="1"/>
          </p:cNvPicPr>
          <p:nvPr/>
        </p:nvPicPr>
        <p:blipFill>
          <a:blip r:embed="rId8"/>
          <a:stretch>
            <a:fillRect/>
          </a:stretch>
        </p:blipFill>
        <p:spPr>
          <a:xfrm>
            <a:off x="830005" y="13002152"/>
            <a:ext cx="9883528" cy="1983727"/>
          </a:xfrm>
          <a:prstGeom prst="rect">
            <a:avLst/>
          </a:prstGeom>
        </p:spPr>
      </p:pic>
      <p:pic>
        <p:nvPicPr>
          <p:cNvPr id="30" name="Picture 29" descr="A close up of a map&#10;&#10;Description automatically generated">
            <a:extLst>
              <a:ext uri="{FF2B5EF4-FFF2-40B4-BE49-F238E27FC236}">
                <a16:creationId xmlns:a16="http://schemas.microsoft.com/office/drawing/2014/main" id="{D480DB52-3199-42C9-9A5D-9078850684CE}"/>
              </a:ext>
            </a:extLst>
          </p:cNvPr>
          <p:cNvPicPr>
            <a:picLocks noChangeAspect="1"/>
          </p:cNvPicPr>
          <p:nvPr/>
        </p:nvPicPr>
        <p:blipFill rotWithShape="1">
          <a:blip r:embed="rId9"/>
          <a:srcRect l="15303" r="12656"/>
          <a:stretch/>
        </p:blipFill>
        <p:spPr>
          <a:xfrm>
            <a:off x="875666" y="23867719"/>
            <a:ext cx="4487762" cy="4588578"/>
          </a:xfrm>
          <a:prstGeom prst="rect">
            <a:avLst/>
          </a:prstGeom>
        </p:spPr>
      </p:pic>
      <p:sp>
        <p:nvSpPr>
          <p:cNvPr id="31" name="TextBox 30">
            <a:extLst>
              <a:ext uri="{FF2B5EF4-FFF2-40B4-BE49-F238E27FC236}">
                <a16:creationId xmlns:a16="http://schemas.microsoft.com/office/drawing/2014/main" id="{09D36F99-AEE0-4A0F-85FF-93D8CAF0EA56}"/>
              </a:ext>
            </a:extLst>
          </p:cNvPr>
          <p:cNvSpPr txBox="1"/>
          <p:nvPr/>
        </p:nvSpPr>
        <p:spPr>
          <a:xfrm>
            <a:off x="1617913" y="23089440"/>
            <a:ext cx="3826547" cy="523220"/>
          </a:xfrm>
          <a:prstGeom prst="rect">
            <a:avLst/>
          </a:prstGeom>
          <a:noFill/>
        </p:spPr>
        <p:txBody>
          <a:bodyPr wrap="square" rtlCol="0">
            <a:spAutoFit/>
          </a:bodyPr>
          <a:lstStyle/>
          <a:p>
            <a:pPr algn="ctr"/>
            <a:r>
              <a:rPr lang="en-US" sz="2800" b="1" dirty="0"/>
              <a:t>Without Node Coloring</a:t>
            </a:r>
          </a:p>
        </p:txBody>
      </p:sp>
      <p:sp>
        <p:nvSpPr>
          <p:cNvPr id="165" name="TextBox 164">
            <a:extLst>
              <a:ext uri="{FF2B5EF4-FFF2-40B4-BE49-F238E27FC236}">
                <a16:creationId xmlns:a16="http://schemas.microsoft.com/office/drawing/2014/main" id="{C8B8876D-B997-4789-BEB2-772E5852747D}"/>
              </a:ext>
            </a:extLst>
          </p:cNvPr>
          <p:cNvSpPr txBox="1"/>
          <p:nvPr/>
        </p:nvSpPr>
        <p:spPr>
          <a:xfrm>
            <a:off x="6552388" y="23094828"/>
            <a:ext cx="3555154" cy="523220"/>
          </a:xfrm>
          <a:prstGeom prst="rect">
            <a:avLst/>
          </a:prstGeom>
          <a:noFill/>
        </p:spPr>
        <p:txBody>
          <a:bodyPr wrap="square" rtlCol="0">
            <a:spAutoFit/>
          </a:bodyPr>
          <a:lstStyle/>
          <a:p>
            <a:pPr algn="ctr"/>
            <a:r>
              <a:rPr lang="en-US" sz="2800" b="1" dirty="0"/>
              <a:t>With Node Coloring</a:t>
            </a:r>
          </a:p>
        </p:txBody>
      </p:sp>
      <p:pic>
        <p:nvPicPr>
          <p:cNvPr id="27" name="Picture 26" descr="A picture containing text, map&#10;&#10;Description automatically generated">
            <a:extLst>
              <a:ext uri="{FF2B5EF4-FFF2-40B4-BE49-F238E27FC236}">
                <a16:creationId xmlns:a16="http://schemas.microsoft.com/office/drawing/2014/main" id="{CF5834E9-3FF5-4AD2-837B-A9101DC5E306}"/>
              </a:ext>
            </a:extLst>
          </p:cNvPr>
          <p:cNvPicPr>
            <a:picLocks noChangeAspect="1"/>
          </p:cNvPicPr>
          <p:nvPr/>
        </p:nvPicPr>
        <p:blipFill rotWithShape="1">
          <a:blip r:embed="rId10"/>
          <a:srcRect l="5758" r="9795"/>
          <a:stretch/>
        </p:blipFill>
        <p:spPr>
          <a:xfrm>
            <a:off x="5336471" y="24146702"/>
            <a:ext cx="5524185" cy="4019592"/>
          </a:xfrm>
          <a:prstGeom prst="rect">
            <a:avLst/>
          </a:prstGeom>
        </p:spPr>
      </p:pic>
      <p:sp>
        <p:nvSpPr>
          <p:cNvPr id="35" name="TextBox 34">
            <a:extLst>
              <a:ext uri="{FF2B5EF4-FFF2-40B4-BE49-F238E27FC236}">
                <a16:creationId xmlns:a16="http://schemas.microsoft.com/office/drawing/2014/main" id="{09F41E3F-AB20-438E-8D7E-2040EBF60582}"/>
              </a:ext>
            </a:extLst>
          </p:cNvPr>
          <p:cNvSpPr txBox="1"/>
          <p:nvPr/>
        </p:nvSpPr>
        <p:spPr>
          <a:xfrm>
            <a:off x="12202964" y="7348261"/>
            <a:ext cx="8253057" cy="4611128"/>
          </a:xfrm>
          <a:prstGeom prst="rect">
            <a:avLst/>
          </a:prstGeom>
          <a:noFill/>
        </p:spPr>
        <p:txBody>
          <a:bodyPr wrap="square" rtlCol="0">
            <a:spAutoFit/>
          </a:bodyPr>
          <a:lstStyle/>
          <a:p>
            <a:pPr marL="342900" indent="-342900">
              <a:buFont typeface="Arial" panose="020B0604020202020204" pitchFamily="34" charset="0"/>
              <a:buChar char="•"/>
            </a:pPr>
            <a:r>
              <a:rPr lang="en-US" sz="2400" dirty="0"/>
              <a:t>Data comes from various publications, including Dr. </a:t>
            </a:r>
            <a:r>
              <a:rPr lang="en-US" sz="2400" dirty="0" err="1"/>
              <a:t>Dahlquist’s</a:t>
            </a:r>
            <a:r>
              <a:rPr lang="en-US" sz="2400" dirty="0"/>
              <a:t> Biological Databases class</a:t>
            </a:r>
          </a:p>
          <a:p>
            <a:pPr marL="342900" indent="-342900">
              <a:buFont typeface="Arial" panose="020B0604020202020204" pitchFamily="34" charset="0"/>
              <a:buChar char="•"/>
            </a:pPr>
            <a:r>
              <a:rPr lang="en-US" sz="2400" dirty="0"/>
              <a:t>Data is stored in an AWS RDS instance with a PostgreSQL engine</a:t>
            </a:r>
          </a:p>
          <a:p>
            <a:pPr marL="342900" indent="-342900">
              <a:buFont typeface="Arial" panose="020B0604020202020204" pitchFamily="34" charset="0"/>
              <a:buChar char="•"/>
            </a:pPr>
            <a:r>
              <a:rPr lang="en-US" sz="2400" dirty="0"/>
              <a:t>Data is accessed through a network tunnel using an EC2 instance</a:t>
            </a:r>
          </a:p>
          <a:p>
            <a:pPr marL="342900" indent="-342900">
              <a:buFont typeface="Arial" panose="020B0604020202020204" pitchFamily="34" charset="0"/>
              <a:buChar char="•"/>
            </a:pPr>
            <a:r>
              <a:rPr lang="en-US" sz="2400" dirty="0"/>
              <a:t>APIs make calls to the database with queries that are based on user input, access the data using this tunnel</a:t>
            </a:r>
          </a:p>
          <a:p>
            <a:pPr marL="342900" indent="-342900">
              <a:buFont typeface="Arial" panose="020B0604020202020204" pitchFamily="34" charset="0"/>
              <a:buChar char="•"/>
            </a:pPr>
            <a:r>
              <a:rPr lang="en-US" sz="2400" dirty="0"/>
              <a:t>API then formats the query response in the JSON format used by </a:t>
            </a:r>
            <a:r>
              <a:rPr lang="en-US" sz="2400" dirty="0" err="1"/>
              <a:t>GRNsight</a:t>
            </a:r>
            <a:endParaRPr lang="en-US" sz="2400" dirty="0"/>
          </a:p>
          <a:p>
            <a:pPr marL="342900" indent="-342900">
              <a:buFont typeface="Arial" panose="020B0604020202020204" pitchFamily="34" charset="0"/>
              <a:buChar char="•"/>
            </a:pPr>
            <a:r>
              <a:rPr lang="en-US" sz="2400" dirty="0"/>
              <a:t>With the data in this format, </a:t>
            </a:r>
            <a:r>
              <a:rPr lang="en-US" sz="2400" dirty="0" err="1"/>
              <a:t>GRNsight</a:t>
            </a:r>
            <a:r>
              <a:rPr lang="en-US" sz="2400" dirty="0"/>
              <a:t> can color the nodes of the GRN</a:t>
            </a:r>
          </a:p>
        </p:txBody>
      </p:sp>
      <p:sp>
        <p:nvSpPr>
          <p:cNvPr id="43" name="TextBox 42">
            <a:extLst>
              <a:ext uri="{FF2B5EF4-FFF2-40B4-BE49-F238E27FC236}">
                <a16:creationId xmlns:a16="http://schemas.microsoft.com/office/drawing/2014/main" id="{BE66E978-DDA0-41A7-95EB-5C82D1D9E6F0}"/>
              </a:ext>
            </a:extLst>
          </p:cNvPr>
          <p:cNvSpPr txBox="1"/>
          <p:nvPr/>
        </p:nvSpPr>
        <p:spPr>
          <a:xfrm>
            <a:off x="11984095" y="15752152"/>
            <a:ext cx="9079052" cy="3046988"/>
          </a:xfrm>
          <a:prstGeom prst="rect">
            <a:avLst/>
          </a:prstGeom>
          <a:noFill/>
        </p:spPr>
        <p:txBody>
          <a:bodyPr wrap="square" rtlCol="0">
            <a:spAutoFit/>
          </a:bodyPr>
          <a:lstStyle/>
          <a:p>
            <a:r>
              <a:rPr lang="en-US" sz="2400" dirty="0"/>
              <a:t>Use Case 1:</a:t>
            </a:r>
          </a:p>
          <a:p>
            <a:pPr marL="342900" indent="-342900">
              <a:buFont typeface="Arial" panose="020B0604020202020204" pitchFamily="34" charset="0"/>
              <a:buChar char="•"/>
            </a:pPr>
            <a:r>
              <a:rPr lang="en-US" sz="2400" dirty="0"/>
              <a:t>User uploads their own data, which includes expression data</a:t>
            </a:r>
          </a:p>
          <a:p>
            <a:pPr marL="342900" indent="-342900">
              <a:buFont typeface="Arial" panose="020B0604020202020204" pitchFamily="34" charset="0"/>
              <a:buChar char="•"/>
            </a:pPr>
            <a:r>
              <a:rPr lang="en-US" sz="2400" dirty="0"/>
              <a:t>The user automatically views the GRN with node coloring using their expression data</a:t>
            </a:r>
          </a:p>
          <a:p>
            <a:pPr marL="342900" indent="-342900">
              <a:buFont typeface="Arial" panose="020B0604020202020204" pitchFamily="34" charset="0"/>
              <a:buChar char="•"/>
            </a:pPr>
            <a:r>
              <a:rPr lang="en-US" sz="2400" dirty="0"/>
              <a:t>The user opts to see their network using expression data from the Expression Database to color the nodes</a:t>
            </a:r>
          </a:p>
          <a:p>
            <a:pPr marL="342900" indent="-342900">
              <a:buFont typeface="Arial" panose="020B0604020202020204" pitchFamily="34" charset="0"/>
              <a:buChar char="•"/>
            </a:pPr>
            <a:r>
              <a:rPr lang="en-US" sz="2400" dirty="0"/>
              <a:t>The user selects a database dataset, and their network is colored based on the data from the Expression Database</a:t>
            </a:r>
          </a:p>
        </p:txBody>
      </p:sp>
      <p:sp>
        <p:nvSpPr>
          <p:cNvPr id="167" name="TextBox 166">
            <a:extLst>
              <a:ext uri="{FF2B5EF4-FFF2-40B4-BE49-F238E27FC236}">
                <a16:creationId xmlns:a16="http://schemas.microsoft.com/office/drawing/2014/main" id="{47637B43-BA4F-4234-8592-E262F33DAF5D}"/>
              </a:ext>
            </a:extLst>
          </p:cNvPr>
          <p:cNvSpPr txBox="1"/>
          <p:nvPr/>
        </p:nvSpPr>
        <p:spPr>
          <a:xfrm>
            <a:off x="21979566" y="15958508"/>
            <a:ext cx="10336875" cy="2677656"/>
          </a:xfrm>
          <a:prstGeom prst="rect">
            <a:avLst/>
          </a:prstGeom>
          <a:noFill/>
        </p:spPr>
        <p:txBody>
          <a:bodyPr wrap="square" rtlCol="0">
            <a:spAutoFit/>
          </a:bodyPr>
          <a:lstStyle/>
          <a:p>
            <a:r>
              <a:rPr lang="en-US" sz="2400" dirty="0"/>
              <a:t>Use Case 2:</a:t>
            </a:r>
          </a:p>
          <a:p>
            <a:pPr marL="342900" indent="-342900">
              <a:buFont typeface="Arial" panose="020B0604020202020204" pitchFamily="34" charset="0"/>
              <a:buChar char="•"/>
            </a:pPr>
            <a:r>
              <a:rPr lang="en-US" sz="2400" dirty="0"/>
              <a:t>User uploads their own data, which does not include expression data</a:t>
            </a:r>
          </a:p>
          <a:p>
            <a:pPr marL="342900" indent="-342900">
              <a:buFont typeface="Arial" panose="020B0604020202020204" pitchFamily="34" charset="0"/>
              <a:buChar char="•"/>
            </a:pPr>
            <a:r>
              <a:rPr lang="en-US" sz="2400" dirty="0"/>
              <a:t>The user views the GRN without node coloring</a:t>
            </a:r>
          </a:p>
          <a:p>
            <a:pPr marL="342900" indent="-342900">
              <a:buFont typeface="Arial" panose="020B0604020202020204" pitchFamily="34" charset="0"/>
              <a:buChar char="•"/>
            </a:pPr>
            <a:r>
              <a:rPr lang="en-US" sz="2400" dirty="0"/>
              <a:t>The user opts to see their network using expression data from the Expression Database to color the nodes</a:t>
            </a:r>
          </a:p>
          <a:p>
            <a:pPr marL="342900" indent="-342900">
              <a:buFont typeface="Arial" panose="020B0604020202020204" pitchFamily="34" charset="0"/>
              <a:buChar char="•"/>
            </a:pPr>
            <a:r>
              <a:rPr lang="en-US" sz="2400" dirty="0"/>
              <a:t>The user selects a database dataset and selects “Enable Node Coloring,” and their network is colored based on the data from the Expression Database</a:t>
            </a:r>
          </a:p>
        </p:txBody>
      </p:sp>
      <p:pic>
        <p:nvPicPr>
          <p:cNvPr id="51" name="Picture 50" descr="A close up of a map&#10;&#10;Description automatically generated">
            <a:extLst>
              <a:ext uri="{FF2B5EF4-FFF2-40B4-BE49-F238E27FC236}">
                <a16:creationId xmlns:a16="http://schemas.microsoft.com/office/drawing/2014/main" id="{92260DCC-798D-49C8-885F-B71E51E1E4A8}"/>
              </a:ext>
            </a:extLst>
          </p:cNvPr>
          <p:cNvPicPr>
            <a:picLocks noChangeAspect="1"/>
          </p:cNvPicPr>
          <p:nvPr/>
        </p:nvPicPr>
        <p:blipFill rotWithShape="1">
          <a:blip r:embed="rId11"/>
          <a:srcRect l="1511"/>
          <a:stretch/>
        </p:blipFill>
        <p:spPr>
          <a:xfrm>
            <a:off x="20466590" y="7487129"/>
            <a:ext cx="11818401" cy="8367961"/>
          </a:xfrm>
          <a:prstGeom prst="rect">
            <a:avLst/>
          </a:prstGeom>
        </p:spPr>
      </p:pic>
      <p:sp>
        <p:nvSpPr>
          <p:cNvPr id="55" name="TextBox 54">
            <a:extLst>
              <a:ext uri="{FF2B5EF4-FFF2-40B4-BE49-F238E27FC236}">
                <a16:creationId xmlns:a16="http://schemas.microsoft.com/office/drawing/2014/main" id="{133FC837-3538-4499-9603-AB3DC2C429F7}"/>
              </a:ext>
            </a:extLst>
          </p:cNvPr>
          <p:cNvSpPr txBox="1"/>
          <p:nvPr/>
        </p:nvSpPr>
        <p:spPr>
          <a:xfrm>
            <a:off x="12107850" y="12141120"/>
            <a:ext cx="4063620" cy="1200329"/>
          </a:xfrm>
          <a:prstGeom prst="rect">
            <a:avLst/>
          </a:prstGeom>
          <a:noFill/>
        </p:spPr>
        <p:txBody>
          <a:bodyPr wrap="square" rtlCol="0">
            <a:spAutoFit/>
          </a:bodyPr>
          <a:lstStyle/>
          <a:p>
            <a:pPr algn="ctr"/>
            <a:r>
              <a:rPr lang="en-US" sz="2400" b="1" dirty="0">
                <a:solidFill>
                  <a:srgbClr val="C00000"/>
                </a:solidFill>
              </a:rPr>
              <a:t>Selecting/deselecting this checkbox turns node coloring on/off</a:t>
            </a:r>
          </a:p>
        </p:txBody>
      </p:sp>
      <p:sp>
        <p:nvSpPr>
          <p:cNvPr id="168" name="TextBox 167">
            <a:extLst>
              <a:ext uri="{FF2B5EF4-FFF2-40B4-BE49-F238E27FC236}">
                <a16:creationId xmlns:a16="http://schemas.microsoft.com/office/drawing/2014/main" id="{A5B7CB14-8B9B-4752-8174-1F091F0BF511}"/>
              </a:ext>
            </a:extLst>
          </p:cNvPr>
          <p:cNvSpPr txBox="1"/>
          <p:nvPr/>
        </p:nvSpPr>
        <p:spPr>
          <a:xfrm>
            <a:off x="17477439" y="12446225"/>
            <a:ext cx="2943013" cy="1200329"/>
          </a:xfrm>
          <a:prstGeom prst="rect">
            <a:avLst/>
          </a:prstGeom>
          <a:noFill/>
        </p:spPr>
        <p:txBody>
          <a:bodyPr wrap="square" rtlCol="0">
            <a:spAutoFit/>
          </a:bodyPr>
          <a:lstStyle/>
          <a:p>
            <a:pPr algn="ctr"/>
            <a:r>
              <a:rPr lang="en-US" sz="2400" b="1" dirty="0">
                <a:solidFill>
                  <a:srgbClr val="C00000"/>
                </a:solidFill>
              </a:rPr>
              <a:t>Some dataset options come from what the user has uploaded</a:t>
            </a:r>
          </a:p>
        </p:txBody>
      </p:sp>
      <p:sp>
        <p:nvSpPr>
          <p:cNvPr id="169" name="TextBox 168">
            <a:extLst>
              <a:ext uri="{FF2B5EF4-FFF2-40B4-BE49-F238E27FC236}">
                <a16:creationId xmlns:a16="http://schemas.microsoft.com/office/drawing/2014/main" id="{B8F3D24A-EAEC-4B0E-B548-E5C2CEDD8979}"/>
              </a:ext>
            </a:extLst>
          </p:cNvPr>
          <p:cNvSpPr txBox="1"/>
          <p:nvPr/>
        </p:nvSpPr>
        <p:spPr>
          <a:xfrm>
            <a:off x="17513008" y="14019516"/>
            <a:ext cx="2943013" cy="1938992"/>
          </a:xfrm>
          <a:prstGeom prst="rect">
            <a:avLst/>
          </a:prstGeom>
          <a:noFill/>
        </p:spPr>
        <p:txBody>
          <a:bodyPr wrap="square" rtlCol="0">
            <a:spAutoFit/>
          </a:bodyPr>
          <a:lstStyle/>
          <a:p>
            <a:pPr algn="ctr"/>
            <a:r>
              <a:rPr lang="en-US" sz="2400" b="1" dirty="0">
                <a:solidFill>
                  <a:srgbClr val="C00000"/>
                </a:solidFill>
              </a:rPr>
              <a:t>Other dataset options come from what is available in the Expression Database</a:t>
            </a:r>
          </a:p>
        </p:txBody>
      </p:sp>
      <p:sp>
        <p:nvSpPr>
          <p:cNvPr id="171" name="TextBox 170">
            <a:extLst>
              <a:ext uri="{FF2B5EF4-FFF2-40B4-BE49-F238E27FC236}">
                <a16:creationId xmlns:a16="http://schemas.microsoft.com/office/drawing/2014/main" id="{32D8A7D0-7A68-40D7-8D80-462E4455BEE1}"/>
              </a:ext>
            </a:extLst>
          </p:cNvPr>
          <p:cNvSpPr txBox="1"/>
          <p:nvPr/>
        </p:nvSpPr>
        <p:spPr>
          <a:xfrm>
            <a:off x="13323672" y="13645797"/>
            <a:ext cx="3410388" cy="1938992"/>
          </a:xfrm>
          <a:prstGeom prst="rect">
            <a:avLst/>
          </a:prstGeom>
          <a:noFill/>
        </p:spPr>
        <p:txBody>
          <a:bodyPr wrap="square" rtlCol="0">
            <a:spAutoFit/>
          </a:bodyPr>
          <a:lstStyle/>
          <a:p>
            <a:pPr algn="ctr"/>
            <a:r>
              <a:rPr lang="en-US" sz="2400" b="1" dirty="0">
                <a:solidFill>
                  <a:srgbClr val="C00000"/>
                </a:solidFill>
              </a:rPr>
              <a:t>The options would be all that are available if the user were to upload network data without any expression data</a:t>
            </a:r>
          </a:p>
        </p:txBody>
      </p:sp>
      <p:cxnSp>
        <p:nvCxnSpPr>
          <p:cNvPr id="63" name="Connector: Elbow 62">
            <a:extLst>
              <a:ext uri="{FF2B5EF4-FFF2-40B4-BE49-F238E27FC236}">
                <a16:creationId xmlns:a16="http://schemas.microsoft.com/office/drawing/2014/main" id="{917CD4D0-58F4-4CBB-B666-1681CCB18966}"/>
              </a:ext>
            </a:extLst>
          </p:cNvPr>
          <p:cNvCxnSpPr>
            <a:cxnSpLocks/>
          </p:cNvCxnSpPr>
          <p:nvPr/>
        </p:nvCxnSpPr>
        <p:spPr>
          <a:xfrm flipV="1">
            <a:off x="16832444" y="11067970"/>
            <a:ext cx="3775156" cy="609487"/>
          </a:xfrm>
          <a:prstGeom prst="bentConnector3">
            <a:avLst>
              <a:gd name="adj1" fmla="val 9107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9E9A281E-EF68-4564-A4E9-80500E8D981B}"/>
              </a:ext>
            </a:extLst>
          </p:cNvPr>
          <p:cNvCxnSpPr>
            <a:cxnSpLocks/>
            <a:stCxn id="55" idx="3"/>
          </p:cNvCxnSpPr>
          <p:nvPr/>
        </p:nvCxnSpPr>
        <p:spPr>
          <a:xfrm flipV="1">
            <a:off x="16171470" y="11677457"/>
            <a:ext cx="650405" cy="1063828"/>
          </a:xfrm>
          <a:prstGeom prst="bentConnector2">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1" name="Half Frame 80">
            <a:extLst>
              <a:ext uri="{FF2B5EF4-FFF2-40B4-BE49-F238E27FC236}">
                <a16:creationId xmlns:a16="http://schemas.microsoft.com/office/drawing/2014/main" id="{AE5A1FCC-A002-4839-A6BA-D71F7568824A}"/>
              </a:ext>
            </a:extLst>
          </p:cNvPr>
          <p:cNvSpPr/>
          <p:nvPr/>
        </p:nvSpPr>
        <p:spPr>
          <a:xfrm>
            <a:off x="20420452" y="11959389"/>
            <a:ext cx="231500" cy="282318"/>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Half Frame 183">
            <a:extLst>
              <a:ext uri="{FF2B5EF4-FFF2-40B4-BE49-F238E27FC236}">
                <a16:creationId xmlns:a16="http://schemas.microsoft.com/office/drawing/2014/main" id="{DC0B6022-5585-447C-9A8F-F96E274C587D}"/>
              </a:ext>
            </a:extLst>
          </p:cNvPr>
          <p:cNvSpPr/>
          <p:nvPr/>
        </p:nvSpPr>
        <p:spPr>
          <a:xfrm rot="16200000">
            <a:off x="20376249" y="14046360"/>
            <a:ext cx="231500" cy="282318"/>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Half Frame 200">
            <a:extLst>
              <a:ext uri="{FF2B5EF4-FFF2-40B4-BE49-F238E27FC236}">
                <a16:creationId xmlns:a16="http://schemas.microsoft.com/office/drawing/2014/main" id="{D9D0273C-3A19-4D72-9376-CD86B25C9427}"/>
              </a:ext>
            </a:extLst>
          </p:cNvPr>
          <p:cNvSpPr/>
          <p:nvPr/>
        </p:nvSpPr>
        <p:spPr>
          <a:xfrm>
            <a:off x="20350840" y="14439771"/>
            <a:ext cx="231500" cy="282318"/>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2" name="Half Frame 201">
            <a:extLst>
              <a:ext uri="{FF2B5EF4-FFF2-40B4-BE49-F238E27FC236}">
                <a16:creationId xmlns:a16="http://schemas.microsoft.com/office/drawing/2014/main" id="{AE27A9F3-A625-4BDF-B4F0-9F24684591EF}"/>
              </a:ext>
            </a:extLst>
          </p:cNvPr>
          <p:cNvSpPr/>
          <p:nvPr/>
        </p:nvSpPr>
        <p:spPr>
          <a:xfrm rot="16200000">
            <a:off x="20445861" y="15511282"/>
            <a:ext cx="231500" cy="282318"/>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Arrow: Left 81">
            <a:extLst>
              <a:ext uri="{FF2B5EF4-FFF2-40B4-BE49-F238E27FC236}">
                <a16:creationId xmlns:a16="http://schemas.microsoft.com/office/drawing/2014/main" id="{53AECAAC-055C-48D2-9B32-3B11A85FB235}"/>
              </a:ext>
            </a:extLst>
          </p:cNvPr>
          <p:cNvSpPr/>
          <p:nvPr/>
        </p:nvSpPr>
        <p:spPr>
          <a:xfrm rot="12322821">
            <a:off x="16527485" y="14572318"/>
            <a:ext cx="1011157" cy="300031"/>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76F9D7A2-DAAB-4099-9157-B873DFB539F0}"/>
              </a:ext>
            </a:extLst>
          </p:cNvPr>
          <p:cNvSpPr txBox="1"/>
          <p:nvPr/>
        </p:nvSpPr>
        <p:spPr>
          <a:xfrm>
            <a:off x="22961181" y="14898313"/>
            <a:ext cx="9323809" cy="830997"/>
          </a:xfrm>
          <a:prstGeom prst="rect">
            <a:avLst/>
          </a:prstGeom>
          <a:noFill/>
        </p:spPr>
        <p:txBody>
          <a:bodyPr wrap="square" rtlCol="0">
            <a:spAutoFit/>
          </a:bodyPr>
          <a:lstStyle/>
          <a:p>
            <a:pPr algn="ctr"/>
            <a:r>
              <a:rPr lang="en-US" sz="2400" b="1" dirty="0">
                <a:solidFill>
                  <a:srgbClr val="C00000"/>
                </a:solidFill>
              </a:rPr>
              <a:t>With this feature, users can apply node coloring to their GRNs whether or not they have their own expression data to upload.</a:t>
            </a:r>
          </a:p>
        </p:txBody>
      </p:sp>
      <p:pic>
        <p:nvPicPr>
          <p:cNvPr id="221" name="Picture 220" descr="A close up of a sign&#10;&#10;Description automatically generated">
            <a:extLst>
              <a:ext uri="{FF2B5EF4-FFF2-40B4-BE49-F238E27FC236}">
                <a16:creationId xmlns:a16="http://schemas.microsoft.com/office/drawing/2014/main" id="{FCD446E2-F34B-423B-9236-DDDB45DC3F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570195" y="8139901"/>
            <a:ext cx="1932777" cy="1186227"/>
          </a:xfrm>
          <a:prstGeom prst="rect">
            <a:avLst/>
          </a:prstGeom>
        </p:spPr>
      </p:pic>
      <p:pic>
        <p:nvPicPr>
          <p:cNvPr id="87" name="Picture 86" descr="A picture containing object, clock, table&#10;&#10;Description automatically generated">
            <a:extLst>
              <a:ext uri="{FF2B5EF4-FFF2-40B4-BE49-F238E27FC236}">
                <a16:creationId xmlns:a16="http://schemas.microsoft.com/office/drawing/2014/main" id="{6654DA60-BCD9-4448-9E4D-6125098D9F04}"/>
              </a:ext>
            </a:extLst>
          </p:cNvPr>
          <p:cNvPicPr>
            <a:picLocks noChangeAspect="1"/>
          </p:cNvPicPr>
          <p:nvPr/>
        </p:nvPicPr>
        <p:blipFill>
          <a:blip r:embed="rId13"/>
          <a:stretch>
            <a:fillRect/>
          </a:stretch>
        </p:blipFill>
        <p:spPr>
          <a:xfrm>
            <a:off x="40528724" y="9890913"/>
            <a:ext cx="2514616" cy="2068475"/>
          </a:xfrm>
          <a:prstGeom prst="rect">
            <a:avLst/>
          </a:prstGeom>
        </p:spPr>
      </p:pic>
      <p:pic>
        <p:nvPicPr>
          <p:cNvPr id="90" name="Picture 89" descr="A picture containing drawing&#10;&#10;Description automatically generated">
            <a:extLst>
              <a:ext uri="{FF2B5EF4-FFF2-40B4-BE49-F238E27FC236}">
                <a16:creationId xmlns:a16="http://schemas.microsoft.com/office/drawing/2014/main" id="{71A16C06-49C4-4C7C-B869-1844DA3DD9BF}"/>
              </a:ext>
            </a:extLst>
          </p:cNvPr>
          <p:cNvPicPr>
            <a:picLocks noChangeAspect="1"/>
          </p:cNvPicPr>
          <p:nvPr/>
        </p:nvPicPr>
        <p:blipFill rotWithShape="1">
          <a:blip r:embed="rId14"/>
          <a:srcRect t="13857" b="17247"/>
          <a:stretch/>
        </p:blipFill>
        <p:spPr>
          <a:xfrm>
            <a:off x="40408597" y="7549328"/>
            <a:ext cx="2415896" cy="998669"/>
          </a:xfrm>
          <a:prstGeom prst="rect">
            <a:avLst/>
          </a:prstGeom>
        </p:spPr>
      </p:pic>
      <p:pic>
        <p:nvPicPr>
          <p:cNvPr id="92" name="Picture 91" descr="A picture containing drawing&#10;&#10;Description automatically generated">
            <a:extLst>
              <a:ext uri="{FF2B5EF4-FFF2-40B4-BE49-F238E27FC236}">
                <a16:creationId xmlns:a16="http://schemas.microsoft.com/office/drawing/2014/main" id="{99E8EFB7-18BD-49AA-975C-24630DEDAEDE}"/>
              </a:ext>
            </a:extLst>
          </p:cNvPr>
          <p:cNvPicPr>
            <a:picLocks noChangeAspect="1"/>
          </p:cNvPicPr>
          <p:nvPr/>
        </p:nvPicPr>
        <p:blipFill>
          <a:blip r:embed="rId15"/>
          <a:stretch>
            <a:fillRect/>
          </a:stretch>
        </p:blipFill>
        <p:spPr>
          <a:xfrm>
            <a:off x="40358269" y="8337914"/>
            <a:ext cx="2806218" cy="1397189"/>
          </a:xfrm>
          <a:prstGeom prst="rect">
            <a:avLst/>
          </a:prstGeom>
        </p:spPr>
      </p:pic>
      <p:pic>
        <p:nvPicPr>
          <p:cNvPr id="222" name="Picture 221" descr="A close up of a logo&#10;&#10;Description automatically generated">
            <a:extLst>
              <a:ext uri="{FF2B5EF4-FFF2-40B4-BE49-F238E27FC236}">
                <a16:creationId xmlns:a16="http://schemas.microsoft.com/office/drawing/2014/main" id="{24109C73-60B7-4043-9BC0-124B1336C97B}"/>
              </a:ext>
            </a:extLst>
          </p:cNvPr>
          <p:cNvPicPr>
            <a:picLocks noChangeAspect="1"/>
          </p:cNvPicPr>
          <p:nvPr/>
        </p:nvPicPr>
        <p:blipFill rotWithShape="1">
          <a:blip r:embed="rId16">
            <a:extLst>
              <a:ext uri="{28A0092B-C50C-407E-A947-70E740481C1C}">
                <a14:useLocalDpi xmlns:a14="http://schemas.microsoft.com/office/drawing/2010/main" val="0"/>
              </a:ext>
            </a:extLst>
          </a:blip>
          <a:srcRect l="27651" r="26221"/>
          <a:stretch/>
        </p:blipFill>
        <p:spPr>
          <a:xfrm>
            <a:off x="35745057" y="9584007"/>
            <a:ext cx="2086665" cy="2890059"/>
          </a:xfrm>
          <a:prstGeom prst="rect">
            <a:avLst/>
          </a:prstGeom>
        </p:spPr>
      </p:pic>
      <p:pic>
        <p:nvPicPr>
          <p:cNvPr id="94" name="Picture 93" descr="A picture containing drawing&#10;&#10;Description automatically generated">
            <a:extLst>
              <a:ext uri="{FF2B5EF4-FFF2-40B4-BE49-F238E27FC236}">
                <a16:creationId xmlns:a16="http://schemas.microsoft.com/office/drawing/2014/main" id="{2D2686F7-71AD-481C-9637-184063B28AED}"/>
              </a:ext>
            </a:extLst>
          </p:cNvPr>
          <p:cNvPicPr>
            <a:picLocks noChangeAspect="1"/>
          </p:cNvPicPr>
          <p:nvPr/>
        </p:nvPicPr>
        <p:blipFill>
          <a:blip r:embed="rId17"/>
          <a:stretch>
            <a:fillRect/>
          </a:stretch>
        </p:blipFill>
        <p:spPr>
          <a:xfrm>
            <a:off x="37704552" y="9929401"/>
            <a:ext cx="2871555" cy="1839430"/>
          </a:xfrm>
          <a:prstGeom prst="rect">
            <a:avLst/>
          </a:prstGeom>
        </p:spPr>
      </p:pic>
      <p:pic>
        <p:nvPicPr>
          <p:cNvPr id="10" name="Picture 10" descr="A close up of a logo&#10;&#10;Description generated with very high confidence">
            <a:extLst>
              <a:ext uri="{FF2B5EF4-FFF2-40B4-BE49-F238E27FC236}">
                <a16:creationId xmlns:a16="http://schemas.microsoft.com/office/drawing/2014/main" id="{D0FF5387-25AF-4033-AF7F-8ABECFC92BE8}"/>
              </a:ext>
            </a:extLst>
          </p:cNvPr>
          <p:cNvPicPr>
            <a:picLocks noChangeAspect="1"/>
          </p:cNvPicPr>
          <p:nvPr/>
        </p:nvPicPr>
        <p:blipFill>
          <a:blip r:embed="rId18"/>
          <a:stretch>
            <a:fillRect/>
          </a:stretch>
        </p:blipFill>
        <p:spPr>
          <a:xfrm>
            <a:off x="923026" y="16456143"/>
            <a:ext cx="9937630" cy="1627880"/>
          </a:xfrm>
          <a:prstGeom prst="rect">
            <a:avLst/>
          </a:prstGeom>
        </p:spPr>
      </p:pic>
      <p:pic>
        <p:nvPicPr>
          <p:cNvPr id="18" name="Picture 18" descr="A close up of a sign&#10;&#10;Description generated with very high confidence">
            <a:extLst>
              <a:ext uri="{FF2B5EF4-FFF2-40B4-BE49-F238E27FC236}">
                <a16:creationId xmlns:a16="http://schemas.microsoft.com/office/drawing/2014/main" id="{DE865566-14AF-41D9-BE86-B436EAD85B50}"/>
              </a:ext>
            </a:extLst>
          </p:cNvPr>
          <p:cNvPicPr>
            <a:picLocks noChangeAspect="1"/>
          </p:cNvPicPr>
          <p:nvPr/>
        </p:nvPicPr>
        <p:blipFill>
          <a:blip r:embed="rId19"/>
          <a:stretch>
            <a:fillRect/>
          </a:stretch>
        </p:blipFill>
        <p:spPr>
          <a:xfrm>
            <a:off x="38125452" y="12563918"/>
            <a:ext cx="2391617" cy="1663206"/>
          </a:xfrm>
          <a:prstGeom prst="rect">
            <a:avLst/>
          </a:prstGeom>
        </p:spPr>
      </p:pic>
      <p:sp>
        <p:nvSpPr>
          <p:cNvPr id="29" name="TextBox 28">
            <a:extLst>
              <a:ext uri="{FF2B5EF4-FFF2-40B4-BE49-F238E27FC236}">
                <a16:creationId xmlns:a16="http://schemas.microsoft.com/office/drawing/2014/main" id="{1D6FC464-7D0D-4D5B-83EE-A90366363903}"/>
              </a:ext>
            </a:extLst>
          </p:cNvPr>
          <p:cNvSpPr txBox="1"/>
          <p:nvPr/>
        </p:nvSpPr>
        <p:spPr>
          <a:xfrm>
            <a:off x="11982750" y="20869275"/>
            <a:ext cx="937721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r>
              <a:rPr lang="en-US" sz="2400" dirty="0">
                <a:cs typeface="Calibri"/>
              </a:rPr>
              <a:t>When users upload a </a:t>
            </a:r>
            <a:r>
              <a:rPr lang="en-US" sz="2400" dirty="0" err="1">
                <a:cs typeface="Calibri"/>
              </a:rPr>
              <a:t>GRNmap</a:t>
            </a:r>
            <a:r>
              <a:rPr lang="en-US" sz="2400" dirty="0">
                <a:cs typeface="Calibri"/>
              </a:rPr>
              <a:t> workbook the program will automatically check to see if they have included species information </a:t>
            </a:r>
          </a:p>
          <a:p>
            <a:pPr marL="342900" indent="-342900">
              <a:buFont typeface="Arial,Sans-Serif"/>
              <a:buChar char="•"/>
            </a:pPr>
            <a:r>
              <a:rPr lang="en-US" sz="2400" dirty="0">
                <a:cs typeface="Calibri"/>
              </a:rPr>
              <a:t>If detected, the program will update the species menu to reflect the recognized species, otherwise it will default to yeast, which also means that any older workbooks will still have the same functionality </a:t>
            </a:r>
          </a:p>
          <a:p>
            <a:pPr marL="342900" indent="-342900">
              <a:buFont typeface="Arial,Sans-Serif"/>
              <a:buChar char="•"/>
            </a:pPr>
            <a:r>
              <a:rPr lang="en-US" sz="2400" dirty="0">
                <a:cs typeface="Calibri"/>
              </a:rPr>
              <a:t>The species can be updated at any time in the added species section using the dropdown menu</a:t>
            </a:r>
          </a:p>
          <a:p>
            <a:pPr marL="342900" indent="-342900">
              <a:buFont typeface="Arial,Sans-Serif"/>
              <a:buChar char="•"/>
            </a:pPr>
            <a:endParaRPr lang="en-US" sz="2400" dirty="0">
              <a:cs typeface="Calibri"/>
            </a:endParaRPr>
          </a:p>
        </p:txBody>
      </p:sp>
      <p:sp>
        <p:nvSpPr>
          <p:cNvPr id="78" name="Shape 108">
            <a:extLst>
              <a:ext uri="{FF2B5EF4-FFF2-40B4-BE49-F238E27FC236}">
                <a16:creationId xmlns:a16="http://schemas.microsoft.com/office/drawing/2014/main" id="{C6FD489E-15A4-406C-B2D1-8FDB1AB7C8D4}"/>
              </a:ext>
            </a:extLst>
          </p:cNvPr>
          <p:cNvSpPr/>
          <p:nvPr/>
        </p:nvSpPr>
        <p:spPr>
          <a:xfrm>
            <a:off x="11803992" y="6152946"/>
            <a:ext cx="20682156" cy="120432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4000" b="1" dirty="0">
                <a:solidFill>
                  <a:srgbClr val="017C00"/>
                </a:solidFill>
                <a:cs typeface="Calibri"/>
              </a:rPr>
              <a:t>A Database for Expression Data</a:t>
            </a:r>
          </a:p>
        </p:txBody>
      </p:sp>
      <p:pic>
        <p:nvPicPr>
          <p:cNvPr id="34" name="Picture 35" descr="A close up of a map&#10;&#10;Description generated with high confidence">
            <a:extLst>
              <a:ext uri="{FF2B5EF4-FFF2-40B4-BE49-F238E27FC236}">
                <a16:creationId xmlns:a16="http://schemas.microsoft.com/office/drawing/2014/main" id="{71E2245E-CD90-4678-9557-454D23C142DA}"/>
              </a:ext>
            </a:extLst>
          </p:cNvPr>
          <p:cNvPicPr>
            <a:picLocks noChangeAspect="1"/>
          </p:cNvPicPr>
          <p:nvPr/>
        </p:nvPicPr>
        <p:blipFill rotWithShape="1">
          <a:blip r:embed="rId20"/>
          <a:srcRect l="276" t="9398" r="13670" b="2632"/>
          <a:stretch/>
        </p:blipFill>
        <p:spPr>
          <a:xfrm>
            <a:off x="12116100" y="23672736"/>
            <a:ext cx="10087696" cy="5129672"/>
          </a:xfrm>
          <a:prstGeom prst="rect">
            <a:avLst/>
          </a:prstGeom>
        </p:spPr>
      </p:pic>
      <p:sp>
        <p:nvSpPr>
          <p:cNvPr id="37" name="TextBox 36">
            <a:extLst>
              <a:ext uri="{FF2B5EF4-FFF2-40B4-BE49-F238E27FC236}">
                <a16:creationId xmlns:a16="http://schemas.microsoft.com/office/drawing/2014/main" id="{EA648160-DD7E-47F4-9DC3-83792047AE1F}"/>
              </a:ext>
            </a:extLst>
          </p:cNvPr>
          <p:cNvSpPr txBox="1"/>
          <p:nvPr/>
        </p:nvSpPr>
        <p:spPr>
          <a:xfrm>
            <a:off x="21412200" y="20859750"/>
            <a:ext cx="10763250" cy="1958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r>
              <a:rPr lang="en-US" sz="2400" dirty="0">
                <a:cs typeface="Calibri"/>
              </a:rPr>
              <a:t>Right clicking on a node once the graph is generated will bring the user to the gene page</a:t>
            </a:r>
          </a:p>
          <a:p>
            <a:pPr marL="342900" indent="-342900">
              <a:buFont typeface="Arial,Sans-Serif"/>
              <a:buChar char="•"/>
            </a:pPr>
            <a:r>
              <a:rPr lang="en-US" sz="2400" dirty="0">
                <a:cs typeface="Calibri"/>
              </a:rPr>
              <a:t>The gene page will take data about the selected species' Latin name and taxon IDs which are passed through the URL, and create API calls</a:t>
            </a:r>
          </a:p>
          <a:p>
            <a:pPr marL="342900" indent="-342900">
              <a:buFont typeface="Arial,Sans-Serif"/>
              <a:buChar char="•"/>
            </a:pPr>
            <a:endParaRPr lang="en-US" sz="2400" dirty="0">
              <a:cs typeface="Calibri"/>
            </a:endParaRPr>
          </a:p>
        </p:txBody>
      </p:sp>
      <p:pic>
        <p:nvPicPr>
          <p:cNvPr id="41" name="Picture 41" descr="A screenshot of a cell phone&#10;&#10;Description generated with very high confidence">
            <a:extLst>
              <a:ext uri="{FF2B5EF4-FFF2-40B4-BE49-F238E27FC236}">
                <a16:creationId xmlns:a16="http://schemas.microsoft.com/office/drawing/2014/main" id="{8E55328D-19A2-42BF-8C79-3A142FC28D19}"/>
              </a:ext>
            </a:extLst>
          </p:cNvPr>
          <p:cNvPicPr>
            <a:picLocks noChangeAspect="1"/>
          </p:cNvPicPr>
          <p:nvPr/>
        </p:nvPicPr>
        <p:blipFill>
          <a:blip r:embed="rId21"/>
          <a:stretch>
            <a:fillRect/>
          </a:stretch>
        </p:blipFill>
        <p:spPr>
          <a:xfrm>
            <a:off x="22917150" y="23089440"/>
            <a:ext cx="9220200" cy="4227419"/>
          </a:xfrm>
          <a:prstGeom prst="rect">
            <a:avLst/>
          </a:prstGeom>
        </p:spPr>
      </p:pic>
      <p:sp>
        <p:nvSpPr>
          <p:cNvPr id="47" name="Arrow: Curved Up 46">
            <a:extLst>
              <a:ext uri="{FF2B5EF4-FFF2-40B4-BE49-F238E27FC236}">
                <a16:creationId xmlns:a16="http://schemas.microsoft.com/office/drawing/2014/main" id="{575BDFF8-29E6-44C8-AF8A-D8D8AC141A8C}"/>
              </a:ext>
            </a:extLst>
          </p:cNvPr>
          <p:cNvSpPr/>
          <p:nvPr/>
        </p:nvSpPr>
        <p:spPr>
          <a:xfrm rot="20880000">
            <a:off x="21004820" y="27645756"/>
            <a:ext cx="3200400" cy="60960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a:extLst>
              <a:ext uri="{FF2B5EF4-FFF2-40B4-BE49-F238E27FC236}">
                <a16:creationId xmlns:a16="http://schemas.microsoft.com/office/drawing/2014/main" id="{1D51E2CC-659A-4933-91AE-89109DF866A1}"/>
              </a:ext>
            </a:extLst>
          </p:cNvPr>
          <p:cNvSpPr txBox="1"/>
          <p:nvPr/>
        </p:nvSpPr>
        <p:spPr>
          <a:xfrm>
            <a:off x="23822025" y="27708225"/>
            <a:ext cx="2552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Right clicking on a node opens the gene page</a:t>
            </a:r>
          </a:p>
        </p:txBody>
      </p:sp>
      <p:sp>
        <p:nvSpPr>
          <p:cNvPr id="93" name="TextBox 92">
            <a:extLst>
              <a:ext uri="{FF2B5EF4-FFF2-40B4-BE49-F238E27FC236}">
                <a16:creationId xmlns:a16="http://schemas.microsoft.com/office/drawing/2014/main" id="{C80E8760-247F-4D77-97D5-D52923814D63}"/>
              </a:ext>
            </a:extLst>
          </p:cNvPr>
          <p:cNvSpPr txBox="1"/>
          <p:nvPr/>
        </p:nvSpPr>
        <p:spPr>
          <a:xfrm>
            <a:off x="12117444" y="28991902"/>
            <a:ext cx="9079052" cy="2308324"/>
          </a:xfrm>
          <a:prstGeom prst="rect">
            <a:avLst/>
          </a:prstGeom>
          <a:noFill/>
        </p:spPr>
        <p:txBody>
          <a:bodyPr wrap="square" rtlCol="0" anchor="t">
            <a:spAutoFit/>
          </a:bodyPr>
          <a:lstStyle/>
          <a:p>
            <a:r>
              <a:rPr lang="en-US" sz="2400" dirty="0"/>
              <a:t>Use Case 1:</a:t>
            </a:r>
          </a:p>
          <a:p>
            <a:pPr marL="342900" indent="-342900">
              <a:buFont typeface="Arial" panose="020B0604020202020204" pitchFamily="34" charset="0"/>
              <a:buChar char="•"/>
            </a:pPr>
            <a:r>
              <a:rPr lang="en-US" sz="2400" dirty="0"/>
              <a:t>User uploads their own data, which includes species data, but only the species' taxon id</a:t>
            </a:r>
            <a:endParaRPr lang="en-US" sz="2400" dirty="0">
              <a:cs typeface="Calibri"/>
            </a:endParaRPr>
          </a:p>
          <a:p>
            <a:pPr marL="342900" indent="-342900">
              <a:buFont typeface="Arial" panose="020B0604020202020204" pitchFamily="34" charset="0"/>
              <a:buChar char="•"/>
            </a:pPr>
            <a:r>
              <a:rPr lang="en-US" sz="2400" dirty="0">
                <a:cs typeface="Calibri"/>
              </a:rPr>
              <a:t>The program will be able to detect the species based off the taxon ID and displays the correct species</a:t>
            </a:r>
          </a:p>
          <a:p>
            <a:pPr marL="342900" indent="-342900">
              <a:buFont typeface="Arial" panose="020B0604020202020204" pitchFamily="34" charset="0"/>
              <a:buChar char="•"/>
            </a:pPr>
            <a:r>
              <a:rPr lang="en-US" sz="2400" dirty="0">
                <a:cs typeface="Calibri"/>
              </a:rPr>
              <a:t>The user right clicks on a protein to see more information</a:t>
            </a:r>
          </a:p>
        </p:txBody>
      </p:sp>
      <p:sp>
        <p:nvSpPr>
          <p:cNvPr id="95" name="TextBox 94">
            <a:extLst>
              <a:ext uri="{FF2B5EF4-FFF2-40B4-BE49-F238E27FC236}">
                <a16:creationId xmlns:a16="http://schemas.microsoft.com/office/drawing/2014/main" id="{9E2232F6-1A5E-4D1F-B51A-3CF0AB3D6035}"/>
              </a:ext>
            </a:extLst>
          </p:cNvPr>
          <p:cNvSpPr txBox="1"/>
          <p:nvPr/>
        </p:nvSpPr>
        <p:spPr>
          <a:xfrm>
            <a:off x="21413844" y="28972852"/>
            <a:ext cx="10717352" cy="3046988"/>
          </a:xfrm>
          <a:prstGeom prst="rect">
            <a:avLst/>
          </a:prstGeom>
          <a:noFill/>
        </p:spPr>
        <p:txBody>
          <a:bodyPr wrap="square" rtlCol="0" anchor="t">
            <a:spAutoFit/>
          </a:bodyPr>
          <a:lstStyle/>
          <a:p>
            <a:r>
              <a:rPr lang="en-US" sz="2400" dirty="0"/>
              <a:t>Use Case 2:</a:t>
            </a:r>
          </a:p>
          <a:p>
            <a:pPr marL="342900" indent="-342900">
              <a:buFont typeface="Arial" panose="020B0604020202020204" pitchFamily="34" charset="0"/>
              <a:buChar char="•"/>
            </a:pPr>
            <a:r>
              <a:rPr lang="en-US" sz="2400" dirty="0"/>
              <a:t>User uploads their own data, but does not include species data</a:t>
            </a:r>
            <a:endParaRPr lang="en-US" sz="2400" dirty="0">
              <a:cs typeface="Calibri"/>
            </a:endParaRPr>
          </a:p>
          <a:p>
            <a:pPr marL="342900" indent="-342900">
              <a:buFont typeface="Arial" panose="020B0604020202020204" pitchFamily="34" charset="0"/>
              <a:buChar char="•"/>
            </a:pPr>
            <a:r>
              <a:rPr lang="en-US" sz="2400" dirty="0">
                <a:cs typeface="Calibri"/>
              </a:rPr>
              <a:t>The user opens the species section and, using the dropdown menu, changes the species from the default yeast to humans</a:t>
            </a:r>
          </a:p>
          <a:p>
            <a:pPr marL="342900" indent="-342900">
              <a:buFont typeface="Arial" panose="020B0604020202020204" pitchFamily="34" charset="0"/>
              <a:buChar char="•"/>
            </a:pPr>
            <a:r>
              <a:rPr lang="en-US" sz="2400" dirty="0">
                <a:cs typeface="Calibri"/>
              </a:rPr>
              <a:t>The user right clicks on a protein to see more information</a:t>
            </a:r>
          </a:p>
          <a:p>
            <a:pPr marL="342900" indent="-342900">
              <a:buFont typeface="Arial" panose="020B0604020202020204" pitchFamily="34" charset="0"/>
              <a:buChar char="•"/>
            </a:pPr>
            <a:r>
              <a:rPr lang="en-US" sz="2400" dirty="0">
                <a:cs typeface="Calibri"/>
              </a:rPr>
              <a:t>Return to </a:t>
            </a:r>
            <a:r>
              <a:rPr lang="en-US" sz="2400" dirty="0" err="1">
                <a:cs typeface="Calibri"/>
              </a:rPr>
              <a:t>GRNsight</a:t>
            </a:r>
            <a:r>
              <a:rPr lang="en-US" sz="2400" dirty="0">
                <a:cs typeface="Calibri"/>
              </a:rPr>
              <a:t> and update the species to fruit fly to compare the differences between the two species' proteins</a:t>
            </a:r>
          </a:p>
          <a:p>
            <a:pPr marL="342900" indent="-342900">
              <a:buFont typeface="Arial" panose="020B0604020202020204" pitchFamily="34" charset="0"/>
              <a:buChar char="•"/>
            </a:pPr>
            <a:r>
              <a:rPr lang="en-US" sz="2400" dirty="0">
                <a:cs typeface="Calibri"/>
              </a:rPr>
              <a:t>The user right clicks on a protein to see more information</a:t>
            </a:r>
          </a:p>
        </p:txBody>
      </p:sp>
      <p:pic>
        <p:nvPicPr>
          <p:cNvPr id="16" name="Picture 15" descr="A picture containing drawing&#10;&#10;Description automatically generated">
            <a:extLst>
              <a:ext uri="{FF2B5EF4-FFF2-40B4-BE49-F238E27FC236}">
                <a16:creationId xmlns:a16="http://schemas.microsoft.com/office/drawing/2014/main" id="{C2E10940-A2B6-4BC2-BFDE-0DD4A91AD128}"/>
              </a:ext>
            </a:extLst>
          </p:cNvPr>
          <p:cNvPicPr>
            <a:picLocks noChangeAspect="1"/>
          </p:cNvPicPr>
          <p:nvPr/>
        </p:nvPicPr>
        <p:blipFill>
          <a:blip r:embed="rId22"/>
          <a:stretch>
            <a:fillRect/>
          </a:stretch>
        </p:blipFill>
        <p:spPr>
          <a:xfrm>
            <a:off x="38931657" y="8198841"/>
            <a:ext cx="1027492" cy="1027492"/>
          </a:xfrm>
          <a:prstGeom prst="rect">
            <a:avLst/>
          </a:prstGeom>
        </p:spPr>
      </p:pic>
      <p:pic>
        <p:nvPicPr>
          <p:cNvPr id="19" name="Picture 18" descr="A close up of a sign&#10;&#10;Description automatically generated">
            <a:extLst>
              <a:ext uri="{FF2B5EF4-FFF2-40B4-BE49-F238E27FC236}">
                <a16:creationId xmlns:a16="http://schemas.microsoft.com/office/drawing/2014/main" id="{A551C41B-C1E4-449C-94B1-6C0B07ACAC0C}"/>
              </a:ext>
            </a:extLst>
          </p:cNvPr>
          <p:cNvPicPr>
            <a:picLocks noChangeAspect="1"/>
          </p:cNvPicPr>
          <p:nvPr/>
        </p:nvPicPr>
        <p:blipFill>
          <a:blip r:embed="rId23"/>
          <a:stretch>
            <a:fillRect/>
          </a:stretch>
        </p:blipFill>
        <p:spPr>
          <a:xfrm>
            <a:off x="39959149" y="14473164"/>
            <a:ext cx="1828800" cy="1828800"/>
          </a:xfrm>
          <a:prstGeom prst="rect">
            <a:avLst/>
          </a:prstGeom>
        </p:spPr>
      </p:pic>
      <p:pic>
        <p:nvPicPr>
          <p:cNvPr id="24" name="Picture 23" descr="A picture containing game&#10;&#10;Description automatically generated">
            <a:extLst>
              <a:ext uri="{FF2B5EF4-FFF2-40B4-BE49-F238E27FC236}">
                <a16:creationId xmlns:a16="http://schemas.microsoft.com/office/drawing/2014/main" id="{B1CDD29D-4BCF-403D-A2B1-32C63560B2F2}"/>
              </a:ext>
            </a:extLst>
          </p:cNvPr>
          <p:cNvPicPr>
            <a:picLocks noChangeAspect="1"/>
          </p:cNvPicPr>
          <p:nvPr/>
        </p:nvPicPr>
        <p:blipFill>
          <a:blip r:embed="rId24"/>
          <a:stretch>
            <a:fillRect/>
          </a:stretch>
        </p:blipFill>
        <p:spPr>
          <a:xfrm>
            <a:off x="36490247" y="14928202"/>
            <a:ext cx="2682950" cy="839989"/>
          </a:xfrm>
          <a:prstGeom prst="rect">
            <a:avLst/>
          </a:prstGeom>
        </p:spPr>
      </p:pic>
      <p:sp>
        <p:nvSpPr>
          <p:cNvPr id="25" name="TextBox 24">
            <a:extLst>
              <a:ext uri="{FF2B5EF4-FFF2-40B4-BE49-F238E27FC236}">
                <a16:creationId xmlns:a16="http://schemas.microsoft.com/office/drawing/2014/main" id="{5A4628D4-BBD4-4E47-A7DA-F77C580B70E6}"/>
              </a:ext>
            </a:extLst>
          </p:cNvPr>
          <p:cNvSpPr txBox="1"/>
          <p:nvPr/>
        </p:nvSpPr>
        <p:spPr>
          <a:xfrm>
            <a:off x="33111677" y="8179853"/>
            <a:ext cx="3311267" cy="1077218"/>
          </a:xfrm>
          <a:prstGeom prst="rect">
            <a:avLst/>
          </a:prstGeom>
          <a:noFill/>
        </p:spPr>
        <p:txBody>
          <a:bodyPr wrap="square" rtlCol="0">
            <a:spAutoFit/>
          </a:bodyPr>
          <a:lstStyle/>
          <a:p>
            <a:pPr algn="ctr"/>
            <a:r>
              <a:rPr lang="en-US" sz="3200" dirty="0"/>
              <a:t>General Site Technologies</a:t>
            </a:r>
          </a:p>
        </p:txBody>
      </p:sp>
      <p:sp>
        <p:nvSpPr>
          <p:cNvPr id="83" name="TextBox 82">
            <a:extLst>
              <a:ext uri="{FF2B5EF4-FFF2-40B4-BE49-F238E27FC236}">
                <a16:creationId xmlns:a16="http://schemas.microsoft.com/office/drawing/2014/main" id="{E4CD49FF-5234-425E-B324-B268BD66A9C3}"/>
              </a:ext>
            </a:extLst>
          </p:cNvPr>
          <p:cNvSpPr txBox="1"/>
          <p:nvPr/>
        </p:nvSpPr>
        <p:spPr>
          <a:xfrm>
            <a:off x="32982516" y="10159478"/>
            <a:ext cx="3311267" cy="1077218"/>
          </a:xfrm>
          <a:prstGeom prst="rect">
            <a:avLst/>
          </a:prstGeom>
          <a:noFill/>
        </p:spPr>
        <p:txBody>
          <a:bodyPr wrap="square" rtlCol="0">
            <a:spAutoFit/>
          </a:bodyPr>
          <a:lstStyle/>
          <a:p>
            <a:pPr algn="ctr"/>
            <a:r>
              <a:rPr lang="en-US" sz="3200" dirty="0"/>
              <a:t>Expression Database</a:t>
            </a:r>
          </a:p>
        </p:txBody>
      </p:sp>
      <p:sp>
        <p:nvSpPr>
          <p:cNvPr id="85" name="TextBox 84">
            <a:extLst>
              <a:ext uri="{FF2B5EF4-FFF2-40B4-BE49-F238E27FC236}">
                <a16:creationId xmlns:a16="http://schemas.microsoft.com/office/drawing/2014/main" id="{0E6078D6-B6E3-4033-91C8-98241C0AFF80}"/>
              </a:ext>
            </a:extLst>
          </p:cNvPr>
          <p:cNvSpPr txBox="1"/>
          <p:nvPr/>
        </p:nvSpPr>
        <p:spPr>
          <a:xfrm>
            <a:off x="33143473" y="12858827"/>
            <a:ext cx="3311267" cy="584775"/>
          </a:xfrm>
          <a:prstGeom prst="rect">
            <a:avLst/>
          </a:prstGeom>
          <a:noFill/>
        </p:spPr>
        <p:txBody>
          <a:bodyPr wrap="square" rtlCol="0">
            <a:spAutoFit/>
          </a:bodyPr>
          <a:lstStyle/>
          <a:p>
            <a:pPr algn="ctr"/>
            <a:r>
              <a:rPr lang="en-US" sz="3200" dirty="0"/>
              <a:t>Gene Page</a:t>
            </a:r>
          </a:p>
        </p:txBody>
      </p:sp>
      <p:sp>
        <p:nvSpPr>
          <p:cNvPr id="86" name="TextBox 85">
            <a:extLst>
              <a:ext uri="{FF2B5EF4-FFF2-40B4-BE49-F238E27FC236}">
                <a16:creationId xmlns:a16="http://schemas.microsoft.com/office/drawing/2014/main" id="{23F95671-BE5A-472B-B141-5C8F0C5C85A2}"/>
              </a:ext>
            </a:extLst>
          </p:cNvPr>
          <p:cNvSpPr txBox="1"/>
          <p:nvPr/>
        </p:nvSpPr>
        <p:spPr>
          <a:xfrm>
            <a:off x="32949569" y="14939512"/>
            <a:ext cx="3311267" cy="584775"/>
          </a:xfrm>
          <a:prstGeom prst="rect">
            <a:avLst/>
          </a:prstGeom>
          <a:noFill/>
        </p:spPr>
        <p:txBody>
          <a:bodyPr wrap="square" rtlCol="0">
            <a:spAutoFit/>
          </a:bodyPr>
          <a:lstStyle/>
          <a:p>
            <a:pPr algn="ctr"/>
            <a:r>
              <a:rPr lang="en-US" sz="3200" dirty="0"/>
              <a:t>Testing</a:t>
            </a:r>
          </a:p>
        </p:txBody>
      </p:sp>
      <p:sp>
        <p:nvSpPr>
          <p:cNvPr id="88" name="TextBox 87">
            <a:extLst>
              <a:ext uri="{FF2B5EF4-FFF2-40B4-BE49-F238E27FC236}">
                <a16:creationId xmlns:a16="http://schemas.microsoft.com/office/drawing/2014/main" id="{37C101B7-6630-40B6-BC5A-18B8F2E71A6F}"/>
              </a:ext>
            </a:extLst>
          </p:cNvPr>
          <p:cNvSpPr txBox="1"/>
          <p:nvPr/>
        </p:nvSpPr>
        <p:spPr>
          <a:xfrm>
            <a:off x="33233389" y="17113942"/>
            <a:ext cx="3311267" cy="584775"/>
          </a:xfrm>
          <a:prstGeom prst="rect">
            <a:avLst/>
          </a:prstGeom>
          <a:noFill/>
        </p:spPr>
        <p:txBody>
          <a:bodyPr wrap="square" rtlCol="0">
            <a:spAutoFit/>
          </a:bodyPr>
          <a:lstStyle/>
          <a:p>
            <a:pPr algn="ctr"/>
            <a:r>
              <a:rPr lang="en-US" sz="3200" dirty="0"/>
              <a:t>Version Control</a:t>
            </a:r>
          </a:p>
        </p:txBody>
      </p:sp>
      <p:pic>
        <p:nvPicPr>
          <p:cNvPr id="3" name="Picture 3">
            <a:extLst>
              <a:ext uri="{FF2B5EF4-FFF2-40B4-BE49-F238E27FC236}">
                <a16:creationId xmlns:a16="http://schemas.microsoft.com/office/drawing/2014/main" id="{B9ABBFA7-CABC-499C-A6BA-B38C429E2474}"/>
              </a:ext>
            </a:extLst>
          </p:cNvPr>
          <p:cNvPicPr>
            <a:picLocks noChangeAspect="1"/>
          </p:cNvPicPr>
          <p:nvPr/>
        </p:nvPicPr>
        <p:blipFill>
          <a:blip r:embed="rId25"/>
          <a:stretch>
            <a:fillRect/>
          </a:stretch>
        </p:blipFill>
        <p:spPr>
          <a:xfrm>
            <a:off x="21816203" y="22788411"/>
            <a:ext cx="10644995" cy="401972"/>
          </a:xfrm>
          <a:prstGeom prst="rect">
            <a:avLst/>
          </a:prstGeom>
        </p:spPr>
      </p:pic>
    </p:spTree>
    <p:extLst>
      <p:ext uri="{BB962C8B-B14F-4D97-AF65-F5344CB8AC3E}">
        <p14:creationId xmlns:p14="http://schemas.microsoft.com/office/powerpoint/2010/main" val="2166200899"/>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5234</TotalTime>
  <Words>1284</Words>
  <Application>Microsoft Office PowerPoint</Application>
  <PresentationFormat>Custom</PresentationFormat>
  <Paragraphs>142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Arial,Sans-Serif</vt:lpstr>
      <vt:lpstr>Calibri</vt:lpstr>
      <vt:lpstr>Calibri Light</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Alexia Filler</cp:lastModifiedBy>
  <cp:revision>994</cp:revision>
  <cp:lastPrinted>2017-01-27T17:32:38Z</cp:lastPrinted>
  <dcterms:modified xsi:type="dcterms:W3CDTF">2020-04-13T21:58:31Z</dcterms:modified>
</cp:coreProperties>
</file>