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7010400" cy="9296400"/>
  <p:embeddedFontLst>
    <p:embeddedFont>
      <p:font typeface="Lato"/>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15" roundtripDataSignature="AMtx7mh8LhPpPuptYYImF2N1RSaq+v7/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ato-regular.fntdata"/><Relationship Id="rId8" Type="http://schemas.openxmlformats.org/officeDocument/2006/relationships/font" Target="fonts/Lato-bold.fntdata"/><Relationship Id="rId11" Type="http://schemas.openxmlformats.org/officeDocument/2006/relationships/font" Target="fonts/HelveticaNeue-regular.fntdata"/><Relationship Id="rId10" Type="http://schemas.openxmlformats.org/officeDocument/2006/relationships/font" Target="fonts/Lato-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5" Type="http://customschemas.google.com/relationships/presentationmetadata" Target="meta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3037839" cy="464820"/>
          </a:xfrm>
          <a:prstGeom prst="rect">
            <a:avLst/>
          </a:prstGeom>
          <a:noFill/>
          <a:ln>
            <a:noFill/>
          </a:ln>
        </p:spPr>
        <p:txBody>
          <a:bodyPr anchorCtr="0" anchor="t" bIns="93150" lIns="93150" spcFirstLastPara="1" rIns="93150" wrap="square" tIns="931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70937" y="0"/>
            <a:ext cx="3037839" cy="464820"/>
          </a:xfrm>
          <a:prstGeom prst="rect">
            <a:avLst/>
          </a:prstGeom>
          <a:noFill/>
          <a:ln>
            <a:noFill/>
          </a:ln>
        </p:spPr>
        <p:txBody>
          <a:bodyPr anchorCtr="0" anchor="t" bIns="93150" lIns="93150" spcFirstLastPara="1" rIns="93150" wrap="square" tIns="9315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1" y="4415790"/>
            <a:ext cx="5608319" cy="4183380"/>
          </a:xfrm>
          <a:prstGeom prst="rect">
            <a:avLst/>
          </a:prstGeom>
          <a:noFill/>
          <a:ln>
            <a:noFill/>
          </a:ln>
        </p:spPr>
        <p:txBody>
          <a:bodyPr anchorCtr="0" anchor="t" bIns="93150" lIns="93150" spcFirstLastPara="1" rIns="93150" wrap="square" tIns="9315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1" y="8829967"/>
            <a:ext cx="3037839" cy="464820"/>
          </a:xfrm>
          <a:prstGeom prst="rect">
            <a:avLst/>
          </a:prstGeom>
          <a:noFill/>
          <a:ln>
            <a:noFill/>
          </a:ln>
        </p:spPr>
        <p:txBody>
          <a:bodyPr anchorCtr="0" anchor="b" bIns="93150" lIns="93150" spcFirstLastPara="1" rIns="93150" wrap="square" tIns="9315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70937" y="8829967"/>
            <a:ext cx="3037839" cy="464820"/>
          </a:xfrm>
          <a:prstGeom prst="rect">
            <a:avLst/>
          </a:prstGeom>
          <a:noFill/>
          <a:ln>
            <a:noFill/>
          </a:ln>
        </p:spPr>
        <p:txBody>
          <a:bodyPr anchorCtr="0" anchor="b" bIns="93150" lIns="93150" spcFirstLastPara="1" rIns="93150" wrap="square" tIns="93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2"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3"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4"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5"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6"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7"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8"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p:nvPr>
            <p:ph idx="2" type="sldImg"/>
          </p:nvPr>
        </p:nvSpPr>
        <p:spPr>
          <a:xfrm>
            <a:off x="1181100" y="696913"/>
            <a:ext cx="4648200"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1:notes"/>
          <p:cNvSpPr txBox="1"/>
          <p:nvPr>
            <p:ph idx="1" type="body"/>
          </p:nvPr>
        </p:nvSpPr>
        <p:spPr>
          <a:xfrm>
            <a:off x="701041" y="4415790"/>
            <a:ext cx="5608319" cy="4183380"/>
          </a:xfrm>
          <a:prstGeom prst="rect">
            <a:avLst/>
          </a:prstGeom>
          <a:noFill/>
          <a:ln>
            <a:noFill/>
          </a:ln>
        </p:spPr>
        <p:txBody>
          <a:bodyPr anchorCtr="0" anchor="t" bIns="46550" lIns="93150" spcFirstLastPara="1" rIns="93150" wrap="square" tIns="46550">
            <a:noAutofit/>
          </a:bodyPr>
          <a:lstStyle/>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Kill abstract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Change to sans serif font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bigger</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Make title background white</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Use full names</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Super script to associate names with correct department </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4 columns!!!</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Smaller pictures</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Bold titles</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References can be 12pt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Acknowledgements can be 16pt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Everything else is 18-24pt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Titles don’t need to be bigger than 36pt</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Remove circles from the arrowhead diagram, group the related labels together</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Include menu bar</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Testing/error handling – sample error (we don’t crash with errors!)</a:t>
            </a:r>
            <a:endParaRPr/>
          </a:p>
          <a:p>
            <a:pPr indent="-174708" lvl="0" marL="174708" rtl="0" algn="l">
              <a:lnSpc>
                <a:spcPct val="100000"/>
              </a:lnSpc>
              <a:spcBef>
                <a:spcPts val="0"/>
              </a:spcBef>
              <a:spcAft>
                <a:spcPts val="0"/>
              </a:spcAft>
              <a:buClr>
                <a:schemeClr val="dk1"/>
              </a:buClr>
              <a:buSzPts val="1200"/>
              <a:buFont typeface="Calibri"/>
              <a:buChar char="-"/>
            </a:pPr>
            <a:r>
              <a:rPr lang="en-US">
                <a:solidFill>
                  <a:schemeClr val="dk1"/>
                </a:solidFill>
                <a:latin typeface="Calibri"/>
                <a:ea typeface="Calibri"/>
                <a:cs typeface="Calibri"/>
                <a:sym typeface="Calibri"/>
              </a:rPr>
              <a:t>Mouseovers for edges screenshot</a:t>
            </a:r>
            <a:endParaRPr/>
          </a:p>
        </p:txBody>
      </p:sp>
      <p:sp>
        <p:nvSpPr>
          <p:cNvPr id="75" name="Google Shape;75;p1:notes"/>
          <p:cNvSpPr txBox="1"/>
          <p:nvPr>
            <p:ph idx="12" type="sldNum"/>
          </p:nvPr>
        </p:nvSpPr>
        <p:spPr>
          <a:xfrm>
            <a:off x="3970937" y="8829967"/>
            <a:ext cx="3037839" cy="464820"/>
          </a:xfrm>
          <a:prstGeom prst="rect">
            <a:avLst/>
          </a:prstGeom>
          <a:noFill/>
          <a:ln>
            <a:noFill/>
          </a:ln>
        </p:spPr>
        <p:txBody>
          <a:bodyPr anchorCtr="0" anchor="b" bIns="46550" lIns="93150" spcFirstLastPara="1" rIns="93150" wrap="square" tIns="46550">
            <a:noAutofit/>
          </a:bodyPr>
          <a:lstStyle/>
          <a:p>
            <a:pPr indent="0" lvl="0" marL="0" rtl="0" algn="r">
              <a:lnSpc>
                <a:spcPct val="100000"/>
              </a:lnSpc>
              <a:spcBef>
                <a:spcPts val="0"/>
              </a:spcBef>
              <a:spcAft>
                <a:spcPts val="0"/>
              </a:spcAft>
              <a:buClr>
                <a:srgbClr val="000000"/>
              </a:buClr>
              <a:buSzPts val="350"/>
              <a:buFont typeface="Arial"/>
              <a:buNone/>
            </a:pPr>
            <a:r>
              <a:rPr lang="en-US"/>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291839" y="10226042"/>
            <a:ext cx="37307519" cy="705612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chemeClr val="dk1"/>
              </a:buClr>
              <a:buSzPts val="1400"/>
              <a:buFont typeface="Calibri"/>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SzPts val="1400"/>
              <a:buNone/>
              <a:defRPr/>
            </a:lvl3pPr>
            <a:lvl4pPr lvl="3" marR="0" algn="l">
              <a:lnSpc>
                <a:spcPct val="100000"/>
              </a:lnSpc>
              <a:spcBef>
                <a:spcPts val="0"/>
              </a:spcBef>
              <a:spcAft>
                <a:spcPts val="0"/>
              </a:spcAft>
              <a:buSzPts val="1400"/>
              <a:buNone/>
              <a:defRPr/>
            </a:lvl4pPr>
            <a:lvl5pPr lvl="4" marR="0" algn="l">
              <a:lnSpc>
                <a:spcPct val="100000"/>
              </a:lnSpc>
              <a:spcBef>
                <a:spcPts val="0"/>
              </a:spcBef>
              <a:spcAft>
                <a:spcPts val="0"/>
              </a:spcAft>
              <a:buSzPts val="1400"/>
              <a:buNone/>
              <a:defRPr/>
            </a:lvl5pPr>
            <a:lvl6pPr lvl="5" marR="0" algn="l">
              <a:lnSpc>
                <a:spcPct val="100000"/>
              </a:lnSpc>
              <a:spcBef>
                <a:spcPts val="0"/>
              </a:spcBef>
              <a:spcAft>
                <a:spcPts val="0"/>
              </a:spcAft>
              <a:buSzPts val="1400"/>
              <a:buNone/>
              <a:defRPr/>
            </a:lvl6pPr>
            <a:lvl7pPr lvl="6" marR="0" algn="l">
              <a:lnSpc>
                <a:spcPct val="100000"/>
              </a:lnSpc>
              <a:spcBef>
                <a:spcPts val="0"/>
              </a:spcBef>
              <a:spcAft>
                <a:spcPts val="0"/>
              </a:spcAft>
              <a:buSzPts val="1400"/>
              <a:buNone/>
              <a:defRPr/>
            </a:lvl7pPr>
            <a:lvl8pPr lvl="7" marR="0" algn="l">
              <a:lnSpc>
                <a:spcPct val="100000"/>
              </a:lnSpc>
              <a:spcBef>
                <a:spcPts val="0"/>
              </a:spcBef>
              <a:spcAft>
                <a:spcPts val="0"/>
              </a:spcAft>
              <a:buSzPts val="1400"/>
              <a:buNone/>
              <a:defRPr/>
            </a:lvl8pPr>
            <a:lvl9pPr lvl="8" marR="0"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6583678" y="18653759"/>
            <a:ext cx="30723839" cy="841248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3360"/>
              </a:spcBef>
              <a:spcAft>
                <a:spcPts val="0"/>
              </a:spcAft>
              <a:buClr>
                <a:srgbClr val="888888"/>
              </a:buClr>
              <a:buSzPts val="1400"/>
              <a:buFont typeface="Arial"/>
              <a:buNone/>
              <a:defRPr/>
            </a:lvl1pPr>
            <a:lvl2pPr lvl="1" marR="0" algn="ctr">
              <a:lnSpc>
                <a:spcPct val="100000"/>
              </a:lnSpc>
              <a:spcBef>
                <a:spcPts val="2940"/>
              </a:spcBef>
              <a:spcAft>
                <a:spcPts val="0"/>
              </a:spcAft>
              <a:buClr>
                <a:srgbClr val="888888"/>
              </a:buClr>
              <a:buSzPts val="1400"/>
              <a:buFont typeface="Arial"/>
              <a:buNone/>
              <a:defRPr/>
            </a:lvl2pPr>
            <a:lvl3pPr lvl="2" marR="0" algn="ctr">
              <a:lnSpc>
                <a:spcPct val="100000"/>
              </a:lnSpc>
              <a:spcBef>
                <a:spcPts val="2520"/>
              </a:spcBef>
              <a:spcAft>
                <a:spcPts val="0"/>
              </a:spcAft>
              <a:buClr>
                <a:srgbClr val="888888"/>
              </a:buClr>
              <a:buSzPts val="1400"/>
              <a:buFont typeface="Arial"/>
              <a:buNone/>
              <a:defRPr/>
            </a:lvl3pPr>
            <a:lvl4pPr lvl="3" marR="0" algn="ctr">
              <a:lnSpc>
                <a:spcPct val="100000"/>
              </a:lnSpc>
              <a:spcBef>
                <a:spcPts val="2100"/>
              </a:spcBef>
              <a:spcAft>
                <a:spcPts val="0"/>
              </a:spcAft>
              <a:buClr>
                <a:srgbClr val="888888"/>
              </a:buClr>
              <a:buSzPts val="1400"/>
              <a:buFont typeface="Arial"/>
              <a:buNone/>
              <a:defRPr/>
            </a:lvl4pPr>
            <a:lvl5pPr lvl="4" marR="0" algn="ctr">
              <a:lnSpc>
                <a:spcPct val="100000"/>
              </a:lnSpc>
              <a:spcBef>
                <a:spcPts val="2100"/>
              </a:spcBef>
              <a:spcAft>
                <a:spcPts val="0"/>
              </a:spcAft>
              <a:buClr>
                <a:srgbClr val="888888"/>
              </a:buClr>
              <a:buSzPts val="1400"/>
              <a:buFont typeface="Arial"/>
              <a:buNone/>
              <a:defRPr/>
            </a:lvl5pPr>
            <a:lvl6pPr lvl="5" marR="0" algn="ctr">
              <a:lnSpc>
                <a:spcPct val="100000"/>
              </a:lnSpc>
              <a:spcBef>
                <a:spcPts val="2100"/>
              </a:spcBef>
              <a:spcAft>
                <a:spcPts val="0"/>
              </a:spcAft>
              <a:buClr>
                <a:srgbClr val="888888"/>
              </a:buClr>
              <a:buSzPts val="1400"/>
              <a:buFont typeface="Arial"/>
              <a:buNone/>
              <a:defRPr/>
            </a:lvl6pPr>
            <a:lvl7pPr lvl="6" marR="0" algn="ctr">
              <a:lnSpc>
                <a:spcPct val="100000"/>
              </a:lnSpc>
              <a:spcBef>
                <a:spcPts val="2100"/>
              </a:spcBef>
              <a:spcAft>
                <a:spcPts val="0"/>
              </a:spcAft>
              <a:buClr>
                <a:srgbClr val="888888"/>
              </a:buClr>
              <a:buSzPts val="1400"/>
              <a:buFont typeface="Arial"/>
              <a:buNone/>
              <a:defRPr/>
            </a:lvl7pPr>
            <a:lvl8pPr lvl="7" marR="0" algn="ctr">
              <a:lnSpc>
                <a:spcPct val="100000"/>
              </a:lnSpc>
              <a:spcBef>
                <a:spcPts val="2100"/>
              </a:spcBef>
              <a:spcAft>
                <a:spcPts val="0"/>
              </a:spcAft>
              <a:buClr>
                <a:srgbClr val="888888"/>
              </a:buClr>
              <a:buSzPts val="1400"/>
              <a:buFont typeface="Arial"/>
              <a:buNone/>
              <a:defRPr/>
            </a:lvl8pPr>
            <a:lvl9pPr lvl="8" marR="0" algn="ctr">
              <a:lnSpc>
                <a:spcPct val="100000"/>
              </a:lnSpc>
              <a:spcBef>
                <a:spcPts val="2100"/>
              </a:spcBef>
              <a:spcAft>
                <a:spcPts val="0"/>
              </a:spcAft>
              <a:buClr>
                <a:srgbClr val="888888"/>
              </a:buClr>
              <a:buSzPts val="1400"/>
              <a:buFont typeface="Arial"/>
              <a:buNone/>
              <a:defRPr/>
            </a:lvl9pPr>
          </a:lstStyle>
          <a:p/>
        </p:txBody>
      </p:sp>
      <p:sp>
        <p:nvSpPr>
          <p:cNvPr id="18" name="Google Shape;18;p3"/>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19" name="Google Shape;19;p3"/>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0" name="Google Shape;20;p3"/>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4"/>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2194558" y="7680963"/>
            <a:ext cx="19385280" cy="21724621"/>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4" name="Google Shape;24;p4"/>
          <p:cNvSpPr txBox="1"/>
          <p:nvPr>
            <p:ph idx="2" type="body"/>
          </p:nvPr>
        </p:nvSpPr>
        <p:spPr>
          <a:xfrm>
            <a:off x="22311359" y="7680963"/>
            <a:ext cx="19385280" cy="21724621"/>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 name="Google Shape;25;p4"/>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6" name="Google Shape;26;p4"/>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27" name="Google Shape;27;p4"/>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 name="Shape 28"/>
        <p:cNvGrpSpPr/>
        <p:nvPr/>
      </p:nvGrpSpPr>
      <p:grpSpPr>
        <a:xfrm>
          <a:off x="0" y="0"/>
          <a:ext cx="0" cy="0"/>
          <a:chOff x="0" y="0"/>
          <a:chExt cx="0" cy="0"/>
        </a:xfrm>
      </p:grpSpPr>
      <p:sp>
        <p:nvSpPr>
          <p:cNvPr id="29" name="Google Shape;29;p5"/>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2194558" y="7368542"/>
            <a:ext cx="19392903" cy="3070857"/>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1" name="Google Shape;31;p5"/>
          <p:cNvSpPr txBox="1"/>
          <p:nvPr>
            <p:ph idx="2" type="body"/>
          </p:nvPr>
        </p:nvSpPr>
        <p:spPr>
          <a:xfrm>
            <a:off x="2194558" y="10439400"/>
            <a:ext cx="19392903" cy="1896618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2" name="Google Shape;32;p5"/>
          <p:cNvSpPr txBox="1"/>
          <p:nvPr>
            <p:ph idx="3" type="body"/>
          </p:nvPr>
        </p:nvSpPr>
        <p:spPr>
          <a:xfrm>
            <a:off x="22296123" y="7368542"/>
            <a:ext cx="19400519" cy="3070857"/>
          </a:xfrm>
          <a:prstGeom prst="rect">
            <a:avLst/>
          </a:prstGeom>
          <a:noFill/>
          <a:ln>
            <a:noFill/>
          </a:ln>
        </p:spPr>
        <p:txBody>
          <a:bodyPr anchorCtr="0" anchor="b" bIns="91425" lIns="91425" spcFirstLastPara="1" rIns="91425" wrap="square" tIns="91425">
            <a:noAutofit/>
          </a:bodyPr>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33" name="Google Shape;33;p5"/>
          <p:cNvSpPr txBox="1"/>
          <p:nvPr>
            <p:ph idx="4" type="body"/>
          </p:nvPr>
        </p:nvSpPr>
        <p:spPr>
          <a:xfrm>
            <a:off x="22296123" y="10439400"/>
            <a:ext cx="19400519" cy="1896618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34" name="Google Shape;34;p5"/>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5" name="Google Shape;35;p5"/>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36" name="Google Shape;36;p5"/>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0" name="Google Shape;40;p6"/>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1" name="Google Shape;41;p6"/>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7"/>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4" name="Google Shape;44;p7"/>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45" name="Google Shape;45;p7"/>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8"/>
          <p:cNvSpPr txBox="1"/>
          <p:nvPr>
            <p:ph type="title"/>
          </p:nvPr>
        </p:nvSpPr>
        <p:spPr>
          <a:xfrm>
            <a:off x="2194564" y="1310640"/>
            <a:ext cx="14439903" cy="5577837"/>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 type="body"/>
          </p:nvPr>
        </p:nvSpPr>
        <p:spPr>
          <a:xfrm>
            <a:off x="17160241" y="1310641"/>
            <a:ext cx="24536399" cy="28094942"/>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49" name="Google Shape;49;p8"/>
          <p:cNvSpPr txBox="1"/>
          <p:nvPr>
            <p:ph idx="2" type="body"/>
          </p:nvPr>
        </p:nvSpPr>
        <p:spPr>
          <a:xfrm>
            <a:off x="2194564" y="6888482"/>
            <a:ext cx="14439903" cy="22517103"/>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0" name="Google Shape;50;p8"/>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1" name="Google Shape;51;p8"/>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2" name="Google Shape;52;p8"/>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9"/>
          <p:cNvSpPr txBox="1"/>
          <p:nvPr>
            <p:ph type="title"/>
          </p:nvPr>
        </p:nvSpPr>
        <p:spPr>
          <a:xfrm>
            <a:off x="8602982" y="23042881"/>
            <a:ext cx="26334721" cy="2720343"/>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p:nvPr>
            <p:ph idx="2" type="pic"/>
          </p:nvPr>
        </p:nvSpPr>
        <p:spPr>
          <a:xfrm>
            <a:off x="8602982" y="2941317"/>
            <a:ext cx="26334721" cy="1975104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29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25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6" name="Google Shape;56;p9"/>
          <p:cNvSpPr txBox="1"/>
          <p:nvPr>
            <p:ph idx="1" type="body"/>
          </p:nvPr>
        </p:nvSpPr>
        <p:spPr>
          <a:xfrm>
            <a:off x="8602982" y="25763223"/>
            <a:ext cx="26334721" cy="3863335"/>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0"/>
              </a:spcBef>
              <a:spcAft>
                <a:spcPts val="0"/>
              </a:spcAft>
              <a:buSzPts val="1400"/>
              <a:buFont typeface="Calibri"/>
              <a:buNone/>
              <a:defRPr/>
            </a:lvl1pPr>
            <a:lvl2pPr indent="-228600" lvl="1" marL="914400" algn="l">
              <a:lnSpc>
                <a:spcPct val="100000"/>
              </a:lnSpc>
              <a:spcBef>
                <a:spcPts val="0"/>
              </a:spcBef>
              <a:spcAft>
                <a:spcPts val="0"/>
              </a:spcAft>
              <a:buSzPts val="1400"/>
              <a:buFont typeface="Calibri"/>
              <a:buNone/>
              <a:defRPr/>
            </a:lvl2pPr>
            <a:lvl3pPr indent="-228600" lvl="2" marL="1371600" algn="l">
              <a:lnSpc>
                <a:spcPct val="100000"/>
              </a:lnSpc>
              <a:spcBef>
                <a:spcPts val="0"/>
              </a:spcBef>
              <a:spcAft>
                <a:spcPts val="0"/>
              </a:spcAft>
              <a:buSzPts val="1400"/>
              <a:buFont typeface="Calibri"/>
              <a:buNone/>
              <a:defRPr/>
            </a:lvl3pPr>
            <a:lvl4pPr indent="-228600" lvl="3" marL="1828800" algn="l">
              <a:lnSpc>
                <a:spcPct val="100000"/>
              </a:lnSpc>
              <a:spcBef>
                <a:spcPts val="0"/>
              </a:spcBef>
              <a:spcAft>
                <a:spcPts val="0"/>
              </a:spcAft>
              <a:buSzPts val="1400"/>
              <a:buFont typeface="Calibri"/>
              <a:buNone/>
              <a:defRPr/>
            </a:lvl4pPr>
            <a:lvl5pPr indent="-228600" lvl="4" marL="2286000" algn="l">
              <a:lnSpc>
                <a:spcPct val="100000"/>
              </a:lnSpc>
              <a:spcBef>
                <a:spcPts val="0"/>
              </a:spcBef>
              <a:spcAft>
                <a:spcPts val="0"/>
              </a:spcAft>
              <a:buSzPts val="1400"/>
              <a:buFont typeface="Calibri"/>
              <a:buNone/>
              <a:defRPr/>
            </a:lvl5pPr>
            <a:lvl6pPr indent="-228600" lvl="5" marL="2743200" algn="l">
              <a:lnSpc>
                <a:spcPct val="100000"/>
              </a:lnSpc>
              <a:spcBef>
                <a:spcPts val="0"/>
              </a:spcBef>
              <a:spcAft>
                <a:spcPts val="0"/>
              </a:spcAft>
              <a:buSzPts val="1400"/>
              <a:buFont typeface="Calibri"/>
              <a:buNone/>
              <a:defRPr/>
            </a:lvl6pPr>
            <a:lvl7pPr indent="-228600" lvl="6" marL="3200400" algn="l">
              <a:lnSpc>
                <a:spcPct val="100000"/>
              </a:lnSpc>
              <a:spcBef>
                <a:spcPts val="0"/>
              </a:spcBef>
              <a:spcAft>
                <a:spcPts val="0"/>
              </a:spcAft>
              <a:buSzPts val="1400"/>
              <a:buFont typeface="Calibri"/>
              <a:buNone/>
              <a:defRPr/>
            </a:lvl7pPr>
            <a:lvl8pPr indent="-228600" lvl="7" marL="3657600" algn="l">
              <a:lnSpc>
                <a:spcPct val="100000"/>
              </a:lnSpc>
              <a:spcBef>
                <a:spcPts val="0"/>
              </a:spcBef>
              <a:spcAft>
                <a:spcPts val="0"/>
              </a:spcAft>
              <a:buSzPts val="1400"/>
              <a:buFont typeface="Calibri"/>
              <a:buNone/>
              <a:defRPr/>
            </a:lvl8pPr>
            <a:lvl9pPr indent="-228600" lvl="8" marL="4114800" algn="l">
              <a:lnSpc>
                <a:spcPct val="100000"/>
              </a:lnSpc>
              <a:spcBef>
                <a:spcPts val="0"/>
              </a:spcBef>
              <a:spcAft>
                <a:spcPts val="0"/>
              </a:spcAft>
              <a:buSzPts val="1400"/>
              <a:buFont typeface="Calibri"/>
              <a:buNone/>
              <a:defRPr/>
            </a:lvl9pPr>
          </a:lstStyle>
          <a:p/>
        </p:txBody>
      </p:sp>
      <p:sp>
        <p:nvSpPr>
          <p:cNvPr id="57" name="Google Shape;57;p9"/>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8" name="Google Shape;58;p9"/>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59" name="Google Shape;59;p9"/>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0" name="Shape 60"/>
        <p:cNvGrpSpPr/>
        <p:nvPr/>
      </p:nvGrpSpPr>
      <p:grpSpPr>
        <a:xfrm>
          <a:off x="0" y="0"/>
          <a:ext cx="0" cy="0"/>
          <a:chOff x="0" y="0"/>
          <a:chExt cx="0" cy="0"/>
        </a:xfrm>
      </p:grpSpPr>
      <p:sp>
        <p:nvSpPr>
          <p:cNvPr id="61" name="Google Shape;61;p10"/>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 type="body"/>
          </p:nvPr>
        </p:nvSpPr>
        <p:spPr>
          <a:xfrm rot="5400000">
            <a:off x="11083290" y="-1207767"/>
            <a:ext cx="21724621" cy="39502081"/>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3" name="Google Shape;63;p10"/>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4" name="Google Shape;64;p10"/>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65" name="Google Shape;65;p10"/>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6" name="Shape 66"/>
        <p:cNvGrpSpPr/>
        <p:nvPr/>
      </p:nvGrpSpPr>
      <p:grpSpPr>
        <a:xfrm>
          <a:off x="0" y="0"/>
          <a:ext cx="0" cy="0"/>
          <a:chOff x="0" y="0"/>
          <a:chExt cx="0" cy="0"/>
        </a:xfrm>
      </p:grpSpPr>
      <p:sp>
        <p:nvSpPr>
          <p:cNvPr id="67" name="Google Shape;67;p11"/>
          <p:cNvSpPr txBox="1"/>
          <p:nvPr>
            <p:ph type="title"/>
          </p:nvPr>
        </p:nvSpPr>
        <p:spPr>
          <a:xfrm rot="5400000">
            <a:off x="22715220" y="10424165"/>
            <a:ext cx="28087320" cy="987552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 type="body"/>
          </p:nvPr>
        </p:nvSpPr>
        <p:spPr>
          <a:xfrm rot="5400000">
            <a:off x="2598421" y="914403"/>
            <a:ext cx="28087320" cy="28895039"/>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3360"/>
              </a:spcBef>
              <a:spcAft>
                <a:spcPts val="0"/>
              </a:spcAft>
              <a:buClr>
                <a:schemeClr val="dk1"/>
              </a:buClr>
              <a:buSzPts val="1400"/>
              <a:buFont typeface="Arial"/>
              <a:buChar char="•"/>
              <a:defRPr/>
            </a:lvl1pPr>
            <a:lvl2pPr indent="-317500" lvl="1" marL="914400" algn="l">
              <a:lnSpc>
                <a:spcPct val="100000"/>
              </a:lnSpc>
              <a:spcBef>
                <a:spcPts val="2940"/>
              </a:spcBef>
              <a:spcAft>
                <a:spcPts val="0"/>
              </a:spcAft>
              <a:buClr>
                <a:schemeClr val="dk1"/>
              </a:buClr>
              <a:buSzPts val="1400"/>
              <a:buFont typeface="Arial"/>
              <a:buChar char="–"/>
              <a:defRPr/>
            </a:lvl2pPr>
            <a:lvl3pPr indent="-317500" lvl="2" marL="1371600" algn="l">
              <a:lnSpc>
                <a:spcPct val="100000"/>
              </a:lnSpc>
              <a:spcBef>
                <a:spcPts val="2520"/>
              </a:spcBef>
              <a:spcAft>
                <a:spcPts val="0"/>
              </a:spcAft>
              <a:buClr>
                <a:schemeClr val="dk1"/>
              </a:buClr>
              <a:buSzPts val="1400"/>
              <a:buFont typeface="Arial"/>
              <a:buChar char="•"/>
              <a:defRPr/>
            </a:lvl3pPr>
            <a:lvl4pPr indent="-317500" lvl="3" marL="1828800" algn="l">
              <a:lnSpc>
                <a:spcPct val="100000"/>
              </a:lnSpc>
              <a:spcBef>
                <a:spcPts val="2100"/>
              </a:spcBef>
              <a:spcAft>
                <a:spcPts val="0"/>
              </a:spcAft>
              <a:buClr>
                <a:schemeClr val="dk1"/>
              </a:buClr>
              <a:buSzPts val="1400"/>
              <a:buFont typeface="Arial"/>
              <a:buChar char="–"/>
              <a:defRPr/>
            </a:lvl4pPr>
            <a:lvl5pPr indent="-317500" lvl="4" marL="2286000" algn="l">
              <a:lnSpc>
                <a:spcPct val="100000"/>
              </a:lnSpc>
              <a:spcBef>
                <a:spcPts val="2100"/>
              </a:spcBef>
              <a:spcAft>
                <a:spcPts val="0"/>
              </a:spcAft>
              <a:buClr>
                <a:schemeClr val="dk1"/>
              </a:buClr>
              <a:buSzPts val="1400"/>
              <a:buFont typeface="Arial"/>
              <a:buChar char="»"/>
              <a:defRPr/>
            </a:lvl5pPr>
            <a:lvl6pPr indent="-317500" lvl="5" marL="2743200" algn="l">
              <a:lnSpc>
                <a:spcPct val="100000"/>
              </a:lnSpc>
              <a:spcBef>
                <a:spcPts val="2100"/>
              </a:spcBef>
              <a:spcAft>
                <a:spcPts val="0"/>
              </a:spcAft>
              <a:buClr>
                <a:schemeClr val="dk1"/>
              </a:buClr>
              <a:buSzPts val="1400"/>
              <a:buFont typeface="Arial"/>
              <a:buChar char="•"/>
              <a:defRPr/>
            </a:lvl6pPr>
            <a:lvl7pPr indent="-317500" lvl="6" marL="3200400" algn="l">
              <a:lnSpc>
                <a:spcPct val="100000"/>
              </a:lnSpc>
              <a:spcBef>
                <a:spcPts val="2100"/>
              </a:spcBef>
              <a:spcAft>
                <a:spcPts val="0"/>
              </a:spcAft>
              <a:buClr>
                <a:schemeClr val="dk1"/>
              </a:buClr>
              <a:buSzPts val="1400"/>
              <a:buFont typeface="Arial"/>
              <a:buChar char="•"/>
              <a:defRPr/>
            </a:lvl7pPr>
            <a:lvl8pPr indent="-317500" lvl="7" marL="3657600" algn="l">
              <a:lnSpc>
                <a:spcPct val="100000"/>
              </a:lnSpc>
              <a:spcBef>
                <a:spcPts val="2100"/>
              </a:spcBef>
              <a:spcAft>
                <a:spcPts val="0"/>
              </a:spcAft>
              <a:buClr>
                <a:schemeClr val="dk1"/>
              </a:buClr>
              <a:buSzPts val="1400"/>
              <a:buFont typeface="Arial"/>
              <a:buChar char="•"/>
              <a:defRPr/>
            </a:lvl8pPr>
            <a:lvl9pPr indent="-317500" lvl="8" marL="4114800" algn="l">
              <a:lnSpc>
                <a:spcPct val="100000"/>
              </a:lnSpc>
              <a:spcBef>
                <a:spcPts val="2100"/>
              </a:spcBef>
              <a:spcAft>
                <a:spcPts val="0"/>
              </a:spcAft>
              <a:buClr>
                <a:schemeClr val="dk1"/>
              </a:buClr>
              <a:buSzPts val="1400"/>
              <a:buFont typeface="Arial"/>
              <a:buChar char="•"/>
              <a:defRPr/>
            </a:lvl9pPr>
          </a:lstStyle>
          <a:p/>
        </p:txBody>
      </p:sp>
      <p:sp>
        <p:nvSpPr>
          <p:cNvPr id="69" name="Google Shape;69;p11"/>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0" name="Google Shape;70;p11"/>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000000"/>
              </a:buClr>
              <a:buSzPts val="1400"/>
              <a:buFont typeface="Arial"/>
              <a:buNone/>
              <a:defRPr/>
            </a:lvl1pPr>
            <a:lvl2pPr lvl="1" marR="0" algn="l">
              <a:lnSpc>
                <a:spcPct val="100000"/>
              </a:lnSpc>
              <a:spcBef>
                <a:spcPts val="0"/>
              </a:spcBef>
              <a:spcAft>
                <a:spcPts val="0"/>
              </a:spcAft>
              <a:buClr>
                <a:srgbClr val="000000"/>
              </a:buClr>
              <a:buSzPts val="1400"/>
              <a:buFont typeface="Arial"/>
              <a:buNone/>
              <a:defRPr/>
            </a:lvl2pPr>
            <a:lvl3pPr lvl="2" marR="0" algn="l">
              <a:lnSpc>
                <a:spcPct val="100000"/>
              </a:lnSpc>
              <a:spcBef>
                <a:spcPts val="0"/>
              </a:spcBef>
              <a:spcAft>
                <a:spcPts val="0"/>
              </a:spcAft>
              <a:buClr>
                <a:srgbClr val="000000"/>
              </a:buClr>
              <a:buSzPts val="1400"/>
              <a:buFont typeface="Arial"/>
              <a:buNone/>
              <a:defRPr/>
            </a:lvl3pPr>
            <a:lvl4pPr lvl="3" marR="0" algn="l">
              <a:lnSpc>
                <a:spcPct val="100000"/>
              </a:lnSpc>
              <a:spcBef>
                <a:spcPts val="0"/>
              </a:spcBef>
              <a:spcAft>
                <a:spcPts val="0"/>
              </a:spcAft>
              <a:buClr>
                <a:srgbClr val="000000"/>
              </a:buClr>
              <a:buSzPts val="1400"/>
              <a:buFont typeface="Arial"/>
              <a:buNone/>
              <a:defRPr/>
            </a:lvl4pPr>
            <a:lvl5pPr lvl="4" marR="0" algn="l">
              <a:lnSpc>
                <a:spcPct val="100000"/>
              </a:lnSpc>
              <a:spcBef>
                <a:spcPts val="0"/>
              </a:spcBef>
              <a:spcAft>
                <a:spcPts val="0"/>
              </a:spcAft>
              <a:buClr>
                <a:srgbClr val="000000"/>
              </a:buClr>
              <a:buSzPts val="1400"/>
              <a:buFont typeface="Arial"/>
              <a:buNone/>
              <a:defRPr/>
            </a:lvl5pPr>
            <a:lvl6pPr lvl="5" marR="0" algn="l">
              <a:lnSpc>
                <a:spcPct val="100000"/>
              </a:lnSpc>
              <a:spcBef>
                <a:spcPts val="0"/>
              </a:spcBef>
              <a:spcAft>
                <a:spcPts val="0"/>
              </a:spcAft>
              <a:buClr>
                <a:srgbClr val="000000"/>
              </a:buClr>
              <a:buSzPts val="1400"/>
              <a:buFont typeface="Arial"/>
              <a:buNone/>
              <a:defRPr/>
            </a:lvl6pPr>
            <a:lvl7pPr lvl="6" marR="0" algn="l">
              <a:lnSpc>
                <a:spcPct val="100000"/>
              </a:lnSpc>
              <a:spcBef>
                <a:spcPts val="0"/>
              </a:spcBef>
              <a:spcAft>
                <a:spcPts val="0"/>
              </a:spcAft>
              <a:buClr>
                <a:srgbClr val="000000"/>
              </a:buClr>
              <a:buSzPts val="1400"/>
              <a:buFont typeface="Arial"/>
              <a:buNone/>
              <a:defRPr/>
            </a:lvl7pPr>
            <a:lvl8pPr lvl="7" marR="0" algn="l">
              <a:lnSpc>
                <a:spcPct val="100000"/>
              </a:lnSpc>
              <a:spcBef>
                <a:spcPts val="0"/>
              </a:spcBef>
              <a:spcAft>
                <a:spcPts val="0"/>
              </a:spcAft>
              <a:buClr>
                <a:srgbClr val="000000"/>
              </a:buClr>
              <a:buSzPts val="1400"/>
              <a:buFont typeface="Arial"/>
              <a:buNone/>
              <a:defRPr/>
            </a:lvl8pPr>
            <a:lvl9pPr lvl="8" marR="0" algn="l">
              <a:lnSpc>
                <a:spcPct val="100000"/>
              </a:lnSpc>
              <a:spcBef>
                <a:spcPts val="0"/>
              </a:spcBef>
              <a:spcAft>
                <a:spcPts val="0"/>
              </a:spcAft>
              <a:buClr>
                <a:srgbClr val="000000"/>
              </a:buClr>
              <a:buSzPts val="1400"/>
              <a:buFont typeface="Arial"/>
              <a:buNone/>
              <a:defRPr/>
            </a:lvl9pPr>
          </a:lstStyle>
          <a:p/>
        </p:txBody>
      </p:sp>
      <p:sp>
        <p:nvSpPr>
          <p:cNvPr id="71" name="Google Shape;71;p11"/>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58" y="1318262"/>
            <a:ext cx="39502081" cy="5486399"/>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dk1"/>
              </a:buClr>
              <a:buSzPts val="1400"/>
              <a:buFont typeface="Calibri"/>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194558" y="7680963"/>
            <a:ext cx="39502081" cy="21724621"/>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336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294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252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210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2" name="Google Shape;12;p2"/>
          <p:cNvSpPr txBox="1"/>
          <p:nvPr>
            <p:ph idx="10" type="dt"/>
          </p:nvPr>
        </p:nvSpPr>
        <p:spPr>
          <a:xfrm>
            <a:off x="2194558" y="30510484"/>
            <a:ext cx="10241279" cy="17526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a:off x="14996159" y="30510484"/>
            <a:ext cx="13898880" cy="175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31455359" y="30510484"/>
            <a:ext cx="10241279" cy="1752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r>
              <a:t/>
            </a:r>
            <a:endParaRPr/>
          </a:p>
          <a:p>
            <a:pPr indent="0" lvl="1" marL="0" rtl="0" algn="l">
              <a:spcBef>
                <a:spcPts val="0"/>
              </a:spcBef>
              <a:spcAft>
                <a:spcPts val="0"/>
              </a:spcAft>
              <a:buNone/>
            </a:pPr>
            <a:r>
              <a:t/>
            </a:r>
            <a:endParaRPr/>
          </a:p>
          <a:p>
            <a:pPr indent="0" lvl="2" marL="0" rtl="0" algn="l">
              <a:spcBef>
                <a:spcPts val="0"/>
              </a:spcBef>
              <a:spcAft>
                <a:spcPts val="0"/>
              </a:spcAft>
              <a:buNone/>
            </a:pPr>
            <a:r>
              <a:t/>
            </a:r>
            <a:endParaRPr/>
          </a:p>
          <a:p>
            <a:pPr indent="0" lvl="3" marL="0" rtl="0" algn="l">
              <a:spcBef>
                <a:spcPts val="0"/>
              </a:spcBef>
              <a:spcAft>
                <a:spcPts val="0"/>
              </a:spcAft>
              <a:buNone/>
            </a:pPr>
            <a:r>
              <a:t/>
            </a:r>
            <a:endParaRPr/>
          </a:p>
          <a:p>
            <a:pPr indent="0" lvl="4" marL="0" rtl="0" algn="l">
              <a:spcBef>
                <a:spcPts val="0"/>
              </a:spcBef>
              <a:spcAft>
                <a:spcPts val="0"/>
              </a:spcAft>
              <a:buNone/>
            </a:pPr>
            <a:r>
              <a:t/>
            </a:r>
            <a:endParaRPr/>
          </a:p>
          <a:p>
            <a:pPr indent="0" lvl="5" marL="0" rtl="0" algn="l">
              <a:spcBef>
                <a:spcPts val="0"/>
              </a:spcBef>
              <a:spcAft>
                <a:spcPts val="0"/>
              </a:spcAft>
              <a:buNone/>
            </a:pPr>
            <a:r>
              <a:t/>
            </a:r>
            <a:endParaRPr/>
          </a:p>
          <a:p>
            <a:pPr indent="0" lvl="6" marL="0" rtl="0" algn="l">
              <a:spcBef>
                <a:spcPts val="0"/>
              </a:spcBef>
              <a:spcAft>
                <a:spcPts val="0"/>
              </a:spcAft>
              <a:buNone/>
            </a:pPr>
            <a:r>
              <a:t/>
            </a:r>
            <a:endParaRPr/>
          </a:p>
          <a:p>
            <a:pPr indent="0" lvl="7" marL="0" rtl="0" algn="l">
              <a:spcBef>
                <a:spcPts val="0"/>
              </a:spcBef>
              <a:spcAft>
                <a:spcPts val="0"/>
              </a:spcAft>
              <a:buNone/>
            </a:pPr>
            <a:r>
              <a:t/>
            </a:r>
            <a:endParaRPr/>
          </a:p>
          <a:p>
            <a:pPr indent="0" lvl="8"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6.png"/><Relationship Id="rId22" Type="http://schemas.openxmlformats.org/officeDocument/2006/relationships/image" Target="../media/image4.png"/><Relationship Id="rId21" Type="http://schemas.openxmlformats.org/officeDocument/2006/relationships/image" Target="../media/image12.png"/><Relationship Id="rId24" Type="http://schemas.openxmlformats.org/officeDocument/2006/relationships/image" Target="../media/image7.png"/><Relationship Id="rId2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7717/peerj-cs.85" TargetMode="External"/><Relationship Id="rId4" Type="http://schemas.openxmlformats.org/officeDocument/2006/relationships/hyperlink" Target="https://doi.org/10.7717/peerj-cs.85" TargetMode="External"/><Relationship Id="rId9" Type="http://schemas.openxmlformats.org/officeDocument/2006/relationships/hyperlink" Target="https://www.yeastgenome.org/" TargetMode="External"/><Relationship Id="rId26" Type="http://schemas.openxmlformats.org/officeDocument/2006/relationships/image" Target="../media/image8.png"/><Relationship Id="rId25" Type="http://schemas.openxmlformats.org/officeDocument/2006/relationships/image" Target="../media/image10.png"/><Relationship Id="rId5" Type="http://schemas.openxmlformats.org/officeDocument/2006/relationships/hyperlink" Target="https://doi.org/0.1007/s11538-015-0092-6" TargetMode="External"/><Relationship Id="rId6" Type="http://schemas.openxmlformats.org/officeDocument/2006/relationships/hyperlink" Target="http://kdahlquist.github.io/GRNmap/" TargetMode="External"/><Relationship Id="rId7" Type="http://schemas.openxmlformats.org/officeDocument/2006/relationships/hyperlink" Target="https://dondi.github.io/GRNsight/" TargetMode="External"/><Relationship Id="rId8" Type="http://schemas.openxmlformats.org/officeDocument/2006/relationships/hyperlink" Target="https://github.com/dondi/GRNsight" TargetMode="External"/><Relationship Id="rId11" Type="http://schemas.openxmlformats.org/officeDocument/2006/relationships/image" Target="../media/image5.png"/><Relationship Id="rId10" Type="http://schemas.openxmlformats.org/officeDocument/2006/relationships/hyperlink" Target="https://www.yeastgenome.org/" TargetMode="External"/><Relationship Id="rId13" Type="http://schemas.openxmlformats.org/officeDocument/2006/relationships/image" Target="../media/image13.png"/><Relationship Id="rId12" Type="http://schemas.openxmlformats.org/officeDocument/2006/relationships/image" Target="../media/image14.png"/><Relationship Id="rId15" Type="http://schemas.openxmlformats.org/officeDocument/2006/relationships/image" Target="../media/image3.png"/><Relationship Id="rId14" Type="http://schemas.openxmlformats.org/officeDocument/2006/relationships/image" Target="../media/image6.png"/><Relationship Id="rId17" Type="http://schemas.openxmlformats.org/officeDocument/2006/relationships/image" Target="../media/image1.png"/><Relationship Id="rId16" Type="http://schemas.openxmlformats.org/officeDocument/2006/relationships/image" Target="../media/image11.png"/><Relationship Id="rId19" Type="http://schemas.openxmlformats.org/officeDocument/2006/relationships/image" Target="../media/image2.png"/><Relationship Id="rId1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7C00"/>
            </a:gs>
            <a:gs pos="100000">
              <a:srgbClr val="003700"/>
            </a:gs>
          </a:gsLst>
          <a:lin ang="5400000" scaled="0"/>
        </a:gradFill>
      </p:bgPr>
    </p:bg>
    <p:spTree>
      <p:nvGrpSpPr>
        <p:cNvPr id="76" name="Shape 76"/>
        <p:cNvGrpSpPr/>
        <p:nvPr/>
      </p:nvGrpSpPr>
      <p:grpSpPr>
        <a:xfrm>
          <a:off x="0" y="0"/>
          <a:ext cx="0" cy="0"/>
          <a:chOff x="0" y="0"/>
          <a:chExt cx="0" cy="0"/>
        </a:xfrm>
      </p:grpSpPr>
      <p:sp>
        <p:nvSpPr>
          <p:cNvPr id="77" name="Google Shape;77;p1"/>
          <p:cNvSpPr/>
          <p:nvPr/>
        </p:nvSpPr>
        <p:spPr>
          <a:xfrm>
            <a:off x="634954" y="577545"/>
            <a:ext cx="42736499" cy="4968000"/>
          </a:xfrm>
          <a:prstGeom prst="roundRect">
            <a:avLst>
              <a:gd fmla="val 16667" name="adj"/>
            </a:avLst>
          </a:prstGeom>
          <a:solidFill>
            <a:srgbClr val="FFFFFF"/>
          </a:solidFill>
          <a:ln cap="flat" cmpd="sng" w="9525">
            <a:solidFill>
              <a:srgbClr val="9BBB59"/>
            </a:solidFill>
            <a:prstDash val="solid"/>
            <a:round/>
            <a:headEnd len="sm" w="sm" type="none"/>
            <a:tailEnd len="sm" w="sm" type="none"/>
          </a:ln>
        </p:spPr>
        <p:txBody>
          <a:bodyPr anchorCtr="0" anchor="ctr" bIns="240350" lIns="480700" spcFirstLastPara="1" rIns="480700" wrap="square" tIns="240350">
            <a:noAutofit/>
          </a:bodyPr>
          <a:lstStyle/>
          <a:p>
            <a:pPr indent="0" lvl="0" marL="0" marR="0" rtl="0" algn="l">
              <a:lnSpc>
                <a:spcPct val="115000"/>
              </a:lnSpc>
              <a:spcBef>
                <a:spcPts val="1200"/>
              </a:spcBef>
              <a:spcAft>
                <a:spcPts val="0"/>
              </a:spcAft>
              <a:buClr>
                <a:srgbClr val="000000"/>
              </a:buClr>
              <a:buSzPts val="1100"/>
              <a:buFont typeface="Arial"/>
              <a:buNone/>
            </a:pPr>
            <a:r>
              <a:rPr b="0" i="0" lang="en-US" sz="7200" u="none" cap="none" strike="noStrike">
                <a:solidFill>
                  <a:srgbClr val="014D00"/>
                </a:solidFill>
                <a:latin typeface="Arial"/>
                <a:ea typeface="Arial"/>
                <a:cs typeface="Arial"/>
                <a:sym typeface="Arial"/>
              </a:rPr>
              <a:t>More Robust Testing of Data and UI for GRNsight: a Web Application for Visualizing Models of GRNs</a:t>
            </a:r>
            <a:endParaRPr b="0" i="0" sz="7200" u="none" cap="none" strike="noStrike">
              <a:solidFill>
                <a:srgbClr val="014D00"/>
              </a:solidFill>
              <a:latin typeface="Arial"/>
              <a:ea typeface="Arial"/>
              <a:cs typeface="Arial"/>
              <a:sym typeface="Arial"/>
            </a:endParaRPr>
          </a:p>
          <a:p>
            <a:pPr indent="0" lvl="0" marL="0" marR="0" rtl="0" algn="ctr">
              <a:lnSpc>
                <a:spcPct val="100000"/>
              </a:lnSpc>
              <a:spcBef>
                <a:spcPts val="1200"/>
              </a:spcBef>
              <a:spcAft>
                <a:spcPts val="0"/>
              </a:spcAft>
              <a:buClr>
                <a:srgbClr val="014D00"/>
              </a:buClr>
              <a:buSzPts val="350"/>
              <a:buFont typeface="Arial"/>
              <a:buNone/>
            </a:pPr>
            <a:r>
              <a:rPr b="0" i="0" lang="en-US" sz="1400" u="none" cap="none" strike="noStrike">
                <a:solidFill>
                  <a:srgbClr val="014D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000"/>
              <a:buFont typeface="Arial"/>
              <a:buNone/>
            </a:pPr>
            <a:r>
              <a:rPr b="0" i="0" lang="en-US" sz="4000" u="none" cap="none" strike="noStrike">
                <a:solidFill>
                  <a:srgbClr val="000000"/>
                </a:solidFill>
                <a:latin typeface="Arial"/>
                <a:ea typeface="Arial"/>
                <a:cs typeface="Arial"/>
                <a:sym typeface="Arial"/>
              </a:rPr>
              <a:t>Onariaginosa O. Igbinedion*, Ian M. Green*, Ahmad R. Mersaghian**, John David N. Dionisio*, Kam D. Dahlquist**</a:t>
            </a:r>
            <a:endParaRPr b="0" i="0" sz="1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800"/>
              <a:buFont typeface="Arial"/>
              <a:buNone/>
            </a:pPr>
            <a:r>
              <a:rPr b="0" i="0" lang="en-US" sz="3200" u="none" cap="none" strike="noStrike">
                <a:solidFill>
                  <a:srgbClr val="000000"/>
                </a:solidFill>
                <a:latin typeface="Arial"/>
                <a:ea typeface="Arial"/>
                <a:cs typeface="Arial"/>
                <a:sym typeface="Arial"/>
              </a:rPr>
              <a:t>*Department of Computer Science, **Department of Biology Loyola Marymount University, 1 LMU Drive, Los Angeles, CA 90045</a:t>
            </a:r>
            <a:endParaRPr b="0" i="0" sz="14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80000"/>
              </a:lnSpc>
              <a:spcBef>
                <a:spcPts val="0"/>
              </a:spcBef>
              <a:spcAft>
                <a:spcPts val="0"/>
              </a:spcAft>
              <a:buClr>
                <a:srgbClr val="014D00"/>
              </a:buClr>
              <a:buSzPts val="950"/>
              <a:buFont typeface="Arial"/>
              <a:buNone/>
            </a:pPr>
            <a:r>
              <a:t/>
            </a:r>
            <a:endParaRPr b="0" i="0" sz="3800" u="none" cap="none" strike="noStrike">
              <a:solidFill>
                <a:srgbClr val="014D00"/>
              </a:solidFill>
              <a:latin typeface="Arial"/>
              <a:ea typeface="Arial"/>
              <a:cs typeface="Arial"/>
              <a:sym typeface="Arial"/>
            </a:endParaRPr>
          </a:p>
          <a:p>
            <a:pPr indent="0" lvl="0" marL="0" marR="0" rtl="0" algn="ctr">
              <a:lnSpc>
                <a:spcPct val="80000"/>
              </a:lnSpc>
              <a:spcBef>
                <a:spcPts val="0"/>
              </a:spcBef>
              <a:spcAft>
                <a:spcPts val="0"/>
              </a:spcAft>
              <a:buClr>
                <a:srgbClr val="014D00"/>
              </a:buClr>
              <a:buSzPts val="950"/>
              <a:buFont typeface="Arial"/>
              <a:buNone/>
            </a:pPr>
            <a:r>
              <a:rPr b="0" i="0" lang="en-US" sz="3800" u="none" cap="none" strike="noStrike">
                <a:solidFill>
                  <a:srgbClr val="014D00"/>
                </a:solidFill>
                <a:latin typeface="Arial"/>
                <a:ea typeface="Arial"/>
                <a:cs typeface="Arial"/>
                <a:sym typeface="Arial"/>
              </a:rPr>
              <a:t> http://dondi.github.io/GRNsight/</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11758200" y="25288913"/>
            <a:ext cx="9921300" cy="12348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Future Directions</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1191037" y="29992225"/>
            <a:ext cx="99213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Acknowledgments</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11793906" y="29210056"/>
            <a:ext cx="99213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References</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11758200" y="26424234"/>
            <a:ext cx="9921300" cy="2285700"/>
          </a:xfrm>
          <a:prstGeom prst="rect">
            <a:avLst/>
          </a:prstGeom>
          <a:solidFill>
            <a:srgbClr val="FFFFFF"/>
          </a:solidFill>
          <a:ln>
            <a:noFill/>
          </a:ln>
        </p:spPr>
        <p:txBody>
          <a:bodyPr anchorCtr="0" anchor="t" bIns="45700" lIns="91425" spcFirstLastPara="1" rIns="91425" wrap="square" tIns="45700">
            <a:noAutofit/>
          </a:bodyPr>
          <a:lstStyle/>
          <a:p>
            <a:pPr indent="-236536" lvl="0" marL="236536" marR="0" rtl="0" algn="l">
              <a:lnSpc>
                <a:spcPct val="100000"/>
              </a:lnSpc>
              <a:spcBef>
                <a:spcPts val="0"/>
              </a:spcBef>
              <a:spcAft>
                <a:spcPts val="0"/>
              </a:spcAft>
              <a:buClr>
                <a:srgbClr val="003700"/>
              </a:buClr>
              <a:buSzPts val="2200"/>
              <a:buFont typeface="Arial"/>
              <a:buChar char="•"/>
            </a:pPr>
            <a:r>
              <a:rPr b="0" i="0" lang="en-US" sz="2200" u="none" cap="none" strike="noStrike">
                <a:solidFill>
                  <a:srgbClr val="000000"/>
                </a:solidFill>
                <a:latin typeface="Arial"/>
                <a:ea typeface="Arial"/>
                <a:cs typeface="Arial"/>
                <a:sym typeface="Arial"/>
              </a:rPr>
              <a:t>Complete the testing and refinement of the graph visualization and user interface, including expanded client-side testing.</a:t>
            </a:r>
            <a:endParaRPr b="0" i="0" sz="14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3700"/>
              </a:buClr>
              <a:buSzPts val="2200"/>
              <a:buFont typeface="Arial"/>
              <a:buChar char="•"/>
            </a:pPr>
            <a:r>
              <a:rPr b="0" i="0" lang="en-US" sz="2200" u="none" cap="none" strike="noStrike">
                <a:solidFill>
                  <a:srgbClr val="000000"/>
                </a:solidFill>
                <a:latin typeface="Arial"/>
                <a:ea typeface="Arial"/>
                <a:cs typeface="Arial"/>
                <a:sym typeface="Arial"/>
              </a:rPr>
              <a:t>Expand the export functionality to include additional worksheets not used by GRNsight, but used by GRNmap.</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Add more species to the database.</a:t>
            </a:r>
            <a:endParaRPr b="0" i="0" sz="2200" u="none" cap="none" strike="noStrike">
              <a:solidFill>
                <a:srgbClr val="000000"/>
              </a:solidFill>
              <a:latin typeface="Arial"/>
              <a:ea typeface="Arial"/>
              <a:cs typeface="Arial"/>
              <a:sym typeface="Arial"/>
            </a:endParaRPr>
          </a:p>
        </p:txBody>
      </p:sp>
      <p:sp>
        <p:nvSpPr>
          <p:cNvPr id="82" name="Google Shape;82;p1"/>
          <p:cNvSpPr/>
          <p:nvPr/>
        </p:nvSpPr>
        <p:spPr>
          <a:xfrm>
            <a:off x="1188038" y="30927325"/>
            <a:ext cx="9921300" cy="1490400"/>
          </a:xfrm>
          <a:prstGeom prst="rect">
            <a:avLst/>
          </a:prstGeom>
          <a:solidFill>
            <a:srgbClr val="FFFFFF"/>
          </a:solidFill>
          <a:ln>
            <a:noFill/>
          </a:ln>
        </p:spPr>
        <p:txBody>
          <a:bodyPr anchorCtr="0" anchor="t" bIns="45700" lIns="91425" spcFirstLastPara="1" rIns="91425" wrap="square" tIns="45700">
            <a:noAutofit/>
          </a:bodyPr>
          <a:lstStyle/>
          <a:p>
            <a:pPr indent="-233361" lvl="0" marL="236536"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We would like to thank the prior developers on this project: Alexia M. Filler, Kevin B. Patterson, Mihir Samdarshi, John L. Lopez, Justin Kyle T. Torres, Eileen J. Choe, Yeon-Soo (Jen) Shin, Edward B. Bachoura, Nicole A. Anguiano, Anindita Varshneya, Katrina Sherbina, Britain J. Southwick.</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11797188" y="30094900"/>
            <a:ext cx="9921300" cy="2285100"/>
          </a:xfrm>
          <a:prstGeom prst="rect">
            <a:avLst/>
          </a:prstGeom>
          <a:solidFill>
            <a:srgbClr val="FFFFFF"/>
          </a:solidFill>
          <a:ln>
            <a:noFill/>
          </a:ln>
        </p:spPr>
        <p:txBody>
          <a:bodyPr anchorCtr="0" anchor="t" bIns="45700" lIns="91425" spcFirstLastPara="1" rIns="91425" wrap="square" tIns="45700">
            <a:noAutofit/>
          </a:bodyPr>
          <a:lstStyle/>
          <a:p>
            <a:pPr indent="-236536" lvl="0" marL="236536"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Dahlquist, K.D., Dionisio, J.D.N., Fitzpatrick, B.G., Anguiano N.A., Varshneya A., Southwick, B.J., Samdarshi, M. (2016) GRNsight: a web application and service for visualizing models of small- to medium-scale gene regulatory networks. </a:t>
            </a:r>
            <a:r>
              <a:rPr b="0" i="1" lang="en-US" sz="1500" u="none" cap="none" strike="noStrike">
                <a:solidFill>
                  <a:srgbClr val="000000"/>
                </a:solidFill>
                <a:latin typeface="Arial"/>
                <a:ea typeface="Arial"/>
                <a:cs typeface="Arial"/>
                <a:sym typeface="Arial"/>
              </a:rPr>
              <a:t>PeerJ Computer Science</a:t>
            </a:r>
            <a:r>
              <a:rPr b="0" i="0" lang="en-US" sz="1500" u="none" cap="none" strike="noStrike">
                <a:solidFill>
                  <a:srgbClr val="000000"/>
                </a:solidFill>
                <a:latin typeface="Arial"/>
                <a:ea typeface="Arial"/>
                <a:cs typeface="Arial"/>
                <a:sym typeface="Arial"/>
              </a:rPr>
              <a:t> 2:e85</a:t>
            </a:r>
            <a:r>
              <a:rPr b="0" i="0" lang="en-US" sz="1500" u="none" cap="none" strike="noStrike">
                <a:solidFill>
                  <a:srgbClr val="000000"/>
                </a:solidFill>
                <a:uFill>
                  <a:noFill/>
                </a:uFill>
                <a:latin typeface="Arial"/>
                <a:ea typeface="Arial"/>
                <a:cs typeface="Arial"/>
                <a:sym typeface="Arial"/>
                <a:hlinkClick r:id="rId3">
                  <a:extLst>
                    <a:ext uri="{A12FA001-AC4F-418D-AE19-62706E023703}">
                      <ahyp:hlinkClr val="tx"/>
                    </a:ext>
                  </a:extLst>
                </a:hlinkClick>
              </a:rPr>
              <a:t> </a:t>
            </a:r>
            <a:r>
              <a:rPr b="0" i="0" lang="en-US" sz="1500" u="sng" cap="none" strike="noStrike">
                <a:solidFill>
                  <a:srgbClr val="0000FF"/>
                </a:solidFill>
                <a:latin typeface="Arial"/>
                <a:ea typeface="Arial"/>
                <a:cs typeface="Arial"/>
                <a:sym typeface="Arial"/>
                <a:hlinkClick r:id="rId4">
                  <a:extLst>
                    <a:ext uri="{A12FA001-AC4F-418D-AE19-62706E023703}">
                      <ahyp:hlinkClr val="tx"/>
                    </a:ext>
                  </a:extLst>
                </a:hlinkClick>
              </a:rPr>
              <a:t>https://doi.org/10.7717/peerj-cs.85</a:t>
            </a:r>
            <a:endParaRPr b="0" i="0" sz="14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Dahlquist, K.D., Fitzpatrick, B.G., Camacho, E.T., Entzminger, S.D., and Wanner, N.C. (2015) Parameter Estimation for Gene Regulatory Networks from Microarray Data: Cold Shock Response in Saccharomyces cerevisiae. </a:t>
            </a:r>
            <a:r>
              <a:rPr b="0" i="1" lang="en-US" sz="1500" u="none" cap="none" strike="noStrike">
                <a:solidFill>
                  <a:srgbClr val="000000"/>
                </a:solidFill>
                <a:latin typeface="Arial"/>
                <a:ea typeface="Arial"/>
                <a:cs typeface="Arial"/>
                <a:sym typeface="Arial"/>
              </a:rPr>
              <a:t>Bulletin of Mathematical Biology</a:t>
            </a:r>
            <a:r>
              <a:rPr b="0" i="0" lang="en-US" sz="1500" u="none" cap="none" strike="noStrike">
                <a:solidFill>
                  <a:srgbClr val="000000"/>
                </a:solidFill>
                <a:latin typeface="Arial"/>
                <a:ea typeface="Arial"/>
                <a:cs typeface="Arial"/>
                <a:sym typeface="Arial"/>
              </a:rPr>
              <a:t>, </a:t>
            </a:r>
            <a:r>
              <a:rPr b="0" i="1" lang="en-US" sz="1500" u="none" cap="none" strike="noStrike">
                <a:solidFill>
                  <a:srgbClr val="000000"/>
                </a:solidFill>
                <a:latin typeface="Arial"/>
                <a:ea typeface="Arial"/>
                <a:cs typeface="Arial"/>
                <a:sym typeface="Arial"/>
              </a:rPr>
              <a:t>77</a:t>
            </a:r>
            <a:r>
              <a:rPr b="0" i="0" lang="en-US" sz="1500" u="none" cap="none" strike="noStrike">
                <a:solidFill>
                  <a:srgbClr val="000000"/>
                </a:solidFill>
                <a:latin typeface="Arial"/>
                <a:ea typeface="Arial"/>
                <a:cs typeface="Arial"/>
                <a:sym typeface="Arial"/>
              </a:rPr>
              <a:t>(8), 1457-1492 </a:t>
            </a:r>
            <a:r>
              <a:rPr b="0" i="0" lang="en-US" sz="1500" u="sng" cap="none" strike="noStrike">
                <a:solidFill>
                  <a:srgbClr val="000000"/>
                </a:solidFill>
                <a:latin typeface="Arial"/>
                <a:ea typeface="Arial"/>
                <a:cs typeface="Arial"/>
                <a:sym typeface="Arial"/>
                <a:hlinkClick r:id="rId5">
                  <a:extLst>
                    <a:ext uri="{A12FA001-AC4F-418D-AE19-62706E023703}">
                      <ahyp:hlinkClr val="tx"/>
                    </a:ext>
                  </a:extLst>
                </a:hlinkClick>
              </a:rPr>
              <a:t>https://doi.org/0.1007/s11538-015-0092-6</a:t>
            </a:r>
            <a:endParaRPr b="0" i="0" sz="15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3700"/>
              </a:buClr>
              <a:buSzPts val="1500"/>
              <a:buFont typeface="Arial"/>
              <a:buChar char="•"/>
            </a:pPr>
            <a:r>
              <a:rPr b="0" i="0" lang="en-US" sz="1500" u="none" cap="none" strike="noStrike">
                <a:solidFill>
                  <a:srgbClr val="000000"/>
                </a:solidFill>
                <a:latin typeface="Arial"/>
                <a:ea typeface="Arial"/>
                <a:cs typeface="Arial"/>
                <a:sym typeface="Arial"/>
              </a:rPr>
              <a:t>GRNmap: </a:t>
            </a:r>
            <a:r>
              <a:rPr b="0" i="0" lang="en-US" sz="1500" u="sng" cap="none" strike="noStrike">
                <a:solidFill>
                  <a:srgbClr val="0000FF"/>
                </a:solidFill>
                <a:latin typeface="Arial"/>
                <a:ea typeface="Arial"/>
                <a:cs typeface="Arial"/>
                <a:sym typeface="Arial"/>
                <a:hlinkClick r:id="rId6">
                  <a:extLst>
                    <a:ext uri="{A12FA001-AC4F-418D-AE19-62706E023703}">
                      <ahyp:hlinkClr val="tx"/>
                    </a:ext>
                  </a:extLst>
                </a:hlinkClick>
              </a:rPr>
              <a:t>http://kdahlquist.github.io/GRNmap/</a:t>
            </a:r>
            <a:endParaRPr b="0" i="0" sz="15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GRNsight: </a:t>
            </a:r>
            <a:r>
              <a:rPr b="0" i="0" lang="en-US" sz="1500" u="sng" cap="none" strike="noStrike">
                <a:solidFill>
                  <a:srgbClr val="0000FF"/>
                </a:solidFill>
                <a:latin typeface="Arial"/>
                <a:ea typeface="Arial"/>
                <a:cs typeface="Arial"/>
                <a:sym typeface="Arial"/>
                <a:hlinkClick r:id="rId7">
                  <a:extLst>
                    <a:ext uri="{A12FA001-AC4F-418D-AE19-62706E023703}">
                      <ahyp:hlinkClr val="tx"/>
                    </a:ext>
                  </a:extLst>
                </a:hlinkClick>
              </a:rPr>
              <a:t>https://dondi.github.io/GRNsight/</a:t>
            </a:r>
            <a:endParaRPr b="0" i="0" sz="15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1500"/>
              <a:buFont typeface="Arial"/>
              <a:buChar char="•"/>
            </a:pPr>
            <a:r>
              <a:rPr b="0" i="0" lang="en-US" sz="1500" u="none" cap="none" strike="noStrike">
                <a:solidFill>
                  <a:srgbClr val="000000"/>
                </a:solidFill>
                <a:latin typeface="Arial"/>
                <a:ea typeface="Arial"/>
                <a:cs typeface="Arial"/>
                <a:sym typeface="Arial"/>
              </a:rPr>
              <a:t>GRNsight’s GitHub: </a:t>
            </a:r>
            <a:r>
              <a:rPr b="0" i="0" lang="en-US" sz="1500" u="sng" cap="none" strike="noStrike">
                <a:solidFill>
                  <a:srgbClr val="0000FF"/>
                </a:solidFill>
                <a:latin typeface="Arial"/>
                <a:ea typeface="Arial"/>
                <a:cs typeface="Arial"/>
                <a:sym typeface="Arial"/>
                <a:hlinkClick r:id="rId8">
                  <a:extLst>
                    <a:ext uri="{A12FA001-AC4F-418D-AE19-62706E023703}">
                      <ahyp:hlinkClr val="tx"/>
                    </a:ext>
                  </a:extLst>
                </a:hlinkClick>
              </a:rPr>
              <a:t>https://github.com/dondi/GRNsight</a:t>
            </a:r>
            <a:endParaRPr b="0" i="0" sz="1500" u="none" cap="none" strike="noStrike">
              <a:solidFill>
                <a:srgbClr val="000000"/>
              </a:solidFill>
              <a:latin typeface="Arial"/>
              <a:ea typeface="Arial"/>
              <a:cs typeface="Arial"/>
              <a:sym typeface="Arial"/>
            </a:endParaRPr>
          </a:p>
        </p:txBody>
      </p:sp>
      <p:sp>
        <p:nvSpPr>
          <p:cNvPr id="84" name="Google Shape;84;p1"/>
          <p:cNvSpPr/>
          <p:nvPr/>
        </p:nvSpPr>
        <p:spPr>
          <a:xfrm>
            <a:off x="11758163" y="19274200"/>
            <a:ext cx="99213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2800" u="none" cap="none" strike="noStrike">
                <a:solidFill>
                  <a:srgbClr val="017C00"/>
                </a:solidFill>
                <a:latin typeface="Arial"/>
                <a:ea typeface="Arial"/>
                <a:cs typeface="Arial"/>
                <a:sym typeface="Arial"/>
              </a:rPr>
              <a:t>Library Updates Protect against Security Vulnerabilities</a:t>
            </a:r>
            <a:endParaRPr b="0" i="0" sz="2800" u="none" cap="none" strike="noStrike">
              <a:solidFill>
                <a:srgbClr val="017C00"/>
              </a:solidFill>
              <a:latin typeface="Arial"/>
              <a:ea typeface="Arial"/>
              <a:cs typeface="Arial"/>
              <a:sym typeface="Arial"/>
            </a:endParaRPr>
          </a:p>
        </p:txBody>
      </p:sp>
      <p:sp>
        <p:nvSpPr>
          <p:cNvPr id="85" name="Google Shape;85;p1"/>
          <p:cNvSpPr/>
          <p:nvPr/>
        </p:nvSpPr>
        <p:spPr>
          <a:xfrm>
            <a:off x="11760099" y="20185392"/>
            <a:ext cx="9918300" cy="4641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50"/>
              <a:buFont typeface="Arial"/>
              <a:buNone/>
            </a:pPr>
            <a:r>
              <a:rPr b="1" i="0" lang="en-US" sz="2200" u="none" cap="none" strike="noStrike">
                <a:solidFill>
                  <a:srgbClr val="000000"/>
                </a:solidFill>
                <a:latin typeface="Arial"/>
                <a:ea typeface="Arial"/>
                <a:cs typeface="Arial"/>
                <a:sym typeface="Arial"/>
              </a:rPr>
              <a:t>Updated Dependencies</a:t>
            </a:r>
            <a:endParaRPr b="1"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GRNsight directly uses 52 libraries. Including dependencies of those libraries, GRNsight relies on 1533 libraries. </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Dependencies had grown out of date and were updated.</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Security vulnerabilities were identified within the dependencies as a result of outdated versions.</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Began Migration of Deprecated Dependencies</a:t>
            </a:r>
            <a:endParaRPr b="1"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Some dependencies, notably Jade, have been deprecated, threatening future iterations of GRNsight.</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Migration of these libraries to their contemporary versions has begun to address this problem.</a:t>
            </a:r>
            <a:endParaRPr b="0" i="0" sz="22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22396775" y="7018536"/>
            <a:ext cx="20661000" cy="172893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22399950" y="25847511"/>
            <a:ext cx="20661000" cy="6564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547092"/>
              </a:solidFill>
              <a:latin typeface="Lato"/>
              <a:ea typeface="Lato"/>
              <a:cs typeface="Lato"/>
              <a:sym typeface="Lato"/>
              <a:hlinkClick r:id="rId9">
                <a:extLst>
                  <a:ext uri="{A12FA001-AC4F-418D-AE19-62706E023703}">
                    <ahyp:hlinkClr val="tx"/>
                  </a:ext>
                </a:extLst>
              </a:hlinkClick>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rgbClr val="547092"/>
              </a:solidFill>
              <a:latin typeface="Lato"/>
              <a:ea typeface="Lato"/>
              <a:cs typeface="Lato"/>
              <a:sym typeface="Lato"/>
              <a:hlinkClick r:id="rId10">
                <a:extLst>
                  <a:ext uri="{A12FA001-AC4F-418D-AE19-62706E023703}">
                    <ahyp:hlinkClr val="tx"/>
                  </a:ext>
                </a:extLst>
              </a:hlinkClick>
            </a:endParaRPr>
          </a:p>
        </p:txBody>
      </p:sp>
      <p:sp>
        <p:nvSpPr>
          <p:cNvPr id="88" name="Google Shape;88;p1"/>
          <p:cNvSpPr/>
          <p:nvPr/>
        </p:nvSpPr>
        <p:spPr>
          <a:xfrm>
            <a:off x="22399950" y="24944150"/>
            <a:ext cx="206610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The Client-Side Testing Documents Streamline Testing of User Interface </a:t>
            </a:r>
            <a:endParaRPr b="0" i="0" sz="3600" u="none" cap="none" strike="noStrike">
              <a:solidFill>
                <a:srgbClr val="017C00"/>
              </a:solidFill>
              <a:latin typeface="Arial"/>
              <a:ea typeface="Arial"/>
              <a:cs typeface="Arial"/>
              <a:sym typeface="Arial"/>
            </a:endParaRPr>
          </a:p>
        </p:txBody>
      </p:sp>
      <p:sp>
        <p:nvSpPr>
          <p:cNvPr id="89" name="Google Shape;89;p1"/>
          <p:cNvSpPr/>
          <p:nvPr/>
        </p:nvSpPr>
        <p:spPr>
          <a:xfrm>
            <a:off x="22396852" y="6054525"/>
            <a:ext cx="20661000" cy="9327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Testing Suite Can Test Import and Export Functionality</a:t>
            </a:r>
            <a:endParaRPr b="0" i="0" sz="3600" u="none" cap="none" strike="noStrike">
              <a:solidFill>
                <a:srgbClr val="017C00"/>
              </a:solidFill>
              <a:latin typeface="Arial"/>
              <a:ea typeface="Arial"/>
              <a:cs typeface="Arial"/>
              <a:sym typeface="Arial"/>
            </a:endParaRPr>
          </a:p>
        </p:txBody>
      </p:sp>
      <p:sp>
        <p:nvSpPr>
          <p:cNvPr id="90" name="Google Shape;90;p1"/>
          <p:cNvSpPr/>
          <p:nvPr/>
        </p:nvSpPr>
        <p:spPr>
          <a:xfrm>
            <a:off x="38153650" y="15256391"/>
            <a:ext cx="4648200" cy="844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550"/>
              <a:buFont typeface="Arial"/>
              <a:buNone/>
            </a:pPr>
            <a:r>
              <a:rPr b="1" i="0" lang="en-US" sz="2200" u="none" cap="none" strike="noStrike">
                <a:solidFill>
                  <a:srgbClr val="000000"/>
                </a:solidFill>
                <a:latin typeface="Arial"/>
                <a:ea typeface="Arial"/>
                <a:cs typeface="Arial"/>
                <a:sym typeface="Arial"/>
              </a:rPr>
              <a:t>Refactored Existing GRNsight import test, and expanded export tests </a:t>
            </a:r>
            <a:endParaRPr b="0" i="0" sz="14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Refactored existing GRNsight code to consolidate error and warning messages, as well as added new tests for additional sheets in a GRNsight workbook.</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Updated test to reflect additional features that GRNsight recently developed.</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Expanded export tests to increase user visibility on possible errors that occurred during the import process. </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Fixed bugs within the existing GRNsight export functionality and created a system to automatically fix minor issues within a workbook, alert the user of issues within a file that they must fix, or send an error message that something went wrong with the export process.</a:t>
            </a:r>
            <a:endParaRPr b="0" i="0" sz="2200" u="none" cap="none" strike="noStrike">
              <a:solidFill>
                <a:srgbClr val="000000"/>
              </a:solidFill>
              <a:latin typeface="Arial"/>
              <a:ea typeface="Arial"/>
              <a:cs typeface="Arial"/>
              <a:sym typeface="Arial"/>
            </a:endParaRPr>
          </a:p>
        </p:txBody>
      </p:sp>
      <p:sp>
        <p:nvSpPr>
          <p:cNvPr id="91" name="Google Shape;91;p1"/>
          <p:cNvSpPr txBox="1"/>
          <p:nvPr/>
        </p:nvSpPr>
        <p:spPr>
          <a:xfrm>
            <a:off x="38343325" y="7348579"/>
            <a:ext cx="4583400" cy="767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92" name="Google Shape;92;p1"/>
          <p:cNvSpPr txBox="1"/>
          <p:nvPr/>
        </p:nvSpPr>
        <p:spPr>
          <a:xfrm>
            <a:off x="31214897" y="13493295"/>
            <a:ext cx="4388100" cy="42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93" name="Google Shape;93;p1"/>
          <p:cNvSpPr txBox="1"/>
          <p:nvPr/>
        </p:nvSpPr>
        <p:spPr>
          <a:xfrm>
            <a:off x="38910344" y="9632992"/>
            <a:ext cx="3449400" cy="4296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94" name="Google Shape;94;p1"/>
          <p:cNvSpPr txBox="1"/>
          <p:nvPr/>
        </p:nvSpPr>
        <p:spPr>
          <a:xfrm>
            <a:off x="38310956" y="10222078"/>
            <a:ext cx="4648200" cy="1104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000000"/>
              </a:solidFill>
              <a:latin typeface="Arial"/>
              <a:ea typeface="Arial"/>
              <a:cs typeface="Arial"/>
              <a:sym typeface="Arial"/>
            </a:endParaRPr>
          </a:p>
        </p:txBody>
      </p:sp>
      <p:sp>
        <p:nvSpPr>
          <p:cNvPr id="95" name="Google Shape;95;p1"/>
          <p:cNvSpPr/>
          <p:nvPr/>
        </p:nvSpPr>
        <p:spPr>
          <a:xfrm>
            <a:off x="22636975" y="25958711"/>
            <a:ext cx="12969300" cy="4070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Update Client-Side Test Generator Script</a:t>
            </a:r>
            <a:endParaRPr b="1"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Automated user interface testing is difficult as it requires data analysis of the graph state to determine if the desired feature was changed. Instead, a set of instructions can be given to a human to perform these tests.</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Client-side tests are generated for a subset of features by permuting all possible combinations of feature states, creating steps for the user to follow.</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These features are listed in JSON files, separated by their location in the user interface. These JSON files are read by the script and the requested features are used to generate the tests.</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Each feature is given a unique static ID that is used to reference it easily.</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 generator script can include features based on an activation state in the features JSON, by command line arguments, or by a separate JSON file created by the tester.</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The client-side testing document was updated so that the features include their ID and the wiki was updated.</a:t>
            </a:r>
            <a:endParaRPr b="0" i="0" sz="2200" u="none" cap="none" strike="noStrike">
              <a:solidFill>
                <a:srgbClr val="000000"/>
              </a:solidFill>
              <a:latin typeface="Arial"/>
              <a:ea typeface="Arial"/>
              <a:cs typeface="Arial"/>
              <a:sym typeface="Arial"/>
            </a:endParaRPr>
          </a:p>
        </p:txBody>
      </p:sp>
      <p:sp>
        <p:nvSpPr>
          <p:cNvPr id="96" name="Google Shape;96;p1"/>
          <p:cNvSpPr/>
          <p:nvPr/>
        </p:nvSpPr>
        <p:spPr>
          <a:xfrm>
            <a:off x="7561050" y="26575050"/>
            <a:ext cx="3548100" cy="3084900"/>
          </a:xfrm>
          <a:prstGeom prst="rect">
            <a:avLst/>
          </a:prstGeom>
          <a:solidFill>
            <a:srgbClr val="FFFFFF"/>
          </a:solidFill>
          <a:ln cap="flat" cmpd="sng" w="9525">
            <a:solidFill>
              <a:srgbClr val="FFFFFF"/>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45700" lIns="91425" spcFirstLastPara="1" rIns="91425" wrap="square" tIns="45700">
            <a:noAutofit/>
          </a:bodyPr>
          <a:lstStyle/>
          <a:p>
            <a:pPr indent="0" lvl="0" marL="0" marR="0" rtl="0" algn="l">
              <a:lnSpc>
                <a:spcPct val="115000"/>
              </a:lnSpc>
              <a:spcBef>
                <a:spcPts val="300"/>
              </a:spcBef>
              <a:spcAft>
                <a:spcPts val="0"/>
              </a:spcAft>
              <a:buClr>
                <a:srgbClr val="000000"/>
              </a:buClr>
              <a:buSzPts val="2050"/>
              <a:buFont typeface="Arial"/>
              <a:buNone/>
            </a:pPr>
            <a:r>
              <a:t/>
            </a:r>
            <a:endParaRPr b="0" i="0" sz="2050" u="none" cap="none" strike="noStrike">
              <a:solidFill>
                <a:srgbClr val="C9D1D9"/>
              </a:solidFill>
              <a:highlight>
                <a:srgbClr val="0D1117"/>
              </a:highlight>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97" name="Google Shape;97;p1"/>
          <p:cNvSpPr txBox="1"/>
          <p:nvPr/>
        </p:nvSpPr>
        <p:spPr>
          <a:xfrm>
            <a:off x="37391013" y="7320085"/>
            <a:ext cx="384300" cy="52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t/>
            </a:r>
            <a:endParaRPr b="1" i="0" sz="2800" u="none" cap="none" strike="noStrike">
              <a:solidFill>
                <a:srgbClr val="000000"/>
              </a:solidFill>
              <a:latin typeface="Arial"/>
              <a:ea typeface="Arial"/>
              <a:cs typeface="Arial"/>
              <a:sym typeface="Arial"/>
            </a:endParaRPr>
          </a:p>
        </p:txBody>
      </p:sp>
      <p:sp>
        <p:nvSpPr>
          <p:cNvPr id="98" name="Google Shape;98;p1"/>
          <p:cNvSpPr/>
          <p:nvPr/>
        </p:nvSpPr>
        <p:spPr>
          <a:xfrm>
            <a:off x="1191572" y="26567366"/>
            <a:ext cx="6510000" cy="3084900"/>
          </a:xfrm>
          <a:prstGeom prst="rect">
            <a:avLst/>
          </a:prstGeom>
          <a:solidFill>
            <a:srgbClr val="FFFFFF"/>
          </a:solidFill>
          <a:ln>
            <a:noFill/>
          </a:ln>
        </p:spPr>
        <p:txBody>
          <a:bodyPr anchorCtr="0" anchor="t" bIns="45700" lIns="91425" spcFirstLastPara="1" rIns="91425" wrap="square" tIns="45700">
            <a:noAutofit/>
          </a:bodyPr>
          <a:lstStyle/>
          <a:p>
            <a:pPr indent="-231775" lvl="0" marL="236536"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GRNsight is free and open to all users and there is no login requirement. </a:t>
            </a:r>
            <a:endParaRPr b="0" i="0" sz="2200" u="none" cap="none" strike="noStrike">
              <a:solidFill>
                <a:srgbClr val="000000"/>
              </a:solidFill>
              <a:latin typeface="Arial"/>
              <a:ea typeface="Arial"/>
              <a:cs typeface="Arial"/>
              <a:sym typeface="Arial"/>
            </a:endParaRPr>
          </a:p>
          <a:p>
            <a:pPr indent="-231775" lvl="0" marL="236536"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Web site content is available under the Creative Commons Attribution Non-Commercial Share Alike license.</a:t>
            </a:r>
            <a:endParaRPr b="0" i="0" sz="1400" u="none" cap="none" strike="noStrike">
              <a:solidFill>
                <a:srgbClr val="000000"/>
              </a:solidFill>
              <a:latin typeface="Arial"/>
              <a:ea typeface="Arial"/>
              <a:cs typeface="Arial"/>
              <a:sym typeface="Arial"/>
            </a:endParaRPr>
          </a:p>
          <a:p>
            <a:pPr indent="-231775" lvl="0" marL="236536"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GRNsight code is available under the open source BSD license.</a:t>
            </a:r>
            <a:endParaRPr b="0" i="0" sz="1400" u="none" cap="none" strike="noStrike">
              <a:solidFill>
                <a:srgbClr val="000000"/>
              </a:solidFill>
              <a:latin typeface="Arial"/>
              <a:ea typeface="Arial"/>
              <a:cs typeface="Arial"/>
              <a:sym typeface="Arial"/>
            </a:endParaRPr>
          </a:p>
          <a:p>
            <a:pPr indent="-231775" lvl="0" marL="236536" marR="0" rtl="0" algn="l">
              <a:lnSpc>
                <a:spcPct val="100000"/>
              </a:lnSpc>
              <a:spcBef>
                <a:spcPts val="0"/>
              </a:spcBef>
              <a:spcAft>
                <a:spcPts val="0"/>
              </a:spcAft>
              <a:buClr>
                <a:srgbClr val="333333"/>
              </a:buClr>
              <a:buSzPts val="2200"/>
              <a:buFont typeface="Arial"/>
              <a:buChar char="•"/>
            </a:pPr>
            <a:r>
              <a:rPr b="0" i="0" lang="en-US" sz="2200" u="none" cap="none" strike="noStrike">
                <a:solidFill>
                  <a:srgbClr val="000000"/>
                </a:solidFill>
                <a:latin typeface="Arial"/>
                <a:ea typeface="Arial"/>
                <a:cs typeface="Arial"/>
                <a:sym typeface="Arial"/>
              </a:rPr>
              <a:t>Usage is being tracked through Google Analytics.</a:t>
            </a:r>
            <a:endParaRPr b="0" i="0" sz="2200" u="none" cap="none" strike="noStrike">
              <a:solidFill>
                <a:srgbClr val="000000"/>
              </a:solidFill>
              <a:latin typeface="Arial"/>
              <a:ea typeface="Arial"/>
              <a:cs typeface="Arial"/>
              <a:sym typeface="Arial"/>
            </a:endParaRPr>
          </a:p>
        </p:txBody>
      </p:sp>
      <p:sp>
        <p:nvSpPr>
          <p:cNvPr id="99" name="Google Shape;99;p1"/>
          <p:cNvSpPr txBox="1"/>
          <p:nvPr/>
        </p:nvSpPr>
        <p:spPr>
          <a:xfrm>
            <a:off x="7724558" y="20337567"/>
            <a:ext cx="11628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Test Passes</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16974044" y="24636348"/>
            <a:ext cx="11724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1187722" y="25635005"/>
            <a:ext cx="99213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Helvetica Neue"/>
              <a:buNone/>
            </a:pPr>
            <a:r>
              <a:rPr b="0" i="0" lang="en-US" sz="3600" u="none" cap="none" strike="noStrike">
                <a:solidFill>
                  <a:srgbClr val="017C00"/>
                </a:solidFill>
                <a:latin typeface="Helvetica Neue"/>
                <a:ea typeface="Helvetica Neue"/>
                <a:cs typeface="Helvetica Neue"/>
                <a:sym typeface="Helvetica Neue"/>
              </a:rPr>
              <a:t>Availability</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1198175" y="20220863"/>
            <a:ext cx="9842700" cy="50868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1317511" y="19889741"/>
            <a:ext cx="4966200" cy="496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txBox="1"/>
          <p:nvPr/>
        </p:nvSpPr>
        <p:spPr>
          <a:xfrm>
            <a:off x="1232330" y="20444080"/>
            <a:ext cx="4794000" cy="500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en-US" sz="2200" u="none" cap="none" strike="noStrike">
                <a:solidFill>
                  <a:srgbClr val="000000"/>
                </a:solidFill>
                <a:latin typeface="Arial"/>
                <a:ea typeface="Arial"/>
                <a:cs typeface="Arial"/>
                <a:sym typeface="Arial"/>
              </a:rPr>
              <a:t>Feature Addition</a:t>
            </a:r>
            <a:endParaRPr b="0" i="0" sz="14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Improved edge detection for nodes, eliminating issues with nodes going out of the viewport.</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Gray Edge Threshold was fixed to properly gray out all edges at 100% threshold.</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Toggle buttons were fixed so that all buttons properly represent the state of the program.</a:t>
            </a:r>
            <a:endParaRPr b="0" i="0" sz="2200" u="none" cap="none" strike="noStrike">
              <a:solidFill>
                <a:srgbClr val="000000"/>
              </a:solidFill>
              <a:latin typeface="Arial"/>
              <a:ea typeface="Arial"/>
              <a:cs typeface="Arial"/>
              <a:sym typeface="Arial"/>
            </a:endParaRPr>
          </a:p>
          <a:p>
            <a:pPr indent="-368300" lvl="0" marL="45720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Viewport resizing was modified to account for window resizing.</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2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5" name="Google Shape;105;p1"/>
          <p:cNvPicPr preferRelativeResize="0"/>
          <p:nvPr/>
        </p:nvPicPr>
        <p:blipFill rotWithShape="1">
          <a:blip r:embed="rId11">
            <a:alphaModFix/>
          </a:blip>
          <a:srcRect b="1559" l="0" r="0" t="-245"/>
          <a:stretch/>
        </p:blipFill>
        <p:spPr>
          <a:xfrm>
            <a:off x="22932500" y="7222041"/>
            <a:ext cx="7124450" cy="2670678"/>
          </a:xfrm>
          <a:prstGeom prst="rect">
            <a:avLst/>
          </a:prstGeom>
          <a:noFill/>
          <a:ln>
            <a:noFill/>
          </a:ln>
        </p:spPr>
      </p:pic>
      <p:pic>
        <p:nvPicPr>
          <p:cNvPr id="106" name="Google Shape;106;p1"/>
          <p:cNvPicPr preferRelativeResize="0"/>
          <p:nvPr/>
        </p:nvPicPr>
        <p:blipFill rotWithShape="1">
          <a:blip r:embed="rId12">
            <a:alphaModFix/>
          </a:blip>
          <a:srcRect b="0" l="0" r="0" t="0"/>
          <a:stretch/>
        </p:blipFill>
        <p:spPr>
          <a:xfrm>
            <a:off x="30341250" y="7678039"/>
            <a:ext cx="12474046" cy="6546908"/>
          </a:xfrm>
          <a:prstGeom prst="rect">
            <a:avLst/>
          </a:prstGeom>
          <a:noFill/>
          <a:ln>
            <a:noFill/>
          </a:ln>
        </p:spPr>
      </p:pic>
      <p:pic>
        <p:nvPicPr>
          <p:cNvPr id="107" name="Google Shape;107;p1"/>
          <p:cNvPicPr preferRelativeResize="0"/>
          <p:nvPr/>
        </p:nvPicPr>
        <p:blipFill rotWithShape="1">
          <a:blip r:embed="rId13">
            <a:alphaModFix/>
          </a:blip>
          <a:srcRect b="0" l="0" r="0" t="0"/>
          <a:stretch/>
        </p:blipFill>
        <p:spPr>
          <a:xfrm>
            <a:off x="35606125" y="26331781"/>
            <a:ext cx="6510125" cy="2974971"/>
          </a:xfrm>
          <a:prstGeom prst="rect">
            <a:avLst/>
          </a:prstGeom>
          <a:noFill/>
          <a:ln>
            <a:noFill/>
          </a:ln>
        </p:spPr>
      </p:pic>
      <p:pic>
        <p:nvPicPr>
          <p:cNvPr id="108" name="Google Shape;108;p1"/>
          <p:cNvPicPr preferRelativeResize="0"/>
          <p:nvPr/>
        </p:nvPicPr>
        <p:blipFill rotWithShape="1">
          <a:blip r:embed="rId14">
            <a:alphaModFix/>
          </a:blip>
          <a:srcRect b="0" l="0" r="0" t="0"/>
          <a:stretch/>
        </p:blipFill>
        <p:spPr>
          <a:xfrm>
            <a:off x="25947925" y="30353728"/>
            <a:ext cx="9658350" cy="1866897"/>
          </a:xfrm>
          <a:prstGeom prst="rect">
            <a:avLst/>
          </a:prstGeom>
          <a:noFill/>
          <a:ln>
            <a:noFill/>
          </a:ln>
        </p:spPr>
      </p:pic>
      <p:sp>
        <p:nvSpPr>
          <p:cNvPr id="109" name="Google Shape;109;p1"/>
          <p:cNvSpPr txBox="1"/>
          <p:nvPr/>
        </p:nvSpPr>
        <p:spPr>
          <a:xfrm>
            <a:off x="22643925" y="10298086"/>
            <a:ext cx="7457700" cy="3852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Arial"/>
                <a:ea typeface="Arial"/>
                <a:cs typeface="Arial"/>
                <a:sym typeface="Arial"/>
              </a:rPr>
              <a:t>GRNsight as a validator for GRNmap</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GRNmap is a user-hostile MATLAB software that models the dynamics of small- to medium-scale GRNs.</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GRNsight expanded its testing capabilities to check sheets that are not necessary to display a gene regulatory network model, but are used in the GRNmap MATLAB software.</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Users of GRNmap are able to upload a workbook through GRNsight and use the error and warning messages to fix their workbook before running it through the more user hostile software.</a:t>
            </a:r>
            <a:endParaRPr b="0" i="0" sz="2200" u="none" cap="none" strike="noStrike">
              <a:solidFill>
                <a:srgbClr val="000000"/>
              </a:solidFill>
              <a:latin typeface="Arial"/>
              <a:ea typeface="Arial"/>
              <a:cs typeface="Arial"/>
              <a:sym typeface="Arial"/>
            </a:endParaRPr>
          </a:p>
          <a:p>
            <a:pPr indent="-236536" lvl="0" marL="236536"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Arial"/>
                <a:ea typeface="Arial"/>
                <a:cs typeface="Arial"/>
                <a:sym typeface="Arial"/>
              </a:rPr>
              <a:t>Error and warning messages became more descriptive and pinpointed which sheet the issue was found in, and the row, column, or cell that the error was located.</a:t>
            </a:r>
            <a:endParaRPr b="0" i="0" sz="2200" u="none" cap="none" strike="noStrike">
              <a:solidFill>
                <a:srgbClr val="000000"/>
              </a:solidFill>
              <a:latin typeface="Arial"/>
              <a:ea typeface="Arial"/>
              <a:cs typeface="Arial"/>
              <a:sym typeface="Arial"/>
            </a:endParaRPr>
          </a:p>
        </p:txBody>
      </p:sp>
      <p:pic>
        <p:nvPicPr>
          <p:cNvPr id="110" name="Google Shape;110;p1"/>
          <p:cNvPicPr preferRelativeResize="0"/>
          <p:nvPr/>
        </p:nvPicPr>
        <p:blipFill rotWithShape="1">
          <a:blip r:embed="rId15">
            <a:alphaModFix/>
          </a:blip>
          <a:srcRect b="1399" l="0" r="0" t="0"/>
          <a:stretch/>
        </p:blipFill>
        <p:spPr>
          <a:xfrm>
            <a:off x="22463375" y="15083261"/>
            <a:ext cx="8581101" cy="7846964"/>
          </a:xfrm>
          <a:prstGeom prst="rect">
            <a:avLst/>
          </a:prstGeom>
          <a:noFill/>
          <a:ln>
            <a:noFill/>
          </a:ln>
        </p:spPr>
      </p:pic>
      <p:pic>
        <p:nvPicPr>
          <p:cNvPr id="111" name="Google Shape;111;p1"/>
          <p:cNvPicPr preferRelativeResize="0"/>
          <p:nvPr/>
        </p:nvPicPr>
        <p:blipFill rotWithShape="1">
          <a:blip r:embed="rId16">
            <a:alphaModFix/>
          </a:blip>
          <a:srcRect b="0" l="0" r="0" t="0"/>
          <a:stretch/>
        </p:blipFill>
        <p:spPr>
          <a:xfrm>
            <a:off x="32451663" y="15365544"/>
            <a:ext cx="4657725" cy="3230067"/>
          </a:xfrm>
          <a:prstGeom prst="rect">
            <a:avLst/>
          </a:prstGeom>
          <a:noFill/>
          <a:ln>
            <a:noFill/>
          </a:ln>
        </p:spPr>
      </p:pic>
      <p:cxnSp>
        <p:nvCxnSpPr>
          <p:cNvPr id="112" name="Google Shape;112;p1"/>
          <p:cNvCxnSpPr>
            <a:stCxn id="111" idx="2"/>
            <a:endCxn id="113" idx="0"/>
          </p:cNvCxnSpPr>
          <p:nvPr/>
        </p:nvCxnSpPr>
        <p:spPr>
          <a:xfrm flipH="1">
            <a:off x="32723125" y="18595611"/>
            <a:ext cx="2057400" cy="2452500"/>
          </a:xfrm>
          <a:prstGeom prst="straightConnector1">
            <a:avLst/>
          </a:prstGeom>
          <a:noFill/>
          <a:ln cap="flat" cmpd="sng" w="38100">
            <a:solidFill>
              <a:srgbClr val="1F497D"/>
            </a:solidFill>
            <a:prstDash val="solid"/>
            <a:round/>
            <a:headEnd len="sm" w="sm" type="none"/>
            <a:tailEnd len="med" w="med" type="triangle"/>
          </a:ln>
        </p:spPr>
      </p:cxnSp>
      <p:cxnSp>
        <p:nvCxnSpPr>
          <p:cNvPr id="114" name="Google Shape;114;p1"/>
          <p:cNvCxnSpPr>
            <a:stCxn id="110" idx="3"/>
            <a:endCxn id="111" idx="1"/>
          </p:cNvCxnSpPr>
          <p:nvPr/>
        </p:nvCxnSpPr>
        <p:spPr>
          <a:xfrm flipH="1" rot="10800000">
            <a:off x="31044476" y="16980543"/>
            <a:ext cx="1407300" cy="2026200"/>
          </a:xfrm>
          <a:prstGeom prst="straightConnector1">
            <a:avLst/>
          </a:prstGeom>
          <a:noFill/>
          <a:ln cap="flat" cmpd="sng" w="38100">
            <a:solidFill>
              <a:srgbClr val="1F497D"/>
            </a:solidFill>
            <a:prstDash val="solid"/>
            <a:round/>
            <a:headEnd len="sm" w="sm" type="none"/>
            <a:tailEnd len="med" w="med" type="triangle"/>
          </a:ln>
        </p:spPr>
      </p:cxnSp>
      <p:pic>
        <p:nvPicPr>
          <p:cNvPr id="113" name="Google Shape;113;p1"/>
          <p:cNvPicPr preferRelativeResize="0"/>
          <p:nvPr/>
        </p:nvPicPr>
        <p:blipFill rotWithShape="1">
          <a:blip r:embed="rId17">
            <a:alphaModFix/>
          </a:blip>
          <a:srcRect b="0" l="0" r="0" t="0"/>
          <a:stretch/>
        </p:blipFill>
        <p:spPr>
          <a:xfrm>
            <a:off x="27603425" y="21048022"/>
            <a:ext cx="10239375" cy="2650555"/>
          </a:xfrm>
          <a:prstGeom prst="rect">
            <a:avLst/>
          </a:prstGeom>
          <a:noFill/>
          <a:ln>
            <a:noFill/>
          </a:ln>
        </p:spPr>
      </p:pic>
      <p:cxnSp>
        <p:nvCxnSpPr>
          <p:cNvPr id="115" name="Google Shape;115;p1"/>
          <p:cNvCxnSpPr>
            <a:endCxn id="105" idx="3"/>
          </p:cNvCxnSpPr>
          <p:nvPr/>
        </p:nvCxnSpPr>
        <p:spPr>
          <a:xfrm rot="10800000">
            <a:off x="30056950" y="8557380"/>
            <a:ext cx="5815200" cy="2723700"/>
          </a:xfrm>
          <a:prstGeom prst="straightConnector1">
            <a:avLst/>
          </a:prstGeom>
          <a:noFill/>
          <a:ln cap="flat" cmpd="sng" w="38100">
            <a:solidFill>
              <a:srgbClr val="1F497D"/>
            </a:solidFill>
            <a:prstDash val="solid"/>
            <a:round/>
            <a:headEnd len="sm" w="sm" type="none"/>
            <a:tailEnd len="med" w="med" type="triangle"/>
          </a:ln>
        </p:spPr>
      </p:cxnSp>
      <p:pic>
        <p:nvPicPr>
          <p:cNvPr descr="Logo&#10;&#10;Description automatically generated" id="116" name="Google Shape;116;p1"/>
          <p:cNvPicPr preferRelativeResize="0"/>
          <p:nvPr/>
        </p:nvPicPr>
        <p:blipFill rotWithShape="1">
          <a:blip r:embed="rId18">
            <a:alphaModFix/>
          </a:blip>
          <a:srcRect b="0" l="0" r="0" t="0"/>
          <a:stretch/>
        </p:blipFill>
        <p:spPr>
          <a:xfrm>
            <a:off x="1279026" y="3097212"/>
            <a:ext cx="5029200" cy="2159000"/>
          </a:xfrm>
          <a:prstGeom prst="rect">
            <a:avLst/>
          </a:prstGeom>
          <a:noFill/>
          <a:ln>
            <a:noFill/>
          </a:ln>
        </p:spPr>
      </p:pic>
      <p:sp>
        <p:nvSpPr>
          <p:cNvPr id="117" name="Google Shape;117;p1"/>
          <p:cNvSpPr/>
          <p:nvPr/>
        </p:nvSpPr>
        <p:spPr>
          <a:xfrm>
            <a:off x="1165100" y="6925188"/>
            <a:ext cx="20550601" cy="11916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n-US" sz="3200" u="none" cap="none" strike="noStrike">
                <a:solidFill>
                  <a:srgbClr val="FFFFFF"/>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164267" y="6054525"/>
            <a:ext cx="20550601" cy="935100"/>
          </a:xfrm>
          <a:prstGeom prst="rect">
            <a:avLst/>
          </a:prstGeom>
          <a:solidFill>
            <a:srgbClr val="FFFFFF">
              <a:alpha val="68627"/>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3600" u="none" cap="none" strike="noStrike">
                <a:solidFill>
                  <a:srgbClr val="017C00"/>
                </a:solidFill>
                <a:latin typeface="Arial"/>
                <a:ea typeface="Arial"/>
                <a:cs typeface="Arial"/>
                <a:sym typeface="Arial"/>
              </a:rPr>
              <a:t>GRNsight Automatically Lays Out Unweighted and Weighted Gene Regulatory Network Graphs</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1289675" y="8146575"/>
            <a:ext cx="6971700" cy="95102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142875" lvl="0" marL="176212"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168275" lvl="0" marL="176212"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2. Grid Layout</a:t>
            </a:r>
            <a:endParaRPr b="0" i="0" sz="1400" u="none" cap="none" strike="noStrike">
              <a:solidFill>
                <a:srgbClr val="000000"/>
              </a:solidFill>
              <a:latin typeface="Arial"/>
              <a:ea typeface="Arial"/>
              <a:cs typeface="Arial"/>
              <a:sym typeface="Arial"/>
            </a:endParaRPr>
          </a:p>
          <a:p>
            <a:pPr indent="-23336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Grid Layout button allows the users to toggle the graph between a grid layout and a force graph layout.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3. Force Graph Parameter Sliders </a:t>
            </a:r>
            <a:endParaRPr b="1" i="0" sz="20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Link distance determines the minimum distance between nodes.</a:t>
            </a:r>
            <a:endParaRPr b="0" i="0" sz="14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Nodes have a charge, which repel or attract other nodes.</a:t>
            </a:r>
            <a:endParaRPr b="0" i="0" sz="14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Reset functionality sets all parameters to default.</a:t>
            </a:r>
            <a:endParaRPr b="0" i="0" sz="14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Locking the parameters prevents any further changes.</a:t>
            </a:r>
            <a:endParaRPr b="0" i="0" sz="2000" u="none" cap="none" strike="noStrike">
              <a:solidFill>
                <a:srgbClr val="000000"/>
              </a:solidFill>
              <a:latin typeface="Arial"/>
              <a:ea typeface="Arial"/>
              <a:cs typeface="Arial"/>
              <a:sym typeface="Arial"/>
            </a:endParaRPr>
          </a:p>
          <a:p>
            <a:pPr indent="-142875" lvl="0" marL="176212"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168275" lvl="0" marL="176212"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4. Node Coloring</a:t>
            </a:r>
            <a:endParaRPr b="0" i="0" sz="1400" u="none" cap="none" strike="noStrike">
              <a:solidFill>
                <a:srgbClr val="000000"/>
              </a:solidFill>
              <a:latin typeface="Arial"/>
              <a:ea typeface="Arial"/>
              <a:cs typeface="Arial"/>
              <a:sym typeface="Arial"/>
            </a:endParaRPr>
          </a:p>
          <a:p>
            <a:pPr indent="-23336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menu allows users to modify parameters of the node coloring visualization.</a:t>
            </a:r>
            <a:endParaRPr b="0" i="0" sz="1400" u="none" cap="none" strike="noStrike">
              <a:solidFill>
                <a:srgbClr val="000000"/>
              </a:solidFill>
              <a:latin typeface="Arial"/>
              <a:ea typeface="Arial"/>
              <a:cs typeface="Arial"/>
              <a:sym typeface="Arial"/>
            </a:endParaRPr>
          </a:p>
          <a:p>
            <a:pPr indent="-23336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Dataset options are automatically generated from expression data sheets detected in an Excel input workbook.</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00"/>
              <a:buFont typeface="Arial"/>
              <a:buNone/>
            </a:pPr>
            <a:r>
              <a:t/>
            </a:r>
            <a:endParaRPr b="0" i="0" sz="400" u="none" cap="none" strike="noStrike">
              <a:solidFill>
                <a:srgbClr val="000000"/>
              </a:solidFill>
              <a:latin typeface="Arial"/>
              <a:ea typeface="Arial"/>
              <a:cs typeface="Arial"/>
              <a:sym typeface="Arial"/>
            </a:endParaRPr>
          </a:p>
          <a:p>
            <a:pPr indent="-288925" lvl="0" marL="288925"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5. GRNsight includes options to show or hide the weight values</a:t>
            </a:r>
            <a:endParaRPr b="0" i="0" sz="2000" u="none" cap="none" strike="noStrike">
              <a:solidFill>
                <a:srgbClr val="000000"/>
              </a:solidFill>
              <a:latin typeface="Arial"/>
              <a:ea typeface="Arial"/>
              <a:cs typeface="Arial"/>
              <a:sym typeface="Arial"/>
            </a:endParaRPr>
          </a:p>
          <a:p>
            <a:pPr indent="-236536"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Buttons enable the user to always see edge weights, never see edge weights, or see edge weights upon mouseover of the edges.</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6. Edge Weight Normalization</a:t>
            </a:r>
            <a:endParaRPr b="1" i="0" sz="20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Allows user to set normalization factor in user interface.</a:t>
            </a:r>
            <a:endParaRPr b="0" i="0" sz="1400" u="none" cap="none" strike="noStrike">
              <a:solidFill>
                <a:srgbClr val="000000"/>
              </a:solidFill>
              <a:latin typeface="Arial"/>
              <a:ea typeface="Arial"/>
              <a:cs typeface="Arial"/>
              <a:sym typeface="Arial"/>
            </a:endParaRPr>
          </a:p>
          <a:p>
            <a:pPr indent="-22701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Edge thicknesses for different graphs can be rendered on the same scale.</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7. Viewport</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Graph bounding box can be separated from viewport.</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Multiple viewport sizes available.</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Zooming and scrolling enabled.</a:t>
            </a:r>
            <a:endParaRPr b="0" i="0" sz="2000" u="none" cap="none" strike="noStrike">
              <a:solidFill>
                <a:srgbClr val="000000"/>
              </a:solidFill>
              <a:latin typeface="Arial"/>
              <a:ea typeface="Arial"/>
              <a:cs typeface="Arial"/>
              <a:sym typeface="Arial"/>
            </a:endParaRPr>
          </a:p>
        </p:txBody>
      </p:sp>
      <p:pic>
        <p:nvPicPr>
          <p:cNvPr id="120" name="Google Shape;120;p1"/>
          <p:cNvPicPr preferRelativeResize="0"/>
          <p:nvPr/>
        </p:nvPicPr>
        <p:blipFill rotWithShape="1">
          <a:blip r:embed="rId19">
            <a:alphaModFix/>
          </a:blip>
          <a:srcRect b="0" l="2353" r="2344" t="0"/>
          <a:stretch/>
        </p:blipFill>
        <p:spPr>
          <a:xfrm>
            <a:off x="11075087" y="7955133"/>
            <a:ext cx="10246301" cy="6015168"/>
          </a:xfrm>
          <a:prstGeom prst="rect">
            <a:avLst/>
          </a:prstGeom>
          <a:noFill/>
          <a:ln cap="flat" cmpd="sng" w="12700">
            <a:solidFill>
              <a:srgbClr val="000000"/>
            </a:solidFill>
            <a:prstDash val="solid"/>
            <a:round/>
            <a:headEnd len="sm" w="sm" type="none"/>
            <a:tailEnd len="sm" w="sm" type="none"/>
          </a:ln>
        </p:spPr>
      </p:pic>
      <p:grpSp>
        <p:nvGrpSpPr>
          <p:cNvPr id="121" name="Google Shape;121;p1"/>
          <p:cNvGrpSpPr/>
          <p:nvPr/>
        </p:nvGrpSpPr>
        <p:grpSpPr>
          <a:xfrm>
            <a:off x="19081118" y="12100364"/>
            <a:ext cx="1786246" cy="1743523"/>
            <a:chOff x="30688219" y="11355256"/>
            <a:chExt cx="1799200" cy="1743523"/>
          </a:xfrm>
        </p:grpSpPr>
        <p:sp>
          <p:nvSpPr>
            <p:cNvPr id="122" name="Google Shape;122;p1"/>
            <p:cNvSpPr/>
            <p:nvPr/>
          </p:nvSpPr>
          <p:spPr>
            <a:xfrm>
              <a:off x="30710519" y="11364179"/>
              <a:ext cx="1776900" cy="1734600"/>
            </a:xfrm>
            <a:prstGeom prst="rect">
              <a:avLst/>
            </a:prstGeom>
            <a:noFill/>
            <a:ln cap="flat" cmpd="sng" w="12700">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cxnSp>
          <p:nvCxnSpPr>
            <p:cNvPr id="123" name="Google Shape;123;p1"/>
            <p:cNvCxnSpPr/>
            <p:nvPr/>
          </p:nvCxnSpPr>
          <p:spPr>
            <a:xfrm>
              <a:off x="32001200" y="12955670"/>
              <a:ext cx="365700" cy="0"/>
            </a:xfrm>
            <a:prstGeom prst="straightConnector1">
              <a:avLst/>
            </a:prstGeom>
            <a:noFill/>
            <a:ln cap="flat" cmpd="sng" w="34925">
              <a:solidFill>
                <a:srgbClr val="807F80"/>
              </a:solidFill>
              <a:prstDash val="solid"/>
              <a:round/>
              <a:headEnd len="sm" w="sm" type="none"/>
              <a:tailEnd len="med" w="med" type="triangle"/>
            </a:ln>
          </p:spPr>
        </p:cxnSp>
        <p:cxnSp>
          <p:nvCxnSpPr>
            <p:cNvPr id="124" name="Google Shape;124;p1"/>
            <p:cNvCxnSpPr/>
            <p:nvPr/>
          </p:nvCxnSpPr>
          <p:spPr>
            <a:xfrm>
              <a:off x="31629503" y="12281806"/>
              <a:ext cx="733500" cy="0"/>
            </a:xfrm>
            <a:prstGeom prst="straightConnector1">
              <a:avLst/>
            </a:prstGeom>
            <a:noFill/>
            <a:ln cap="flat" cmpd="sng" w="57150">
              <a:solidFill>
                <a:srgbClr val="C43D3C"/>
              </a:solidFill>
              <a:prstDash val="solid"/>
              <a:round/>
              <a:headEnd len="sm" w="sm" type="none"/>
              <a:tailEnd len="med" w="med" type="triangle"/>
            </a:ln>
          </p:spPr>
        </p:cxnSp>
        <p:grpSp>
          <p:nvGrpSpPr>
            <p:cNvPr id="125" name="Google Shape;125;p1"/>
            <p:cNvGrpSpPr/>
            <p:nvPr/>
          </p:nvGrpSpPr>
          <p:grpSpPr>
            <a:xfrm>
              <a:off x="31694421" y="12531373"/>
              <a:ext cx="673500" cy="174833"/>
              <a:chOff x="294155" y="3559219"/>
              <a:chExt cx="733500" cy="260400"/>
            </a:xfrm>
          </p:grpSpPr>
          <p:cxnSp>
            <p:nvCxnSpPr>
              <p:cNvPr id="126" name="Google Shape;126;p1"/>
              <p:cNvCxnSpPr/>
              <p:nvPr/>
            </p:nvCxnSpPr>
            <p:spPr>
              <a:xfrm>
                <a:off x="294155" y="3689468"/>
                <a:ext cx="733500" cy="0"/>
              </a:xfrm>
              <a:prstGeom prst="straightConnector1">
                <a:avLst/>
              </a:prstGeom>
              <a:noFill/>
              <a:ln cap="flat" cmpd="sng" w="57150">
                <a:solidFill>
                  <a:srgbClr val="337BB8"/>
                </a:solidFill>
                <a:prstDash val="solid"/>
                <a:round/>
                <a:headEnd len="sm" w="sm" type="none"/>
                <a:tailEnd len="sm" w="sm" type="none"/>
              </a:ln>
            </p:spPr>
          </p:cxnSp>
          <p:cxnSp>
            <p:nvCxnSpPr>
              <p:cNvPr id="127" name="Google Shape;127;p1"/>
              <p:cNvCxnSpPr/>
              <p:nvPr/>
            </p:nvCxnSpPr>
            <p:spPr>
              <a:xfrm>
                <a:off x="1015403" y="3559219"/>
                <a:ext cx="0" cy="260400"/>
              </a:xfrm>
              <a:prstGeom prst="straightConnector1">
                <a:avLst/>
              </a:prstGeom>
              <a:noFill/>
              <a:ln cap="rnd" cmpd="sng" w="57150">
                <a:solidFill>
                  <a:srgbClr val="337BB8"/>
                </a:solidFill>
                <a:prstDash val="solid"/>
                <a:round/>
                <a:headEnd len="sm" w="sm" type="none"/>
                <a:tailEnd len="sm" w="sm" type="none"/>
              </a:ln>
            </p:spPr>
          </p:cxnSp>
        </p:grpSp>
        <p:sp>
          <p:nvSpPr>
            <p:cNvPr id="128" name="Google Shape;128;p1"/>
            <p:cNvSpPr txBox="1"/>
            <p:nvPr/>
          </p:nvSpPr>
          <p:spPr>
            <a:xfrm>
              <a:off x="30688219" y="12102149"/>
              <a:ext cx="941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activation</a:t>
              </a:r>
              <a:endParaRPr b="0" i="0" sz="1400" u="none" cap="none" strike="noStrike">
                <a:solidFill>
                  <a:srgbClr val="000000"/>
                </a:solidFill>
                <a:latin typeface="Arial"/>
                <a:ea typeface="Arial"/>
                <a:cs typeface="Arial"/>
                <a:sym typeface="Arial"/>
              </a:endParaRPr>
            </a:p>
          </p:txBody>
        </p:sp>
        <p:sp>
          <p:nvSpPr>
            <p:cNvPr id="129" name="Google Shape;129;p1"/>
            <p:cNvSpPr txBox="1"/>
            <p:nvPr/>
          </p:nvSpPr>
          <p:spPr>
            <a:xfrm>
              <a:off x="30691825" y="12438742"/>
              <a:ext cx="1171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repression</a:t>
              </a:r>
              <a:endParaRPr b="0" i="0" sz="1400" u="none" cap="none" strike="noStrike">
                <a:solidFill>
                  <a:srgbClr val="000000"/>
                </a:solidFill>
                <a:latin typeface="Arial"/>
                <a:ea typeface="Arial"/>
                <a:cs typeface="Arial"/>
                <a:sym typeface="Arial"/>
              </a:endParaRPr>
            </a:p>
          </p:txBody>
        </p:sp>
        <p:sp>
          <p:nvSpPr>
            <p:cNvPr id="130" name="Google Shape;130;p1"/>
            <p:cNvSpPr txBox="1"/>
            <p:nvPr/>
          </p:nvSpPr>
          <p:spPr>
            <a:xfrm>
              <a:off x="30688219" y="12782546"/>
              <a:ext cx="1369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weak influence</a:t>
              </a:r>
              <a:endParaRPr b="0" i="0" sz="1400" u="none" cap="none" strike="noStrike">
                <a:solidFill>
                  <a:srgbClr val="000000"/>
                </a:solidFill>
                <a:latin typeface="Arial"/>
                <a:ea typeface="Arial"/>
                <a:cs typeface="Arial"/>
                <a:sym typeface="Arial"/>
              </a:endParaRPr>
            </a:p>
          </p:txBody>
        </p:sp>
        <p:pic>
          <p:nvPicPr>
            <p:cNvPr id="131" name="Google Shape;131;p1"/>
            <p:cNvPicPr preferRelativeResize="0"/>
            <p:nvPr/>
          </p:nvPicPr>
          <p:blipFill rotWithShape="1">
            <a:blip r:embed="rId20">
              <a:alphaModFix/>
            </a:blip>
            <a:srcRect b="11079" l="0" r="4533" t="0"/>
            <a:stretch/>
          </p:blipFill>
          <p:spPr>
            <a:xfrm>
              <a:off x="31620078" y="11721299"/>
              <a:ext cx="752498" cy="355862"/>
            </a:xfrm>
            <a:prstGeom prst="rect">
              <a:avLst/>
            </a:prstGeom>
            <a:noFill/>
            <a:ln>
              <a:noFill/>
            </a:ln>
          </p:spPr>
        </p:pic>
        <p:sp>
          <p:nvSpPr>
            <p:cNvPr id="132" name="Google Shape;132;p1"/>
            <p:cNvSpPr txBox="1"/>
            <p:nvPr/>
          </p:nvSpPr>
          <p:spPr>
            <a:xfrm>
              <a:off x="30698725" y="11760617"/>
              <a:ext cx="752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gene</a:t>
              </a:r>
              <a:endParaRPr b="0" i="0" sz="1400" u="none" cap="none" strike="noStrike">
                <a:solidFill>
                  <a:srgbClr val="000000"/>
                </a:solidFill>
                <a:latin typeface="Arial"/>
                <a:ea typeface="Arial"/>
                <a:cs typeface="Arial"/>
                <a:sym typeface="Arial"/>
              </a:endParaRPr>
            </a:p>
          </p:txBody>
        </p:sp>
        <p:sp>
          <p:nvSpPr>
            <p:cNvPr id="133" name="Google Shape;133;p1"/>
            <p:cNvSpPr txBox="1"/>
            <p:nvPr/>
          </p:nvSpPr>
          <p:spPr>
            <a:xfrm>
              <a:off x="30710516" y="11355256"/>
              <a:ext cx="1776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Key</a:t>
              </a:r>
              <a:endParaRPr b="0" i="0" sz="1400" u="none" cap="none" strike="noStrike">
                <a:solidFill>
                  <a:srgbClr val="000000"/>
                </a:solidFill>
                <a:latin typeface="Arial"/>
                <a:ea typeface="Arial"/>
                <a:cs typeface="Arial"/>
                <a:sym typeface="Arial"/>
              </a:endParaRPr>
            </a:p>
          </p:txBody>
        </p:sp>
      </p:grpSp>
      <p:sp>
        <p:nvSpPr>
          <p:cNvPr id="134" name="Google Shape;134;p1"/>
          <p:cNvSpPr txBox="1"/>
          <p:nvPr/>
        </p:nvSpPr>
        <p:spPr>
          <a:xfrm>
            <a:off x="8158832" y="7898930"/>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35" name="Google Shape;135;p1"/>
          <p:cNvSpPr txBox="1"/>
          <p:nvPr/>
        </p:nvSpPr>
        <p:spPr>
          <a:xfrm>
            <a:off x="8157111" y="8632554"/>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36" name="Google Shape;136;p1"/>
          <p:cNvSpPr txBox="1"/>
          <p:nvPr/>
        </p:nvSpPr>
        <p:spPr>
          <a:xfrm>
            <a:off x="8160203" y="12638540"/>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37" name="Google Shape;137;p1"/>
          <p:cNvSpPr txBox="1"/>
          <p:nvPr/>
        </p:nvSpPr>
        <p:spPr>
          <a:xfrm>
            <a:off x="9221587" y="15339584"/>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38" name="Google Shape;138;p1"/>
          <p:cNvSpPr txBox="1"/>
          <p:nvPr/>
        </p:nvSpPr>
        <p:spPr>
          <a:xfrm>
            <a:off x="6308227" y="7145491"/>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39" name="Google Shape;139;p1"/>
          <p:cNvSpPr txBox="1"/>
          <p:nvPr/>
        </p:nvSpPr>
        <p:spPr>
          <a:xfrm>
            <a:off x="11182865" y="12092534"/>
            <a:ext cx="323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7798925" y="27522916"/>
            <a:ext cx="3073200" cy="523200"/>
          </a:xfrm>
          <a:prstGeom prst="rect">
            <a:avLst/>
          </a:prstGeom>
          <a:solidFill>
            <a:srgbClr val="FFFFFF"/>
          </a:solidFill>
          <a:ln cap="flat" cmpd="sng" w="9525">
            <a:solidFill>
              <a:srgbClr val="FFFFFF"/>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2600"/>
              <a:buFont typeface="Arial"/>
              <a:buNone/>
            </a:pPr>
            <a:r>
              <a:rPr lang="en-US" sz="2600">
                <a:solidFill>
                  <a:schemeClr val="dk1"/>
                </a:solidFill>
              </a:rPr>
              <a:t>File</a:t>
            </a:r>
            <a:r>
              <a:rPr lang="en-US" sz="2600">
                <a:solidFill>
                  <a:schemeClr val="dk1"/>
                </a:solidFill>
              </a:rPr>
              <a:t> </a:t>
            </a:r>
            <a:r>
              <a:rPr lang="en-US" sz="2600">
                <a:solidFill>
                  <a:schemeClr val="dk1"/>
                </a:solidFill>
              </a:rPr>
              <a:t>Uploads</a:t>
            </a:r>
            <a:r>
              <a:rPr lang="en-US" sz="2600">
                <a:solidFill>
                  <a:schemeClr val="dk1"/>
                </a:solidFill>
              </a:rPr>
              <a:t>: </a:t>
            </a:r>
            <a:r>
              <a:rPr lang="en-US" sz="100">
                <a:solidFill>
                  <a:schemeClr val="dk1"/>
                </a:solidFill>
              </a:rPr>
              <a:t>     </a:t>
            </a:r>
            <a:r>
              <a:rPr lang="en-US" sz="2600">
                <a:solidFill>
                  <a:schemeClr val="dk1"/>
                </a:solidFill>
              </a:rPr>
              <a:t>7,610</a:t>
            </a:r>
            <a:endParaRPr sz="2600"/>
          </a:p>
        </p:txBody>
      </p:sp>
      <p:sp>
        <p:nvSpPr>
          <p:cNvPr id="141" name="Google Shape;141;p1"/>
          <p:cNvSpPr/>
          <p:nvPr/>
        </p:nvSpPr>
        <p:spPr>
          <a:xfrm>
            <a:off x="7798925" y="26856975"/>
            <a:ext cx="3073200" cy="523200"/>
          </a:xfrm>
          <a:prstGeom prst="rect">
            <a:avLst/>
          </a:prstGeom>
          <a:solidFill>
            <a:srgbClr val="FFFFFF"/>
          </a:solidFill>
          <a:ln cap="flat" cmpd="sng" w="9525">
            <a:solidFill>
              <a:srgbClr val="FFFFFF"/>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2600"/>
              <a:buFont typeface="Arial"/>
              <a:buNone/>
            </a:pPr>
            <a:r>
              <a:rPr lang="en-US" sz="2600">
                <a:solidFill>
                  <a:schemeClr val="dk1"/>
                </a:solidFill>
              </a:rPr>
              <a:t>New Users:   </a:t>
            </a:r>
            <a:r>
              <a:rPr lang="en-US" sz="100">
                <a:solidFill>
                  <a:schemeClr val="dk1"/>
                </a:solidFill>
              </a:rPr>
              <a:t>          </a:t>
            </a:r>
            <a:r>
              <a:rPr lang="en-US" sz="2600">
                <a:solidFill>
                  <a:schemeClr val="dk1"/>
                </a:solidFill>
              </a:rPr>
              <a:t>7,160</a:t>
            </a:r>
            <a:endParaRPr sz="2600">
              <a:solidFill>
                <a:schemeClr val="dk1"/>
              </a:solidFill>
            </a:endParaRPr>
          </a:p>
        </p:txBody>
      </p:sp>
      <p:sp>
        <p:nvSpPr>
          <p:cNvPr id="142" name="Google Shape;142;p1"/>
          <p:cNvSpPr/>
          <p:nvPr/>
        </p:nvSpPr>
        <p:spPr>
          <a:xfrm>
            <a:off x="7798925" y="28188869"/>
            <a:ext cx="3073200" cy="523200"/>
          </a:xfrm>
          <a:prstGeom prst="rect">
            <a:avLst/>
          </a:prstGeom>
          <a:solidFill>
            <a:srgbClr val="FFFFFF"/>
          </a:solidFill>
          <a:ln cap="flat" cmpd="sng" w="9525">
            <a:solidFill>
              <a:srgbClr val="FFFFFF"/>
            </a:solidFill>
            <a:prstDash val="solid"/>
            <a:round/>
            <a:headEnd len="sm" w="sm" type="none"/>
            <a:tailEnd len="sm" w="sm" type="none"/>
          </a:ln>
          <a:effectLst>
            <a:outerShdw blurRad="40000" rotWithShape="0" dir="5400000" dist="23000">
              <a:srgbClr val="000000">
                <a:alpha val="34117"/>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2600"/>
              <a:buFont typeface="Arial"/>
              <a:buNone/>
            </a:pPr>
            <a:r>
              <a:rPr lang="en-US" sz="2600">
                <a:solidFill>
                  <a:schemeClr val="dk1"/>
                </a:solidFill>
              </a:rPr>
              <a:t>Sessions:    </a:t>
            </a:r>
            <a:r>
              <a:rPr lang="en-US" sz="100">
                <a:solidFill>
                  <a:schemeClr val="dk1"/>
                </a:solidFill>
              </a:rPr>
              <a:t>          </a:t>
            </a:r>
            <a:r>
              <a:rPr lang="en-US" sz="2600">
                <a:solidFill>
                  <a:schemeClr val="dk1"/>
                </a:solidFill>
              </a:rPr>
              <a:t>17,412</a:t>
            </a:r>
            <a:endParaRPr sz="2600"/>
          </a:p>
        </p:txBody>
      </p:sp>
      <p:pic>
        <p:nvPicPr>
          <p:cNvPr id="143" name="Google Shape;143;p1"/>
          <p:cNvPicPr preferRelativeResize="0"/>
          <p:nvPr/>
        </p:nvPicPr>
        <p:blipFill rotWithShape="1">
          <a:blip r:embed="rId21">
            <a:alphaModFix/>
          </a:blip>
          <a:srcRect b="0" l="0" r="0" t="0"/>
          <a:stretch/>
        </p:blipFill>
        <p:spPr>
          <a:xfrm>
            <a:off x="6460625" y="20610942"/>
            <a:ext cx="3801725" cy="4458172"/>
          </a:xfrm>
          <a:prstGeom prst="rect">
            <a:avLst/>
          </a:prstGeom>
          <a:noFill/>
          <a:ln>
            <a:noFill/>
          </a:ln>
        </p:spPr>
      </p:pic>
      <p:pic>
        <p:nvPicPr>
          <p:cNvPr id="144" name="Google Shape;144;p1"/>
          <p:cNvPicPr preferRelativeResize="0"/>
          <p:nvPr/>
        </p:nvPicPr>
        <p:blipFill rotWithShape="1">
          <a:blip r:embed="rId22">
            <a:alphaModFix/>
          </a:blip>
          <a:srcRect b="0" l="0" r="0" t="0"/>
          <a:stretch/>
        </p:blipFill>
        <p:spPr>
          <a:xfrm>
            <a:off x="37391000" y="2628275"/>
            <a:ext cx="4388100" cy="2735421"/>
          </a:xfrm>
          <a:prstGeom prst="rect">
            <a:avLst/>
          </a:prstGeom>
          <a:noFill/>
          <a:ln>
            <a:noFill/>
          </a:ln>
        </p:spPr>
      </p:pic>
      <p:sp>
        <p:nvSpPr>
          <p:cNvPr id="145" name="Google Shape;145;p1"/>
          <p:cNvSpPr/>
          <p:nvPr/>
        </p:nvSpPr>
        <p:spPr>
          <a:xfrm>
            <a:off x="1198175" y="19296413"/>
            <a:ext cx="9842700" cy="935100"/>
          </a:xfrm>
          <a:prstGeom prst="rect">
            <a:avLst/>
          </a:prstGeom>
          <a:solidFill>
            <a:srgbClr val="FFFFFF">
              <a:alpha val="6745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17C00"/>
              </a:buClr>
              <a:buSzPts val="900"/>
              <a:buFont typeface="Arial"/>
              <a:buNone/>
            </a:pPr>
            <a:r>
              <a:rPr b="0" i="0" lang="en-US" sz="2800" u="none" cap="none" strike="noStrike">
                <a:solidFill>
                  <a:srgbClr val="017C00"/>
                </a:solidFill>
                <a:latin typeface="Arial"/>
                <a:ea typeface="Arial"/>
                <a:cs typeface="Arial"/>
                <a:sym typeface="Arial"/>
              </a:rPr>
              <a:t>Graph Visualization Was Refined</a:t>
            </a:r>
            <a:endParaRPr b="0" i="0" sz="2800" u="none" cap="none" strike="noStrike">
              <a:solidFill>
                <a:srgbClr val="017C00"/>
              </a:solidFill>
              <a:latin typeface="Arial"/>
              <a:ea typeface="Arial"/>
              <a:cs typeface="Arial"/>
              <a:sym typeface="Arial"/>
            </a:endParaRPr>
          </a:p>
        </p:txBody>
      </p:sp>
      <p:pic>
        <p:nvPicPr>
          <p:cNvPr id="146" name="Google Shape;146;p1"/>
          <p:cNvPicPr preferRelativeResize="0"/>
          <p:nvPr/>
        </p:nvPicPr>
        <p:blipFill rotWithShape="1">
          <a:blip r:embed="rId23">
            <a:alphaModFix/>
          </a:blip>
          <a:srcRect b="0" l="93275" r="1090" t="0"/>
          <a:stretch/>
        </p:blipFill>
        <p:spPr>
          <a:xfrm>
            <a:off x="20441402" y="7142175"/>
            <a:ext cx="1013351" cy="660400"/>
          </a:xfrm>
          <a:prstGeom prst="rect">
            <a:avLst/>
          </a:prstGeom>
          <a:noFill/>
          <a:ln>
            <a:noFill/>
          </a:ln>
        </p:spPr>
      </p:pic>
      <p:pic>
        <p:nvPicPr>
          <p:cNvPr id="147" name="Google Shape;147;p1"/>
          <p:cNvPicPr preferRelativeResize="0"/>
          <p:nvPr/>
        </p:nvPicPr>
        <p:blipFill rotWithShape="1">
          <a:blip r:embed="rId24">
            <a:alphaModFix/>
          </a:blip>
          <a:srcRect b="0" l="0" r="0" t="0"/>
          <a:stretch/>
        </p:blipFill>
        <p:spPr>
          <a:xfrm>
            <a:off x="8158827" y="7961775"/>
            <a:ext cx="2565053" cy="8448301"/>
          </a:xfrm>
          <a:prstGeom prst="rect">
            <a:avLst/>
          </a:prstGeom>
          <a:noFill/>
          <a:ln>
            <a:noFill/>
          </a:ln>
        </p:spPr>
      </p:pic>
      <p:pic>
        <p:nvPicPr>
          <p:cNvPr id="148" name="Google Shape;148;p1"/>
          <p:cNvPicPr preferRelativeResize="0"/>
          <p:nvPr/>
        </p:nvPicPr>
        <p:blipFill rotWithShape="1">
          <a:blip r:embed="rId25">
            <a:alphaModFix/>
          </a:blip>
          <a:srcRect b="0" l="0" r="0" t="0"/>
          <a:stretch/>
        </p:blipFill>
        <p:spPr>
          <a:xfrm>
            <a:off x="11182875" y="14119513"/>
            <a:ext cx="2660356" cy="4458176"/>
          </a:xfrm>
          <a:prstGeom prst="rect">
            <a:avLst/>
          </a:prstGeom>
          <a:noFill/>
          <a:ln>
            <a:noFill/>
          </a:ln>
        </p:spPr>
      </p:pic>
      <p:sp>
        <p:nvSpPr>
          <p:cNvPr id="149" name="Google Shape;149;p1"/>
          <p:cNvSpPr txBox="1"/>
          <p:nvPr/>
        </p:nvSpPr>
        <p:spPr>
          <a:xfrm>
            <a:off x="1257300" y="7175475"/>
            <a:ext cx="4966200" cy="1416000"/>
          </a:xfrm>
          <a:prstGeom prst="rect">
            <a:avLst/>
          </a:prstGeom>
          <a:noFill/>
          <a:ln>
            <a:noFill/>
          </a:ln>
        </p:spPr>
        <p:txBody>
          <a:bodyPr anchorCtr="0" anchor="t" bIns="91425" lIns="91425" spcFirstLastPara="1" rIns="91425" wrap="square" tIns="91425">
            <a:spAutoFit/>
          </a:bodyPr>
          <a:lstStyle/>
          <a:p>
            <a:pPr indent="-168275" lvl="0" marL="176212"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a:ea typeface="Arial"/>
                <a:cs typeface="Arial"/>
                <a:sym typeface="Arial"/>
              </a:rPr>
              <a:t>1. File Formats</a:t>
            </a:r>
            <a:endParaRPr b="0" i="0" sz="1400" u="none" cap="none" strike="noStrike">
              <a:solidFill>
                <a:srgbClr val="000000"/>
              </a:solidFill>
              <a:latin typeface="Arial"/>
              <a:ea typeface="Arial"/>
              <a:cs typeface="Arial"/>
              <a:sym typeface="Arial"/>
            </a:endParaRPr>
          </a:p>
          <a:p>
            <a:pPr indent="-23336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Can import and export Excel, SIF, or GraphML files.</a:t>
            </a:r>
            <a:endParaRPr b="0" i="0" sz="1400" u="none" cap="none" strike="noStrike">
              <a:solidFill>
                <a:srgbClr val="000000"/>
              </a:solidFill>
              <a:latin typeface="Arial"/>
              <a:ea typeface="Arial"/>
              <a:cs typeface="Arial"/>
              <a:sym typeface="Arial"/>
            </a:endParaRPr>
          </a:p>
          <a:p>
            <a:pPr indent="-233361"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Demo files are provided.</a:t>
            </a:r>
            <a:endParaRPr b="0" i="0" sz="1400" u="none" cap="none" strike="noStrike">
              <a:solidFill>
                <a:srgbClr val="000000"/>
              </a:solidFill>
              <a:latin typeface="Arial"/>
              <a:ea typeface="Arial"/>
              <a:cs typeface="Arial"/>
              <a:sym typeface="Arial"/>
            </a:endParaRPr>
          </a:p>
        </p:txBody>
      </p:sp>
      <p:pic>
        <p:nvPicPr>
          <p:cNvPr id="150" name="Google Shape;150;p1"/>
          <p:cNvPicPr preferRelativeResize="0"/>
          <p:nvPr/>
        </p:nvPicPr>
        <p:blipFill rotWithShape="1">
          <a:blip r:embed="rId26">
            <a:alphaModFix/>
          </a:blip>
          <a:srcRect b="0" l="0" r="0" t="0"/>
          <a:stretch/>
        </p:blipFill>
        <p:spPr>
          <a:xfrm>
            <a:off x="14123075" y="14204652"/>
            <a:ext cx="2411895" cy="3852900"/>
          </a:xfrm>
          <a:prstGeom prst="rect">
            <a:avLst/>
          </a:prstGeom>
          <a:noFill/>
          <a:ln>
            <a:noFill/>
          </a:ln>
        </p:spPr>
      </p:pic>
      <p:sp>
        <p:nvSpPr>
          <p:cNvPr id="151" name="Google Shape;151;p1"/>
          <p:cNvSpPr txBox="1"/>
          <p:nvPr/>
        </p:nvSpPr>
        <p:spPr>
          <a:xfrm>
            <a:off x="15722991" y="16785350"/>
            <a:ext cx="5649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pic>
        <p:nvPicPr>
          <p:cNvPr id="152" name="Google Shape;152;p1"/>
          <p:cNvPicPr preferRelativeResize="0"/>
          <p:nvPr/>
        </p:nvPicPr>
        <p:blipFill rotWithShape="1">
          <a:blip r:embed="rId23">
            <a:alphaModFix/>
          </a:blip>
          <a:srcRect b="0" l="2660" r="21310" t="0"/>
          <a:stretch/>
        </p:blipFill>
        <p:spPr>
          <a:xfrm>
            <a:off x="6839700" y="7145500"/>
            <a:ext cx="13677900" cy="660400"/>
          </a:xfrm>
          <a:prstGeom prst="rect">
            <a:avLst/>
          </a:prstGeom>
          <a:noFill/>
          <a:ln>
            <a:noFill/>
          </a:ln>
        </p:spPr>
      </p:pic>
      <p:sp>
        <p:nvSpPr>
          <p:cNvPr id="153" name="Google Shape;153;p1"/>
          <p:cNvSpPr txBox="1"/>
          <p:nvPr/>
        </p:nvSpPr>
        <p:spPr>
          <a:xfrm>
            <a:off x="10109945" y="7898935"/>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54" name="Google Shape;154;p1"/>
          <p:cNvSpPr txBox="1"/>
          <p:nvPr/>
        </p:nvSpPr>
        <p:spPr>
          <a:xfrm>
            <a:off x="10109945" y="11601810"/>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155" name="Google Shape;155;p1"/>
          <p:cNvSpPr txBox="1"/>
          <p:nvPr/>
        </p:nvSpPr>
        <p:spPr>
          <a:xfrm>
            <a:off x="10109945" y="9217560"/>
            <a:ext cx="323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156" name="Google Shape;156;p1"/>
          <p:cNvSpPr txBox="1"/>
          <p:nvPr/>
        </p:nvSpPr>
        <p:spPr>
          <a:xfrm>
            <a:off x="13138730" y="14332800"/>
            <a:ext cx="46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157" name="Google Shape;157;p1"/>
          <p:cNvSpPr txBox="1"/>
          <p:nvPr/>
        </p:nvSpPr>
        <p:spPr>
          <a:xfrm>
            <a:off x="15711091" y="14332800"/>
            <a:ext cx="462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7</a:t>
            </a:r>
            <a:endParaRPr b="0" i="0" sz="1400" u="none" cap="none" strike="noStrike">
              <a:solidFill>
                <a:srgbClr val="000000"/>
              </a:solidFill>
              <a:latin typeface="Arial"/>
              <a:ea typeface="Arial"/>
              <a:cs typeface="Arial"/>
              <a:sym typeface="Arial"/>
            </a:endParaRPr>
          </a:p>
        </p:txBody>
      </p:sp>
      <p:sp>
        <p:nvSpPr>
          <p:cNvPr id="158" name="Google Shape;158;p1"/>
          <p:cNvSpPr txBox="1"/>
          <p:nvPr/>
        </p:nvSpPr>
        <p:spPr>
          <a:xfrm>
            <a:off x="13176689" y="16056125"/>
            <a:ext cx="3843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3200"/>
              <a:buFont typeface="Arial"/>
              <a:buNone/>
            </a:pPr>
            <a:r>
              <a:rPr b="1" i="0" lang="en-US" sz="3200" u="none" cap="none" strike="noStrike">
                <a:solidFill>
                  <a:srgbClr val="FF0000"/>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159" name="Google Shape;159;p1"/>
          <p:cNvSpPr txBox="1"/>
          <p:nvPr/>
        </p:nvSpPr>
        <p:spPr>
          <a:xfrm>
            <a:off x="1276925" y="17488113"/>
            <a:ext cx="9380400" cy="1323600"/>
          </a:xfrm>
          <a:prstGeom prst="rect">
            <a:avLst/>
          </a:prstGeom>
          <a:noFill/>
          <a:ln>
            <a:noFill/>
          </a:ln>
        </p:spPr>
        <p:txBody>
          <a:bodyPr anchorCtr="0" anchor="t" bIns="91425" lIns="91425" spcFirstLastPara="1" rIns="91425" wrap="square" tIns="91425">
            <a:spAutoFit/>
          </a:bodyPr>
          <a:lstStyle/>
          <a:p>
            <a:pPr indent="0" lvl="0" marL="6350" marR="0" rtl="0" algn="l">
              <a:lnSpc>
                <a:spcPct val="100000"/>
              </a:lnSpc>
              <a:spcBef>
                <a:spcPts val="0"/>
              </a:spcBef>
              <a:spcAft>
                <a:spcPts val="0"/>
              </a:spcAft>
              <a:buClr>
                <a:srgbClr val="000000"/>
              </a:buClr>
              <a:buSzPts val="1100"/>
              <a:buFont typeface="Arial"/>
              <a:buNone/>
            </a:pPr>
            <a:r>
              <a:rPr b="1" i="0" lang="en-US" sz="2000" u="none" cap="none" strike="noStrike">
                <a:solidFill>
                  <a:srgbClr val="000000"/>
                </a:solidFill>
                <a:latin typeface="Arial"/>
                <a:ea typeface="Arial"/>
                <a:cs typeface="Arial"/>
                <a:sym typeface="Arial"/>
              </a:rPr>
              <a:t>8. Species Selection</a:t>
            </a:r>
            <a:endParaRPr b="0" i="0" sz="1400" u="none" cap="none" strike="noStrike">
              <a:solidFill>
                <a:srgbClr val="000000"/>
              </a:solidFill>
              <a:latin typeface="Arial"/>
              <a:ea typeface="Arial"/>
              <a:cs typeface="Arial"/>
              <a:sym typeface="Arial"/>
            </a:endParaRPr>
          </a:p>
          <a:p>
            <a:pPr indent="-355600" lvl="0" marL="4572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This dropdown allows the user to change the chosen species to any other species supported by GRNsight.</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7798925" y="28854822"/>
            <a:ext cx="3073200" cy="523200"/>
          </a:xfrm>
          <a:prstGeom prst="rect">
            <a:avLst/>
          </a:prstGeom>
          <a:solidFill>
            <a:srgbClr val="FFFFFF"/>
          </a:solidFill>
          <a:ln cap="flat" cmpd="sng" w="9525">
            <a:solidFill>
              <a:srgbClr val="FFFFFF"/>
            </a:solidFill>
            <a:prstDash val="solid"/>
            <a:round/>
            <a:headEnd len="sm" w="sm" type="none"/>
            <a:tailEnd len="sm" w="sm" type="none"/>
          </a:ln>
          <a:effectLst>
            <a:outerShdw blurRad="40000" rotWithShape="0" dir="5400000" dist="23000">
              <a:srgbClr val="000000">
                <a:alpha val="34120"/>
              </a:srgbClr>
            </a:outerShdw>
          </a:effectLst>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2600"/>
              <a:buFont typeface="Arial"/>
              <a:buNone/>
            </a:pPr>
            <a:r>
              <a:rPr b="0" i="0" lang="en-US" sz="2600" u="none" cap="none" strike="noStrike">
                <a:solidFill>
                  <a:srgbClr val="000000"/>
                </a:solidFill>
                <a:latin typeface="Arial"/>
                <a:ea typeface="Arial"/>
                <a:cs typeface="Arial"/>
                <a:sym typeface="Arial"/>
              </a:rPr>
              <a:t>Pageviews</a:t>
            </a:r>
            <a:r>
              <a:rPr b="0" i="0" lang="en-US" sz="2600" u="none" cap="none" strike="noStrike">
                <a:solidFill>
                  <a:srgbClr val="000000"/>
                </a:solidFill>
                <a:latin typeface="Arial"/>
                <a:ea typeface="Arial"/>
                <a:cs typeface="Arial"/>
                <a:sym typeface="Arial"/>
              </a:rPr>
              <a:t>:  </a:t>
            </a:r>
            <a:r>
              <a:rPr b="0" i="0" lang="en-US" sz="100" u="none" cap="none" strike="noStrike">
                <a:solidFill>
                  <a:srgbClr val="000000"/>
                </a:solidFill>
                <a:latin typeface="Arial"/>
                <a:ea typeface="Arial"/>
                <a:cs typeface="Arial"/>
                <a:sym typeface="Arial"/>
              </a:rPr>
              <a:t> </a:t>
            </a:r>
            <a:r>
              <a:rPr b="0" i="0" lang="en-US" sz="2600" u="none" cap="none" strike="noStrike">
                <a:solidFill>
                  <a:srgbClr val="000000"/>
                </a:solidFill>
                <a:latin typeface="Arial"/>
                <a:ea typeface="Arial"/>
                <a:cs typeface="Arial"/>
                <a:sym typeface="Arial"/>
              </a:rPr>
              <a:t>36,413</a:t>
            </a:r>
            <a:endParaRPr b="0" i="0" sz="2600" u="none" cap="none" strike="noStrike">
              <a:solidFill>
                <a:srgbClr val="000000"/>
              </a:solidFill>
              <a:latin typeface="Arial"/>
              <a:ea typeface="Arial"/>
              <a:cs typeface="Arial"/>
              <a:sym typeface="Arial"/>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Dahlquist, Kam D.</dc:creator>
</cp:coreProperties>
</file>