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Lst>
  <p:sldSz cy="32918400" cx="43891200"/>
  <p:notesSz cx="7010400" cy="9296400"/>
  <p:embeddedFontLst>
    <p:embeddedFont>
      <p:font typeface="Lato"/>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 Id="rId11" Type="http://schemas.openxmlformats.org/officeDocument/2006/relationships/font" Target="fonts/HelveticaNeue-regular.fntdata"/><Relationship Id="rId10" Type="http://schemas.openxmlformats.org/officeDocument/2006/relationships/font" Target="fonts/Lato-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39" cy="464820"/>
          </a:xfrm>
          <a:prstGeom prst="rect">
            <a:avLst/>
          </a:prstGeom>
          <a:noFill/>
          <a:ln>
            <a:noFill/>
          </a:ln>
        </p:spPr>
        <p:txBody>
          <a:bodyPr anchorCtr="0" anchor="t"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937" y="0"/>
            <a:ext cx="3037839" cy="464820"/>
          </a:xfrm>
          <a:prstGeom prst="rect">
            <a:avLst/>
          </a:prstGeom>
          <a:noFill/>
          <a:ln>
            <a:noFill/>
          </a:ln>
        </p:spPr>
        <p:txBody>
          <a:bodyPr anchorCtr="0" anchor="t" bIns="93150" lIns="93150" spcFirstLastPara="1" rIns="93150" wrap="square" tIns="93150"/>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1" y="4415790"/>
            <a:ext cx="5608319" cy="4183380"/>
          </a:xfrm>
          <a:prstGeom prst="rect">
            <a:avLst/>
          </a:prstGeom>
          <a:noFill/>
          <a:ln>
            <a:noFill/>
          </a:ln>
        </p:spPr>
        <p:txBody>
          <a:bodyPr anchorCtr="0" anchor="t" bIns="93150" lIns="93150" spcFirstLastPara="1" rIns="93150" wrap="square" tIns="9315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8829967"/>
            <a:ext cx="3037839" cy="464820"/>
          </a:xfrm>
          <a:prstGeom prst="rect">
            <a:avLst/>
          </a:prstGeom>
          <a:noFill/>
          <a:ln>
            <a:noFill/>
          </a:ln>
        </p:spPr>
        <p:txBody>
          <a:bodyPr anchorCtr="0" anchor="b"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937" y="8829967"/>
            <a:ext cx="3037839" cy="464820"/>
          </a:xfrm>
          <a:prstGeom prst="rect">
            <a:avLst/>
          </a:prstGeom>
          <a:noFill/>
          <a:ln>
            <a:noFill/>
          </a:ln>
        </p:spPr>
        <p:txBody>
          <a:bodyPr anchorCtr="0" anchor="b" bIns="93150" lIns="93150" spcFirstLastPara="1" rIns="93150" wrap="square" tIns="93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701041" y="4415790"/>
            <a:ext cx="5608319" cy="4183380"/>
          </a:xfrm>
          <a:prstGeom prst="rect">
            <a:avLst/>
          </a:prstGeom>
          <a:noFill/>
          <a:ln>
            <a:noFill/>
          </a:ln>
        </p:spPr>
        <p:txBody>
          <a:bodyPr anchorCtr="0" anchor="t" bIns="46550" lIns="93150" spcFirstLastPara="1" rIns="93150" wrap="square" tIns="46550">
            <a:noAutofit/>
          </a:bodyPr>
          <a:lstStyle/>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Kill abstract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Change to sans serif font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bigger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background white</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Use full names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Super script to associate names with correct department </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4 columns!!!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Smaller pictures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Bold titles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References can be 12pt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Acknowledgements can be 16pt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Everything else is 18-24pt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Titles don’t need to be bigger than 36pt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Remove circles from the arrowhead diagram, group the related labels together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Include menu bar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Testing/error handling – sample error (we don’t crash with errors!)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Mouseovers for edges screenshot</a:t>
            </a:r>
            <a:endParaRPr/>
          </a:p>
        </p:txBody>
      </p:sp>
      <p:sp>
        <p:nvSpPr>
          <p:cNvPr id="75" name="Google Shape;75;p1:notes"/>
          <p:cNvSpPr txBox="1"/>
          <p:nvPr>
            <p:ph idx="12" type="sldNum"/>
          </p:nvPr>
        </p:nvSpPr>
        <p:spPr>
          <a:xfrm>
            <a:off x="3970937" y="8829967"/>
            <a:ext cx="3037839" cy="464820"/>
          </a:xfrm>
          <a:prstGeom prst="rect">
            <a:avLst/>
          </a:prstGeom>
          <a:noFill/>
          <a:ln>
            <a:noFill/>
          </a:ln>
        </p:spPr>
        <p:txBody>
          <a:bodyPr anchorCtr="0" anchor="b" bIns="46550" lIns="93150" spcFirstLastPara="1" rIns="93150" wrap="square" tIns="46550">
            <a:noAutofit/>
          </a:bodyPr>
          <a:lstStyle/>
          <a:p>
            <a:pPr indent="0" lvl="0" marL="0" rtl="0" algn="r">
              <a:lnSpc>
                <a:spcPct val="100000"/>
              </a:lnSpc>
              <a:spcBef>
                <a:spcPts val="0"/>
              </a:spcBef>
              <a:spcAft>
                <a:spcPts val="0"/>
              </a:spcAft>
              <a:buClr>
                <a:srgbClr val="000000"/>
              </a:buClr>
              <a:buSzPts val="350"/>
              <a:buFont typeface="Arial"/>
              <a:buNone/>
            </a:pP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39" y="10226042"/>
            <a:ext cx="37307519" cy="705612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1400"/>
              <a:buFont typeface="Calibri"/>
              <a:buNone/>
              <a:defRPr/>
            </a:lvl1pPr>
            <a:lvl2pPr lvl="1" marR="0" algn="l">
              <a:lnSpc>
                <a:spcPct val="100000"/>
              </a:lnSpc>
              <a:spcBef>
                <a:spcPts val="0"/>
              </a:spcBef>
              <a:spcAft>
                <a:spcPts val="0"/>
              </a:spcAft>
              <a:buClr>
                <a:srgbClr val="000000"/>
              </a:buClr>
              <a:buSzPts val="1400"/>
              <a:buFont typeface="Arial"/>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7" name="Google Shape;17;p2"/>
          <p:cNvSpPr txBox="1"/>
          <p:nvPr>
            <p:ph idx="1" type="subTitle"/>
          </p:nvPr>
        </p:nvSpPr>
        <p:spPr>
          <a:xfrm>
            <a:off x="6583678" y="18653759"/>
            <a:ext cx="30723839" cy="8412480"/>
          </a:xfrm>
          <a:prstGeom prst="rect">
            <a:avLst/>
          </a:prstGeom>
          <a:noFill/>
          <a:ln>
            <a:noFill/>
          </a:ln>
        </p:spPr>
        <p:txBody>
          <a:bodyPr anchorCtr="0" anchor="t" bIns="91425" lIns="91425" spcFirstLastPara="1" rIns="91425" wrap="square" tIns="91425"/>
          <a:lstStyle>
            <a:lvl1pPr lvl="0" marR="0" algn="ctr">
              <a:lnSpc>
                <a:spcPct val="100000"/>
              </a:lnSpc>
              <a:spcBef>
                <a:spcPts val="3360"/>
              </a:spcBef>
              <a:spcAft>
                <a:spcPts val="0"/>
              </a:spcAft>
              <a:buClr>
                <a:srgbClr val="888888"/>
              </a:buClr>
              <a:buSzPts val="1400"/>
              <a:buFont typeface="Arial"/>
              <a:buNone/>
              <a:defRPr/>
            </a:lvl1pPr>
            <a:lvl2pPr lvl="1" marR="0" algn="ctr">
              <a:lnSpc>
                <a:spcPct val="100000"/>
              </a:lnSpc>
              <a:spcBef>
                <a:spcPts val="2940"/>
              </a:spcBef>
              <a:spcAft>
                <a:spcPts val="0"/>
              </a:spcAft>
              <a:buClr>
                <a:srgbClr val="888888"/>
              </a:buClr>
              <a:buSzPts val="1400"/>
              <a:buFont typeface="Arial"/>
              <a:buNone/>
              <a:defRPr/>
            </a:lvl2pPr>
            <a:lvl3pPr lvl="2" marR="0" algn="ctr">
              <a:lnSpc>
                <a:spcPct val="100000"/>
              </a:lnSpc>
              <a:spcBef>
                <a:spcPts val="2520"/>
              </a:spcBef>
              <a:spcAft>
                <a:spcPts val="0"/>
              </a:spcAft>
              <a:buClr>
                <a:srgbClr val="888888"/>
              </a:buClr>
              <a:buSzPts val="1400"/>
              <a:buFont typeface="Arial"/>
              <a:buNone/>
              <a:defRPr/>
            </a:lvl3pPr>
            <a:lvl4pPr lvl="3" marR="0" algn="ctr">
              <a:lnSpc>
                <a:spcPct val="100000"/>
              </a:lnSpc>
              <a:spcBef>
                <a:spcPts val="2100"/>
              </a:spcBef>
              <a:spcAft>
                <a:spcPts val="0"/>
              </a:spcAft>
              <a:buClr>
                <a:srgbClr val="888888"/>
              </a:buClr>
              <a:buSzPts val="1400"/>
              <a:buFont typeface="Arial"/>
              <a:buNone/>
              <a:defRPr/>
            </a:lvl4pPr>
            <a:lvl5pPr lvl="4" marR="0" algn="ctr">
              <a:lnSpc>
                <a:spcPct val="100000"/>
              </a:lnSpc>
              <a:spcBef>
                <a:spcPts val="2100"/>
              </a:spcBef>
              <a:spcAft>
                <a:spcPts val="0"/>
              </a:spcAft>
              <a:buClr>
                <a:srgbClr val="888888"/>
              </a:buClr>
              <a:buSzPts val="1400"/>
              <a:buFont typeface="Arial"/>
              <a:buNone/>
              <a:defRPr/>
            </a:lvl5pPr>
            <a:lvl6pPr lvl="5" marR="0" algn="ctr">
              <a:lnSpc>
                <a:spcPct val="100000"/>
              </a:lnSpc>
              <a:spcBef>
                <a:spcPts val="2100"/>
              </a:spcBef>
              <a:spcAft>
                <a:spcPts val="0"/>
              </a:spcAft>
              <a:buClr>
                <a:srgbClr val="888888"/>
              </a:buClr>
              <a:buSzPts val="1400"/>
              <a:buFont typeface="Arial"/>
              <a:buNone/>
              <a:defRPr/>
            </a:lvl6pPr>
            <a:lvl7pPr lvl="6" marR="0" algn="ctr">
              <a:lnSpc>
                <a:spcPct val="100000"/>
              </a:lnSpc>
              <a:spcBef>
                <a:spcPts val="2100"/>
              </a:spcBef>
              <a:spcAft>
                <a:spcPts val="0"/>
              </a:spcAft>
              <a:buClr>
                <a:srgbClr val="888888"/>
              </a:buClr>
              <a:buSzPts val="1400"/>
              <a:buFont typeface="Arial"/>
              <a:buNone/>
              <a:defRPr/>
            </a:lvl7pPr>
            <a:lvl8pPr lvl="7" marR="0" algn="ctr">
              <a:lnSpc>
                <a:spcPct val="100000"/>
              </a:lnSpc>
              <a:spcBef>
                <a:spcPts val="2100"/>
              </a:spcBef>
              <a:spcAft>
                <a:spcPts val="0"/>
              </a:spcAft>
              <a:buClr>
                <a:srgbClr val="888888"/>
              </a:buClr>
              <a:buSzPts val="1400"/>
              <a:buFont typeface="Arial"/>
              <a:buNone/>
              <a:defRPr/>
            </a:lvl8pPr>
            <a:lvl9pPr lvl="8" marR="0" algn="ctr">
              <a:lnSpc>
                <a:spcPct val="100000"/>
              </a:lnSpc>
              <a:spcBef>
                <a:spcPts val="2100"/>
              </a:spcBef>
              <a:spcAft>
                <a:spcPts val="0"/>
              </a:spcAft>
              <a:buClr>
                <a:srgbClr val="888888"/>
              </a:buClr>
              <a:buSzPts val="1400"/>
              <a:buFont typeface="Arial"/>
              <a:buNone/>
              <a:defRPr/>
            </a:lvl9pPr>
          </a:lstStyle>
          <a:p/>
        </p:txBody>
      </p:sp>
      <p:sp>
        <p:nvSpPr>
          <p:cNvPr id="18" name="Google Shape;18;p2"/>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19" name="Google Shape;19;p2"/>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0" name="Google Shape;20;p2"/>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2194558"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 name="Google Shape;24;p3"/>
          <p:cNvSpPr txBox="1"/>
          <p:nvPr>
            <p:ph idx="2" type="body"/>
          </p:nvPr>
        </p:nvSpPr>
        <p:spPr>
          <a:xfrm>
            <a:off x="22311359"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 name="Google Shape;25;p3"/>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6" name="Google Shape;26;p3"/>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7" name="Google Shape;27;p3"/>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4"/>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2194558" y="7368542"/>
            <a:ext cx="19392903"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1" name="Google Shape;31;p4"/>
          <p:cNvSpPr txBox="1"/>
          <p:nvPr>
            <p:ph idx="2" type="body"/>
          </p:nvPr>
        </p:nvSpPr>
        <p:spPr>
          <a:xfrm>
            <a:off x="2194558" y="10439400"/>
            <a:ext cx="19392903"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2" name="Google Shape;32;p4"/>
          <p:cNvSpPr txBox="1"/>
          <p:nvPr>
            <p:ph idx="3" type="body"/>
          </p:nvPr>
        </p:nvSpPr>
        <p:spPr>
          <a:xfrm>
            <a:off x="22296123" y="7368542"/>
            <a:ext cx="19400519"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3" name="Google Shape;33;p4"/>
          <p:cNvSpPr txBox="1"/>
          <p:nvPr>
            <p:ph idx="4" type="body"/>
          </p:nvPr>
        </p:nvSpPr>
        <p:spPr>
          <a:xfrm>
            <a:off x="22296123" y="10439400"/>
            <a:ext cx="19400519"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4" name="Google Shape;34;p4"/>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5" name="Google Shape;35;p4"/>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6" name="Google Shape;36;p4"/>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0" name="Google Shape;40;p5"/>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1" name="Google Shape;41;p5"/>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4" name="Google Shape;44;p6"/>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5" name="Google Shape;45;p6"/>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2194564" y="1310640"/>
            <a:ext cx="14439903" cy="5577837"/>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17160241" y="1310641"/>
            <a:ext cx="24536399" cy="28094942"/>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9" name="Google Shape;49;p7"/>
          <p:cNvSpPr txBox="1"/>
          <p:nvPr>
            <p:ph idx="2" type="body"/>
          </p:nvPr>
        </p:nvSpPr>
        <p:spPr>
          <a:xfrm>
            <a:off x="2194564" y="6888482"/>
            <a:ext cx="14439903" cy="22517103"/>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0" name="Google Shape;50;p7"/>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1" name="Google Shape;51;p7"/>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2" name="Google Shape;52;p7"/>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602982" y="23042881"/>
            <a:ext cx="26334721" cy="2720343"/>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2" type="pic"/>
          </p:nvPr>
        </p:nvSpPr>
        <p:spPr>
          <a:xfrm>
            <a:off x="8602982" y="2941317"/>
            <a:ext cx="26334721" cy="1975104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56" name="Google Shape;56;p8"/>
          <p:cNvSpPr txBox="1"/>
          <p:nvPr>
            <p:ph idx="1" type="body"/>
          </p:nvPr>
        </p:nvSpPr>
        <p:spPr>
          <a:xfrm>
            <a:off x="8602982" y="25763223"/>
            <a:ext cx="26334721" cy="3863335"/>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7" name="Google Shape;57;p8"/>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8" name="Google Shape;58;p8"/>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9" name="Google Shape;59;p8"/>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0" name="Shape 60"/>
        <p:cNvGrpSpPr/>
        <p:nvPr/>
      </p:nvGrpSpPr>
      <p:grpSpPr>
        <a:xfrm>
          <a:off x="0" y="0"/>
          <a:ext cx="0" cy="0"/>
          <a:chOff x="0" y="0"/>
          <a:chExt cx="0" cy="0"/>
        </a:xfrm>
      </p:grpSpPr>
      <p:sp>
        <p:nvSpPr>
          <p:cNvPr id="61" name="Google Shape;61;p9"/>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rot="5400000">
            <a:off x="11083290" y="-1207767"/>
            <a:ext cx="21724621" cy="3950208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3" name="Google Shape;63;p9"/>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4" name="Google Shape;64;p9"/>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5" name="Google Shape;65;p9"/>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0"/>
          <p:cNvSpPr txBox="1"/>
          <p:nvPr>
            <p:ph type="title"/>
          </p:nvPr>
        </p:nvSpPr>
        <p:spPr>
          <a:xfrm rot="5400000">
            <a:off x="22715220" y="10424165"/>
            <a:ext cx="28087320" cy="987552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rot="5400000">
            <a:off x="2598421" y="914403"/>
            <a:ext cx="28087320" cy="28895039"/>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9" name="Google Shape;69;p10"/>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0" name="Google Shape;70;p10"/>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1" name="Google Shape;71;p10"/>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11" name="Google Shape;11;p1"/>
          <p:cNvSpPr txBox="1"/>
          <p:nvPr>
            <p:ph idx="1" type="body"/>
          </p:nvPr>
        </p:nvSpPr>
        <p:spPr>
          <a:xfrm>
            <a:off x="2194558" y="7680963"/>
            <a:ext cx="39502081" cy="21724621"/>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3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9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5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1.png"/><Relationship Id="rId22" Type="http://schemas.openxmlformats.org/officeDocument/2006/relationships/image" Target="../media/image13.png"/><Relationship Id="rId21" Type="http://schemas.openxmlformats.org/officeDocument/2006/relationships/image" Target="../media/image10.png"/><Relationship Id="rId24" Type="http://schemas.openxmlformats.org/officeDocument/2006/relationships/image" Target="../media/image24.png"/><Relationship Id="rId2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hyperlink" Target="http://kdahlquist.github.io/GRNmap/" TargetMode="External"/><Relationship Id="rId26" Type="http://schemas.openxmlformats.org/officeDocument/2006/relationships/image" Target="../media/image18.png"/><Relationship Id="rId25" Type="http://schemas.openxmlformats.org/officeDocument/2006/relationships/image" Target="../media/image14.png"/><Relationship Id="rId28" Type="http://schemas.openxmlformats.org/officeDocument/2006/relationships/image" Target="../media/image22.png"/><Relationship Id="rId27" Type="http://schemas.openxmlformats.org/officeDocument/2006/relationships/image" Target="../media/image17.png"/><Relationship Id="rId5" Type="http://schemas.openxmlformats.org/officeDocument/2006/relationships/image" Target="../media/image3.jpg"/><Relationship Id="rId6" Type="http://schemas.openxmlformats.org/officeDocument/2006/relationships/image" Target="../media/image2.jpg"/><Relationship Id="rId29" Type="http://schemas.openxmlformats.org/officeDocument/2006/relationships/image" Target="../media/image20.png"/><Relationship Id="rId7" Type="http://schemas.openxmlformats.org/officeDocument/2006/relationships/image" Target="../media/image6.png"/><Relationship Id="rId8" Type="http://schemas.openxmlformats.org/officeDocument/2006/relationships/image" Target="../media/image5.png"/><Relationship Id="rId31" Type="http://schemas.openxmlformats.org/officeDocument/2006/relationships/image" Target="../media/image16.png"/><Relationship Id="rId30" Type="http://schemas.openxmlformats.org/officeDocument/2006/relationships/image" Target="../media/image23.png"/><Relationship Id="rId11" Type="http://schemas.openxmlformats.org/officeDocument/2006/relationships/hyperlink" Target="https://www.ncbi.nlm.nih.gov/" TargetMode="External"/><Relationship Id="rId10" Type="http://schemas.openxmlformats.org/officeDocument/2006/relationships/hyperlink" Target="https://jquery.com/" TargetMode="External"/><Relationship Id="rId32" Type="http://schemas.openxmlformats.org/officeDocument/2006/relationships/image" Target="../media/image21.png"/><Relationship Id="rId13" Type="http://schemas.openxmlformats.org/officeDocument/2006/relationships/hyperlink" Target="https://www.yeastgenome.org/" TargetMode="External"/><Relationship Id="rId12" Type="http://schemas.openxmlformats.org/officeDocument/2006/relationships/hyperlink" Target="https://sinonjs.org/" TargetMode="External"/><Relationship Id="rId15" Type="http://schemas.openxmlformats.org/officeDocument/2006/relationships/image" Target="../media/image7.png"/><Relationship Id="rId14" Type="http://schemas.openxmlformats.org/officeDocument/2006/relationships/hyperlink" Target="https://www.yeastgenome.org/" TargetMode="External"/><Relationship Id="rId17" Type="http://schemas.openxmlformats.org/officeDocument/2006/relationships/image" Target="../media/image9.png"/><Relationship Id="rId16" Type="http://schemas.openxmlformats.org/officeDocument/2006/relationships/image" Target="../media/image8.png"/><Relationship Id="rId19" Type="http://schemas.openxmlformats.org/officeDocument/2006/relationships/image" Target="../media/image19.png"/><Relationship Id="rId1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17C00"/>
            </a:gs>
            <a:gs pos="1000">
              <a:srgbClr val="017C00"/>
            </a:gs>
            <a:gs pos="99000">
              <a:srgbClr val="003700"/>
            </a:gs>
            <a:gs pos="100000">
              <a:srgbClr val="003700"/>
            </a:gs>
          </a:gsLst>
          <a:lin ang="5400000" scaled="0"/>
        </a:gradFill>
      </p:bgPr>
    </p:bg>
    <p:spTree>
      <p:nvGrpSpPr>
        <p:cNvPr id="76" name="Shape 76"/>
        <p:cNvGrpSpPr/>
        <p:nvPr/>
      </p:nvGrpSpPr>
      <p:grpSpPr>
        <a:xfrm>
          <a:off x="0" y="0"/>
          <a:ext cx="0" cy="0"/>
          <a:chOff x="0" y="0"/>
          <a:chExt cx="0" cy="0"/>
        </a:xfrm>
      </p:grpSpPr>
      <p:sp>
        <p:nvSpPr>
          <p:cNvPr id="77" name="Google Shape;77;p11"/>
          <p:cNvSpPr/>
          <p:nvPr/>
        </p:nvSpPr>
        <p:spPr>
          <a:xfrm>
            <a:off x="634954" y="577545"/>
            <a:ext cx="42736499" cy="496809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240350" lIns="480700" spcFirstLastPara="1" rIns="480700" wrap="square" tIns="24035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48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2250"/>
              <a:buFont typeface="Arial"/>
              <a:buNone/>
            </a:pPr>
            <a:r>
              <a:rPr lang="en-US" sz="7200">
                <a:solidFill>
                  <a:srgbClr val="014D00"/>
                </a:solidFill>
              </a:rPr>
              <a:t>A Dynamic Gene Page Feature for GRNsight: a Web Application for Visualizing Models of Gene Regulatory Networks</a:t>
            </a:r>
            <a:endParaRPr b="0" i="0" sz="72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350"/>
              <a:buFont typeface="Arial"/>
              <a:buNone/>
            </a:pPr>
            <a:r>
              <a:rPr b="0" i="0" lang="en-US" sz="1400" u="none" cap="none" strike="noStrike">
                <a:solidFill>
                  <a:srgbClr val="014D00"/>
                </a:solidFill>
                <a:latin typeface="Arial"/>
                <a:ea typeface="Arial"/>
                <a:cs typeface="Arial"/>
                <a:sym typeface="Arial"/>
              </a:rPr>
              <a:t> </a:t>
            </a:r>
            <a:endParaRPr/>
          </a:p>
          <a:p>
            <a:pPr indent="0" lvl="0" marL="0" marR="0" rtl="0" algn="ctr">
              <a:lnSpc>
                <a:spcPct val="80000"/>
              </a:lnSpc>
              <a:spcBef>
                <a:spcPts val="0"/>
              </a:spcBef>
              <a:spcAft>
                <a:spcPts val="0"/>
              </a:spcAft>
              <a:buClr>
                <a:schemeClr val="dk1"/>
              </a:buClr>
              <a:buSzPts val="1000"/>
              <a:buFont typeface="Arial"/>
              <a:buNone/>
            </a:pPr>
            <a:r>
              <a:rPr lang="en-US" sz="4000">
                <a:solidFill>
                  <a:schemeClr val="dk1"/>
                </a:solidFill>
              </a:rPr>
              <a:t>John L. Lopez*, Alexia M. Filler*, John David N. Dionisio*, Kam D. Dahlquist**</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chemeClr val="dk1"/>
              </a:buClr>
              <a:buSzPts val="800"/>
              <a:buFont typeface="Arial"/>
              <a:buNone/>
            </a:pPr>
            <a:r>
              <a:rPr b="0" i="0" lang="en-US" sz="3200" u="none" cap="none" strike="noStrike">
                <a:solidFill>
                  <a:schemeClr val="dk1"/>
                </a:solidFill>
                <a:latin typeface="Arial"/>
                <a:ea typeface="Arial"/>
                <a:cs typeface="Arial"/>
                <a:sym typeface="Arial"/>
              </a:rPr>
              <a:t>*Department of Electrical Engineering and Computer Science, </a:t>
            </a:r>
            <a:r>
              <a:rPr lang="en-US" sz="3200">
                <a:solidFill>
                  <a:schemeClr val="dk1"/>
                </a:solidFill>
              </a:rPr>
              <a:t>**Department of Biology</a:t>
            </a:r>
            <a:r>
              <a:rPr b="0" i="0" lang="en-US" sz="3200" u="none" cap="none" strike="noStrike">
                <a:solidFill>
                  <a:srgbClr val="000000"/>
                </a:solidFill>
                <a:latin typeface="Arial"/>
                <a:ea typeface="Arial"/>
                <a:cs typeface="Arial"/>
                <a:sym typeface="Arial"/>
              </a:rPr>
              <a:t> Loyola </a:t>
            </a:r>
            <a:r>
              <a:rPr b="0" i="0" lang="en-US" sz="3200" u="none" cap="none" strike="noStrike">
                <a:solidFill>
                  <a:schemeClr val="dk1"/>
                </a:solidFill>
                <a:latin typeface="Arial"/>
                <a:ea typeface="Arial"/>
                <a:cs typeface="Arial"/>
                <a:sym typeface="Arial"/>
              </a:rPr>
              <a:t>Marymount University, 1 LMU Drive, Los Angeles, CA 90045</a:t>
            </a:r>
            <a:endParaRPr/>
          </a:p>
          <a:p>
            <a:pPr indent="0" lvl="0" marL="0" marR="0" rtl="0" algn="ctr">
              <a:lnSpc>
                <a:spcPct val="8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rgbClr val="014D00"/>
              </a:buClr>
              <a:buSzPts val="950"/>
              <a:buFont typeface="Arial"/>
              <a:buNone/>
            </a:pPr>
            <a:r>
              <a:rPr b="0" i="0" lang="en-US" sz="3800" u="none" cap="none" strike="noStrike">
                <a:solidFill>
                  <a:srgbClr val="014D00"/>
                </a:solidFill>
                <a:latin typeface="Arial"/>
                <a:ea typeface="Arial"/>
                <a:cs typeface="Arial"/>
                <a:sym typeface="Arial"/>
              </a:rPr>
              <a:t> http://dondi.github.io/GRNsight/</a:t>
            </a:r>
            <a:endParaRPr/>
          </a:p>
        </p:txBody>
      </p:sp>
      <p:pic>
        <p:nvPicPr>
          <p:cNvPr id="78" name="Google Shape;78;p11"/>
          <p:cNvPicPr preferRelativeResize="0"/>
          <p:nvPr/>
        </p:nvPicPr>
        <p:blipFill rotWithShape="1">
          <a:blip r:embed="rId3">
            <a:alphaModFix/>
          </a:blip>
          <a:srcRect b="0" l="0" r="0" t="0"/>
          <a:stretch/>
        </p:blipFill>
        <p:spPr>
          <a:xfrm>
            <a:off x="38338078" y="3070182"/>
            <a:ext cx="4464057" cy="2231742"/>
          </a:xfrm>
          <a:prstGeom prst="rect">
            <a:avLst/>
          </a:prstGeom>
          <a:noFill/>
          <a:ln>
            <a:noFill/>
          </a:ln>
        </p:spPr>
      </p:pic>
      <p:sp>
        <p:nvSpPr>
          <p:cNvPr id="79" name="Google Shape;79;p11"/>
          <p:cNvSpPr/>
          <p:nvPr/>
        </p:nvSpPr>
        <p:spPr>
          <a:xfrm>
            <a:off x="835487" y="7331101"/>
            <a:ext cx="9754536" cy="9280678"/>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The central dogma of molecular biology describes the flow of information in a cell during gene expression from DNA to RNA to protein.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control gene expression by binding to regulatory DNA sequences.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Activators increase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Repressors decrease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are themselves proteins encoded by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550"/>
              <a:buFont typeface="Arial"/>
              <a:buNone/>
            </a:pPr>
            <a:r>
              <a:rPr b="0" i="0" lang="en-US" sz="2200" u="none" cap="none" strike="noStrike">
                <a:solidFill>
                  <a:schemeClr val="dk1"/>
                </a:solidFill>
                <a:latin typeface="Arial"/>
                <a:ea typeface="Arial"/>
                <a:cs typeface="Arial"/>
                <a:sym typeface="Arial"/>
              </a:rPr>
              <a:t>                 </a:t>
            </a:r>
            <a:r>
              <a:rPr b="0" i="0" lang="en-US" sz="1500" u="none" cap="none" strike="noStrike">
                <a:solidFill>
                  <a:schemeClr val="dk1"/>
                </a:solidFill>
                <a:latin typeface="Arial"/>
                <a:ea typeface="Arial"/>
                <a:cs typeface="Arial"/>
                <a:sym typeface="Arial"/>
              </a:rPr>
              <a:t>Freeman (2002)</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 gene regulatory network (GRN) consists of genes, transcription factors, and the regulatory connections between them, which govern the level of expression of mRNA and proteins from those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node represents the gene, the mRNA, and the protein expressed from the gene.</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edge represents a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 the nodes are transcription factors themselves.</a:t>
            </a:r>
            <a:endParaRPr/>
          </a:p>
        </p:txBody>
      </p:sp>
      <p:sp>
        <p:nvSpPr>
          <p:cNvPr id="80" name="Google Shape;80;p11"/>
          <p:cNvSpPr/>
          <p:nvPr/>
        </p:nvSpPr>
        <p:spPr>
          <a:xfrm>
            <a:off x="1752540" y="11938630"/>
            <a:ext cx="191585" cy="248205"/>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0"/>
              <a:buFont typeface="Arial"/>
              <a:buNone/>
            </a:pPr>
            <a:r>
              <a:t/>
            </a:r>
            <a:endParaRPr b="0" i="0" sz="9500" u="none" cap="none" strike="noStrike">
              <a:solidFill>
                <a:schemeClr val="dk1"/>
              </a:solidFill>
              <a:latin typeface="Calibri"/>
              <a:ea typeface="Calibri"/>
              <a:cs typeface="Calibri"/>
              <a:sym typeface="Calibri"/>
            </a:endParaRPr>
          </a:p>
        </p:txBody>
      </p:sp>
      <p:pic>
        <p:nvPicPr>
          <p:cNvPr id="81" name="Google Shape;81;p11"/>
          <p:cNvPicPr preferRelativeResize="0"/>
          <p:nvPr/>
        </p:nvPicPr>
        <p:blipFill rotWithShape="1">
          <a:blip r:embed="rId4">
            <a:alphaModFix/>
          </a:blip>
          <a:srcRect b="0" l="0" r="0" t="0"/>
          <a:stretch/>
        </p:blipFill>
        <p:spPr>
          <a:xfrm>
            <a:off x="2708913" y="13241592"/>
            <a:ext cx="5616845" cy="2066573"/>
          </a:xfrm>
          <a:prstGeom prst="rect">
            <a:avLst/>
          </a:prstGeom>
          <a:noFill/>
          <a:ln>
            <a:noFill/>
          </a:ln>
        </p:spPr>
      </p:pic>
      <p:pic>
        <p:nvPicPr>
          <p:cNvPr id="82" name="Google Shape;82;p11"/>
          <p:cNvPicPr preferRelativeResize="0"/>
          <p:nvPr/>
        </p:nvPicPr>
        <p:blipFill rotWithShape="1">
          <a:blip r:embed="rId5">
            <a:alphaModFix/>
          </a:blip>
          <a:srcRect b="0" l="0" r="10181" t="0"/>
          <a:stretch/>
        </p:blipFill>
        <p:spPr>
          <a:xfrm>
            <a:off x="1680858" y="9864558"/>
            <a:ext cx="2490747" cy="2083526"/>
          </a:xfrm>
          <a:prstGeom prst="rect">
            <a:avLst/>
          </a:prstGeom>
          <a:noFill/>
          <a:ln>
            <a:noFill/>
          </a:ln>
        </p:spPr>
      </p:pic>
      <p:pic>
        <p:nvPicPr>
          <p:cNvPr id="83" name="Google Shape;83;p11"/>
          <p:cNvPicPr preferRelativeResize="0"/>
          <p:nvPr/>
        </p:nvPicPr>
        <p:blipFill rotWithShape="1">
          <a:blip r:embed="rId6">
            <a:alphaModFix/>
          </a:blip>
          <a:srcRect b="29849" l="27345" r="0" t="34020"/>
          <a:stretch/>
        </p:blipFill>
        <p:spPr>
          <a:xfrm>
            <a:off x="4758346" y="10016030"/>
            <a:ext cx="5101933" cy="1903249"/>
          </a:xfrm>
          <a:prstGeom prst="rect">
            <a:avLst/>
          </a:prstGeom>
          <a:noFill/>
          <a:ln>
            <a:noFill/>
          </a:ln>
        </p:spPr>
      </p:pic>
      <p:sp>
        <p:nvSpPr>
          <p:cNvPr id="84" name="Google Shape;84;p11"/>
          <p:cNvSpPr txBox="1"/>
          <p:nvPr/>
        </p:nvSpPr>
        <p:spPr>
          <a:xfrm>
            <a:off x="835487" y="18196791"/>
            <a:ext cx="9754534" cy="999179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MATLAB model is available at http://kdahlquist.github.io/GRNmap/</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GRNmap is a differential equations model of the changes in gene expression over time for a gene regulatory network (Dahlquist et al. 2015).</a:t>
            </a:r>
            <a:endParaRPr b="0" i="0" sz="2200" u="none" cap="none" strike="noStrike">
              <a:solidFill>
                <a:srgbClr val="000000"/>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gene (node) in the network has an equation.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parameters in the model are estimated from laboratory data.</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weight parameter, </a:t>
            </a:r>
            <a:r>
              <a:rPr b="0" i="1" lang="en-US" sz="2200" u="none" cap="none" strike="noStrike">
                <a:solidFill>
                  <a:schemeClr val="dk1"/>
                </a:solidFill>
                <a:latin typeface="Arial"/>
                <a:ea typeface="Arial"/>
                <a:cs typeface="Arial"/>
                <a:sym typeface="Arial"/>
              </a:rPr>
              <a:t>w</a:t>
            </a:r>
            <a:r>
              <a:rPr b="0" i="0" lang="en-US" sz="2200" u="none" cap="none" strike="noStrike">
                <a:solidFill>
                  <a:schemeClr val="dk1"/>
                </a:solidFill>
                <a:latin typeface="Arial"/>
                <a:ea typeface="Arial"/>
                <a:cs typeface="Arial"/>
                <a:sym typeface="Arial"/>
              </a:rPr>
              <a:t>, gives the direction (activation or repression) and magnitude of the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produces an Excel spreadsheet with an adjacency matrix representing the network.</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85" name="Google Shape;85;p11"/>
          <p:cNvSpPr/>
          <p:nvPr/>
        </p:nvSpPr>
        <p:spPr>
          <a:xfrm>
            <a:off x="835483" y="28470372"/>
            <a:ext cx="9754534" cy="107892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GRNsight Accepts Microsoft Excel Files (.xlsx) in the Proper Format</a:t>
            </a:r>
            <a:endParaRPr b="0" i="0" sz="3600" u="none" cap="none" strike="noStrike">
              <a:solidFill>
                <a:srgbClr val="017C00"/>
              </a:solidFill>
              <a:latin typeface="Arial"/>
              <a:ea typeface="Arial"/>
              <a:cs typeface="Arial"/>
              <a:sym typeface="Arial"/>
            </a:endParaRPr>
          </a:p>
        </p:txBody>
      </p:sp>
      <p:sp>
        <p:nvSpPr>
          <p:cNvPr id="86" name="Google Shape;86;p11"/>
          <p:cNvSpPr/>
          <p:nvPr/>
        </p:nvSpPr>
        <p:spPr>
          <a:xfrm>
            <a:off x="835486" y="29546688"/>
            <a:ext cx="9754534" cy="2675921"/>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Excel workbooks need a “network” sheet (for unweighted graphs) or a “network_optimized_weights” sheet (for weighted graphs).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adjacency matrix can be symmetrical or asymmetrical. </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input and output workbooks are accepted without adjustment.</a:t>
            </a:r>
            <a:endParaRPr/>
          </a:p>
          <a:p>
            <a:pPr indent="-236537" lvl="0" marL="236537"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Adjacency matrices generated from other databases, such as YEASTRACT (Miguel et al., 2014), can be used with some modification.</a:t>
            </a:r>
            <a:endParaRPr b="0" i="0" sz="2200" u="none" cap="none" strike="noStrike">
              <a:solidFill>
                <a:schemeClr val="dk1"/>
              </a:solidFill>
              <a:latin typeface="Arial"/>
              <a:ea typeface="Arial"/>
              <a:cs typeface="Arial"/>
              <a:sym typeface="Arial"/>
            </a:endParaRPr>
          </a:p>
          <a:p>
            <a:pPr indent="-236537" lvl="0" marL="236537" marR="0" rtl="0" algn="l">
              <a:lnSpc>
                <a:spcPct val="100000"/>
              </a:lnSpc>
              <a:spcBef>
                <a:spcPts val="0"/>
              </a:spcBef>
              <a:spcAft>
                <a:spcPts val="0"/>
              </a:spcAft>
              <a:buClr>
                <a:schemeClr val="dk1"/>
              </a:buClr>
              <a:buSzPts val="2200"/>
              <a:buChar char="•"/>
            </a:pPr>
            <a:r>
              <a:t/>
            </a:r>
            <a:endParaRPr sz="2200">
              <a:solidFill>
                <a:schemeClr val="dk1"/>
              </a:solidFill>
            </a:endParaRPr>
          </a:p>
        </p:txBody>
      </p:sp>
      <p:pic>
        <p:nvPicPr>
          <p:cNvPr id="87" name="Google Shape;87;p11"/>
          <p:cNvPicPr preferRelativeResize="0"/>
          <p:nvPr/>
        </p:nvPicPr>
        <p:blipFill rotWithShape="1">
          <a:blip r:embed="rId7">
            <a:alphaModFix/>
          </a:blip>
          <a:srcRect b="3157" l="8866" r="7141" t="1807"/>
          <a:stretch/>
        </p:blipFill>
        <p:spPr>
          <a:xfrm>
            <a:off x="7110925" y="18714684"/>
            <a:ext cx="1701200" cy="1731110"/>
          </a:xfrm>
          <a:prstGeom prst="rect">
            <a:avLst/>
          </a:prstGeom>
          <a:noFill/>
          <a:ln>
            <a:noFill/>
          </a:ln>
        </p:spPr>
      </p:pic>
      <p:pic>
        <p:nvPicPr>
          <p:cNvPr id="88" name="Google Shape;88;p11"/>
          <p:cNvPicPr preferRelativeResize="0"/>
          <p:nvPr/>
        </p:nvPicPr>
        <p:blipFill rotWithShape="1">
          <a:blip r:embed="rId8">
            <a:alphaModFix/>
          </a:blip>
          <a:srcRect b="0" l="0" r="0" t="0"/>
          <a:stretch/>
        </p:blipFill>
        <p:spPr>
          <a:xfrm>
            <a:off x="2666580" y="18796206"/>
            <a:ext cx="4229100" cy="1663700"/>
          </a:xfrm>
          <a:prstGeom prst="rect">
            <a:avLst/>
          </a:prstGeom>
          <a:noFill/>
          <a:ln>
            <a:noFill/>
          </a:ln>
        </p:spPr>
      </p:pic>
      <p:sp>
        <p:nvSpPr>
          <p:cNvPr id="89" name="Google Shape;89;p11"/>
          <p:cNvSpPr/>
          <p:nvPr/>
        </p:nvSpPr>
        <p:spPr>
          <a:xfrm>
            <a:off x="33071350" y="18353902"/>
            <a:ext cx="9921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F</a:t>
            </a:r>
            <a:r>
              <a:rPr b="0" i="0" lang="en-US" sz="3600" u="none" cap="none" strike="noStrike">
                <a:solidFill>
                  <a:srgbClr val="017C00"/>
                </a:solidFill>
                <a:latin typeface="Helvetica Neue"/>
                <a:ea typeface="Helvetica Neue"/>
                <a:cs typeface="Helvetica Neue"/>
                <a:sym typeface="Helvetica Neue"/>
              </a:rPr>
              <a:t>uture Directions</a:t>
            </a:r>
            <a:endParaRPr/>
          </a:p>
        </p:txBody>
      </p:sp>
      <p:sp>
        <p:nvSpPr>
          <p:cNvPr id="90" name="Google Shape;90;p11"/>
          <p:cNvSpPr/>
          <p:nvPr/>
        </p:nvSpPr>
        <p:spPr>
          <a:xfrm>
            <a:off x="33108403" y="25637994"/>
            <a:ext cx="9924299"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Acknowledgments</a:t>
            </a:r>
            <a:endParaRPr/>
          </a:p>
        </p:txBody>
      </p:sp>
      <p:sp>
        <p:nvSpPr>
          <p:cNvPr id="91" name="Google Shape;91;p11"/>
          <p:cNvSpPr/>
          <p:nvPr/>
        </p:nvSpPr>
        <p:spPr>
          <a:xfrm>
            <a:off x="33111469" y="28453156"/>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References</a:t>
            </a:r>
            <a:endParaRPr/>
          </a:p>
        </p:txBody>
      </p:sp>
      <p:sp>
        <p:nvSpPr>
          <p:cNvPr id="92" name="Google Shape;92;p11"/>
          <p:cNvSpPr/>
          <p:nvPr/>
        </p:nvSpPr>
        <p:spPr>
          <a:xfrm>
            <a:off x="33116175" y="19155625"/>
            <a:ext cx="9921300" cy="173100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Allow the Gene Page feature to support species beyond </a:t>
            </a:r>
            <a:r>
              <a:rPr i="1" lang="en-US" sz="2200">
                <a:solidFill>
                  <a:schemeClr val="dk1"/>
                </a:solidFill>
              </a:rPr>
              <a:t>Saccharomyces cerevisiae </a:t>
            </a:r>
            <a:r>
              <a:rPr lang="en-US" sz="2200">
                <a:solidFill>
                  <a:schemeClr val="dk1"/>
                </a:solidFill>
              </a:rPr>
              <a:t>by identifying the species name from a given datasheet.</a:t>
            </a:r>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Implement tests for the Gene Page through the SinonJS testing framework.</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Add detailed tests for Excel export feature to ensure success with all data input formats.</a:t>
            </a:r>
            <a:endParaRPr b="0" i="0" sz="2200" u="none" cap="none" strike="noStrike">
              <a:solidFill>
                <a:schemeClr val="dk1"/>
              </a:solidFill>
              <a:latin typeface="Arial"/>
              <a:ea typeface="Arial"/>
              <a:cs typeface="Arial"/>
              <a:sym typeface="Arial"/>
            </a:endParaRPr>
          </a:p>
        </p:txBody>
      </p:sp>
      <p:sp>
        <p:nvSpPr>
          <p:cNvPr id="93" name="Google Shape;93;p11"/>
          <p:cNvSpPr/>
          <p:nvPr/>
        </p:nvSpPr>
        <p:spPr>
          <a:xfrm>
            <a:off x="33108416" y="26573097"/>
            <a:ext cx="9921300" cy="1490307"/>
          </a:xfrm>
          <a:prstGeom prst="rect">
            <a:avLst/>
          </a:prstGeom>
          <a:solidFill>
            <a:srgbClr val="FFFFFF"/>
          </a:solidFill>
          <a:ln>
            <a:noFill/>
          </a:ln>
        </p:spPr>
        <p:txBody>
          <a:bodyPr anchorCtr="0" anchor="t" bIns="45700" lIns="91425" spcFirstLastPara="1" rIns="91425" wrap="square" tIns="45700">
            <a:noAutofit/>
          </a:bodyPr>
          <a:lstStyle/>
          <a:p>
            <a:pPr indent="-233363"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This work is partially supported by NSF award 0921038 (K.D.D., B.G.F.), a Kadner-Pitts Research Grant (K.D.D.), the Loyola Marymount University Rains Research Assistant Program (N.A.A.), and the Loyola Marymount University Summer Undergraduate Research Program (A.V.). </a:t>
            </a:r>
            <a:endParaRPr b="0" i="0" sz="2200" u="none" cap="none" strike="noStrike">
              <a:solidFill>
                <a:srgbClr val="000000"/>
              </a:solidFill>
              <a:latin typeface="Arial"/>
              <a:ea typeface="Arial"/>
              <a:cs typeface="Arial"/>
              <a:sym typeface="Arial"/>
            </a:endParaRPr>
          </a:p>
        </p:txBody>
      </p:sp>
      <p:sp>
        <p:nvSpPr>
          <p:cNvPr id="94" name="Google Shape;94;p11"/>
          <p:cNvSpPr/>
          <p:nvPr/>
        </p:nvSpPr>
        <p:spPr>
          <a:xfrm>
            <a:off x="33114750" y="29338000"/>
            <a:ext cx="9921300" cy="3042000"/>
          </a:xfrm>
          <a:prstGeom prst="rect">
            <a:avLst/>
          </a:prstGeom>
          <a:solidFill>
            <a:srgbClr val="FFFFFF"/>
          </a:solidFill>
          <a:ln>
            <a:noFill/>
          </a:ln>
        </p:spPr>
        <p:txBody>
          <a:bodyPr anchorCtr="0" anchor="t" bIns="45700" lIns="91425" spcFirstLastPara="1" rIns="91425" wrap="square" tIns="45700">
            <a:noAutofit/>
          </a:bodyPr>
          <a:lstStyle/>
          <a:p>
            <a:pPr indent="-242888" lvl="0" marL="236538" marR="0" rtl="0" algn="l">
              <a:lnSpc>
                <a:spcPct val="100000"/>
              </a:lnSpc>
              <a:spcBef>
                <a:spcPts val="0"/>
              </a:spcBef>
              <a:spcAft>
                <a:spcPts val="0"/>
              </a:spcAft>
              <a:buClr>
                <a:srgbClr val="003700"/>
              </a:buClr>
              <a:buSzPts val="1500"/>
              <a:buFont typeface="Arial"/>
              <a:buChar char="•"/>
            </a:pPr>
            <a:r>
              <a:rPr lang="en-US" sz="1500"/>
              <a:t>Bootstrap: https://getbootstrap.com/</a:t>
            </a:r>
            <a:endParaRPr b="0" i="0" sz="1500" u="none" cap="none" strike="noStrike">
              <a:solidFill>
                <a:srgbClr val="000000"/>
              </a:solidFill>
              <a:latin typeface="Arial"/>
              <a:ea typeface="Arial"/>
              <a:cs typeface="Arial"/>
              <a:sym typeface="Arial"/>
            </a:endParaRPr>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Dahlquist, K.D., Fitzpatrick, B.G., Camacho, E.T., Entzminger, S.D., and Wanner, N.C. (2015) Parameter Estimation for Gene Regulatory Networks from Microarray Data: Cold Shock Response in Saccharomyces cerevisiae. </a:t>
            </a:r>
            <a:r>
              <a:rPr b="0" i="1" lang="en-US" sz="1500" u="none" cap="none" strike="noStrike">
                <a:solidFill>
                  <a:srgbClr val="000000"/>
                </a:solidFill>
                <a:latin typeface="Arial"/>
                <a:ea typeface="Arial"/>
                <a:cs typeface="Arial"/>
                <a:sym typeface="Arial"/>
              </a:rPr>
              <a:t>Bulletin of Mathematical Biology</a:t>
            </a:r>
            <a:r>
              <a:rPr b="0" i="0" lang="en-US" sz="1500" u="none" cap="none" strike="noStrike">
                <a:solidFill>
                  <a:srgbClr val="000000"/>
                </a:solidFill>
                <a:latin typeface="Arial"/>
                <a:ea typeface="Arial"/>
                <a:cs typeface="Arial"/>
                <a:sym typeface="Arial"/>
              </a:rPr>
              <a:t>, </a:t>
            </a:r>
            <a:r>
              <a:rPr b="0" i="1" lang="en-US" sz="1500" u="none" cap="none" strike="noStrike">
                <a:solidFill>
                  <a:srgbClr val="000000"/>
                </a:solidFill>
                <a:latin typeface="Arial"/>
                <a:ea typeface="Arial"/>
                <a:cs typeface="Arial"/>
                <a:sym typeface="Arial"/>
              </a:rPr>
              <a:t>77</a:t>
            </a:r>
            <a:r>
              <a:rPr b="0" i="0" lang="en-US" sz="1500" u="none" cap="none" strike="noStrike">
                <a:solidFill>
                  <a:srgbClr val="000000"/>
                </a:solidFill>
                <a:latin typeface="Arial"/>
                <a:ea typeface="Arial"/>
                <a:cs typeface="Arial"/>
                <a:sym typeface="Arial"/>
              </a:rPr>
              <a:t>(8), 1457-1492, DOI: 10.1007/s11538-015-0092-6</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Ensembl: https://uswest.ensembl.org/index.html</a:t>
            </a:r>
            <a:endParaRPr sz="1500"/>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Freeman, S. (2002) Biological Science. Upper Saddle River, New Jersey: Prentice Hall.</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GRNmap: </a:t>
            </a:r>
            <a:r>
              <a:rPr lang="en-US" sz="1500" u="sng">
                <a:solidFill>
                  <a:schemeClr val="hlink"/>
                </a:solidFill>
                <a:hlinkClick r:id="rId9"/>
              </a:rPr>
              <a:t>http://kdahlquist.github.io/GRNmap/</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JASPAR: jaspar.genereg.net</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jQuery: </a:t>
            </a:r>
            <a:r>
              <a:rPr lang="en-US" sz="1500" u="sng">
                <a:solidFill>
                  <a:schemeClr val="hlink"/>
                </a:solidFill>
                <a:hlinkClick r:id="rId10"/>
              </a:rPr>
              <a:t>https://jquery.com/</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National Center for Biotechnology InformationI: </a:t>
            </a:r>
            <a:r>
              <a:rPr lang="en-US" sz="1500" u="sng">
                <a:solidFill>
                  <a:schemeClr val="hlink"/>
                </a:solidFill>
                <a:hlinkClick r:id="rId11"/>
              </a:rPr>
              <a:t>https://www.ncbi.nlm.nih.gov/</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Saccharomyces Genome Database: https://www.yeastgenome.org/</a:t>
            </a:r>
            <a:endParaRPr sz="1500"/>
          </a:p>
          <a:p>
            <a:pPr indent="-242887" lvl="0" marL="236537" marR="0" rtl="0" algn="l">
              <a:lnSpc>
                <a:spcPct val="100000"/>
              </a:lnSpc>
              <a:spcBef>
                <a:spcPts val="0"/>
              </a:spcBef>
              <a:spcAft>
                <a:spcPts val="0"/>
              </a:spcAft>
              <a:buSzPts val="1500"/>
              <a:buChar char="•"/>
            </a:pPr>
            <a:r>
              <a:rPr lang="en-US" sz="1500"/>
              <a:t>SinonJS: </a:t>
            </a:r>
            <a:r>
              <a:rPr lang="en-US" sz="1500" u="sng">
                <a:solidFill>
                  <a:schemeClr val="hlink"/>
                </a:solidFill>
                <a:hlinkClick r:id="rId12"/>
              </a:rPr>
              <a:t>https://sinonjs.org/</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700" u="none" cap="none" strike="noStrike">
              <a:solidFill>
                <a:srgbClr val="003700"/>
              </a:solidFill>
              <a:latin typeface="Arial"/>
              <a:ea typeface="Arial"/>
              <a:cs typeface="Arial"/>
              <a:sym typeface="Arial"/>
            </a:endParaRPr>
          </a:p>
        </p:txBody>
      </p:sp>
      <p:sp>
        <p:nvSpPr>
          <p:cNvPr id="95" name="Google Shape;95;p11"/>
          <p:cNvSpPr/>
          <p:nvPr/>
        </p:nvSpPr>
        <p:spPr>
          <a:xfrm>
            <a:off x="33119200" y="6162935"/>
            <a:ext cx="9924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Documentation Updates</a:t>
            </a:r>
            <a:endParaRPr b="0" i="0" sz="3600" u="none" cap="none" strike="noStrike">
              <a:solidFill>
                <a:srgbClr val="017C00"/>
              </a:solidFill>
              <a:latin typeface="Arial"/>
              <a:ea typeface="Arial"/>
              <a:cs typeface="Arial"/>
              <a:sym typeface="Arial"/>
            </a:endParaRPr>
          </a:p>
        </p:txBody>
      </p:sp>
      <p:sp>
        <p:nvSpPr>
          <p:cNvPr id="96" name="Google Shape;96;p11"/>
          <p:cNvSpPr/>
          <p:nvPr/>
        </p:nvSpPr>
        <p:spPr>
          <a:xfrm>
            <a:off x="33121125" y="7098150"/>
            <a:ext cx="9921300" cy="4641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
              <a:buFont typeface="Arial"/>
              <a:buNone/>
            </a:pPr>
            <a:r>
              <a:rPr b="1" lang="en-US" sz="2200"/>
              <a:t>Updated </a:t>
            </a:r>
            <a:r>
              <a:rPr b="1" lang="en-US" sz="2200"/>
              <a:t>Wiki Layout</a:t>
            </a:r>
            <a:endParaRPr/>
          </a:p>
          <a:p>
            <a:pPr indent="-236537" lvl="0" marL="236537" marR="0" rtl="0" algn="l">
              <a:lnSpc>
                <a:spcPct val="100000"/>
              </a:lnSpc>
              <a:spcBef>
                <a:spcPts val="0"/>
              </a:spcBef>
              <a:spcAft>
                <a:spcPts val="0"/>
              </a:spcAft>
              <a:buSzPts val="2200"/>
              <a:buChar char="•"/>
            </a:pPr>
            <a:r>
              <a:rPr lang="en-US" sz="2200"/>
              <a:t>Reorganized Wiki categories into First Steps, Instructions and Tutorials, Procedures, Design, Testing, Troubleshooting, Abstracts and Documentation, and Appendices to enhance organization and encourage continual updates to documentation.</a:t>
            </a:r>
            <a:endParaRPr sz="2200"/>
          </a:p>
          <a:p>
            <a:pPr indent="0" lvl="0" marL="0" marR="0" rtl="0" algn="l">
              <a:lnSpc>
                <a:spcPct val="100000"/>
              </a:lnSpc>
              <a:spcBef>
                <a:spcPts val="0"/>
              </a:spcBef>
              <a:spcAft>
                <a:spcPts val="0"/>
              </a:spcAft>
              <a:buNone/>
            </a:pPr>
            <a:r>
              <a:t/>
            </a:r>
            <a:endParaRPr sz="2200"/>
          </a:p>
          <a:p>
            <a:pPr indent="0" lvl="0" marL="0" rtl="0" algn="l">
              <a:spcBef>
                <a:spcPts val="0"/>
              </a:spcBef>
              <a:spcAft>
                <a:spcPts val="0"/>
              </a:spcAft>
              <a:buNone/>
            </a:pPr>
            <a:r>
              <a:rPr b="1" lang="en-US" sz="2200">
                <a:solidFill>
                  <a:schemeClr val="dk1"/>
                </a:solidFill>
              </a:rPr>
              <a:t>New Documentation</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Updated previously out-of-date library requirement guidelines.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detailed instructions in Wiki to facilitate process of familiarizing new research team members with the materials and processes.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Troubleshooting section to Wiki to allow for continual addition from team members on how to solve common problems.</a:t>
            </a:r>
            <a:endParaRPr sz="2200">
              <a:solidFill>
                <a:schemeClr val="dk1"/>
              </a:solidFill>
            </a:endParaRPr>
          </a:p>
          <a:p>
            <a:pPr indent="0" lvl="0" marL="45720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None/>
            </a:pPr>
            <a:r>
              <a:t/>
            </a:r>
            <a:endParaRPr/>
          </a:p>
        </p:txBody>
      </p:sp>
      <p:sp>
        <p:nvSpPr>
          <p:cNvPr id="97" name="Google Shape;97;p11"/>
          <p:cNvSpPr/>
          <p:nvPr/>
        </p:nvSpPr>
        <p:spPr>
          <a:xfrm>
            <a:off x="835484" y="6162935"/>
            <a:ext cx="9754540" cy="1194134"/>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Gene Regulatory Networks Can Be Illustrated by Directed Graphs</a:t>
            </a:r>
            <a:endParaRPr b="0" i="0" sz="3600" u="none" cap="none" strike="noStrike">
              <a:solidFill>
                <a:srgbClr val="017C00"/>
              </a:solidFill>
              <a:latin typeface="Arial"/>
              <a:ea typeface="Arial"/>
              <a:cs typeface="Arial"/>
              <a:sym typeface="Arial"/>
            </a:endParaRPr>
          </a:p>
        </p:txBody>
      </p:sp>
      <p:sp>
        <p:nvSpPr>
          <p:cNvPr id="98" name="Google Shape;98;p11"/>
          <p:cNvSpPr/>
          <p:nvPr/>
        </p:nvSpPr>
        <p:spPr>
          <a:xfrm>
            <a:off x="835483" y="16930984"/>
            <a:ext cx="9754541" cy="1265805"/>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GRNmap: Gene Regulatory Network Modeling and Parameter Estimation</a:t>
            </a:r>
            <a:endParaRPr b="0" i="0" sz="3600" u="none" cap="none" strike="noStrike">
              <a:solidFill>
                <a:srgbClr val="017C00"/>
              </a:solidFill>
              <a:latin typeface="Arial"/>
              <a:ea typeface="Arial"/>
              <a:cs typeface="Arial"/>
              <a:sym typeface="Arial"/>
            </a:endParaRPr>
          </a:p>
        </p:txBody>
      </p:sp>
      <p:sp>
        <p:nvSpPr>
          <p:cNvPr id="99" name="Google Shape;99;p11"/>
          <p:cNvSpPr/>
          <p:nvPr/>
        </p:nvSpPr>
        <p:spPr>
          <a:xfrm>
            <a:off x="11423975" y="7125788"/>
            <a:ext cx="20661000" cy="17334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00" name="Google Shape;100;p11"/>
          <p:cNvSpPr/>
          <p:nvPr/>
        </p:nvSpPr>
        <p:spPr>
          <a:xfrm>
            <a:off x="11423975" y="25816000"/>
            <a:ext cx="20661000" cy="65640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3"/>
            </a:endParaRPr>
          </a:p>
          <a:p>
            <a:pPr indent="-5120640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4"/>
            </a:endParaRPr>
          </a:p>
        </p:txBody>
      </p:sp>
      <p:sp>
        <p:nvSpPr>
          <p:cNvPr id="101" name="Google Shape;101;p11"/>
          <p:cNvSpPr/>
          <p:nvPr/>
        </p:nvSpPr>
        <p:spPr>
          <a:xfrm>
            <a:off x="11423975" y="24912638"/>
            <a:ext cx="206610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The Gene Page Curates Data from Established Biological Databases</a:t>
            </a:r>
            <a:endParaRPr b="0" i="0" sz="3600" u="none" cap="none" strike="noStrike">
              <a:solidFill>
                <a:srgbClr val="017C00"/>
              </a:solidFill>
              <a:latin typeface="Arial"/>
              <a:ea typeface="Arial"/>
              <a:cs typeface="Arial"/>
              <a:sym typeface="Arial"/>
            </a:endParaRPr>
          </a:p>
        </p:txBody>
      </p:sp>
      <p:sp>
        <p:nvSpPr>
          <p:cNvPr id="102" name="Google Shape;102;p11"/>
          <p:cNvSpPr/>
          <p:nvPr/>
        </p:nvSpPr>
        <p:spPr>
          <a:xfrm>
            <a:off x="11424051" y="6159261"/>
            <a:ext cx="20660886" cy="935227"/>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Gene Page Feature Displays Curated Data for a Selected </a:t>
            </a:r>
            <a:r>
              <a:rPr i="1" lang="en-US" sz="3600">
                <a:solidFill>
                  <a:srgbClr val="017C00"/>
                </a:solidFill>
              </a:rPr>
              <a:t>Saccharomyces cerevisiae </a:t>
            </a:r>
            <a:r>
              <a:rPr lang="en-US" sz="3600">
                <a:solidFill>
                  <a:srgbClr val="017C00"/>
                </a:solidFill>
              </a:rPr>
              <a:t>Node</a:t>
            </a:r>
            <a:endParaRPr b="0" sz="3600" u="none" cap="none" strike="noStrike">
              <a:solidFill>
                <a:srgbClr val="017C00"/>
              </a:solidFill>
              <a:latin typeface="Arial"/>
              <a:ea typeface="Arial"/>
              <a:cs typeface="Arial"/>
              <a:sym typeface="Arial"/>
            </a:endParaRPr>
          </a:p>
        </p:txBody>
      </p:sp>
      <p:sp>
        <p:nvSpPr>
          <p:cNvPr id="103" name="Google Shape;103;p11"/>
          <p:cNvSpPr/>
          <p:nvPr/>
        </p:nvSpPr>
        <p:spPr>
          <a:xfrm>
            <a:off x="26802575" y="17187613"/>
            <a:ext cx="4388100" cy="7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The Gene Page Uses a Variety of Modern Web Application Technologies</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is styled using Bootstrap, a library for the page’s Cascading Style Sheets.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page was written using ES6 Javascript and the jQuery library.</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To connect to the APIs, the page implements a relay from the primary GRNsight server to the API calls.</a:t>
            </a:r>
            <a:endParaRPr sz="2200">
              <a:solidFill>
                <a:schemeClr val="dk1"/>
              </a:solidFil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04" name="Google Shape;104;p11"/>
          <p:cNvSpPr txBox="1"/>
          <p:nvPr/>
        </p:nvSpPr>
        <p:spPr>
          <a:xfrm>
            <a:off x="27370525" y="7456694"/>
            <a:ext cx="45834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5" name="Google Shape;105;p11"/>
          <p:cNvSpPr txBox="1"/>
          <p:nvPr/>
        </p:nvSpPr>
        <p:spPr>
          <a:xfrm>
            <a:off x="20242098" y="13617452"/>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06" name="Google Shape;106;p11"/>
          <p:cNvSpPr txBox="1"/>
          <p:nvPr/>
        </p:nvSpPr>
        <p:spPr>
          <a:xfrm>
            <a:off x="27937544" y="9747070"/>
            <a:ext cx="344943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07" name="Google Shape;107;p11"/>
          <p:cNvPicPr preferRelativeResize="0"/>
          <p:nvPr/>
        </p:nvPicPr>
        <p:blipFill rotWithShape="1">
          <a:blip r:embed="rId15">
            <a:alphaModFix/>
          </a:blip>
          <a:srcRect b="-811" l="-1" r="16346" t="36170"/>
          <a:stretch/>
        </p:blipFill>
        <p:spPr>
          <a:xfrm>
            <a:off x="1880464" y="23377584"/>
            <a:ext cx="7579132" cy="2161769"/>
          </a:xfrm>
          <a:prstGeom prst="rect">
            <a:avLst/>
          </a:prstGeom>
          <a:noFill/>
          <a:ln>
            <a:noFill/>
          </a:ln>
        </p:spPr>
      </p:pic>
      <p:sp>
        <p:nvSpPr>
          <p:cNvPr id="108" name="Google Shape;108;p11"/>
          <p:cNvSpPr txBox="1"/>
          <p:nvPr/>
        </p:nvSpPr>
        <p:spPr>
          <a:xfrm>
            <a:off x="27338156" y="10337694"/>
            <a:ext cx="4648214"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9" name="Google Shape;109;p11"/>
          <p:cNvSpPr txBox="1"/>
          <p:nvPr/>
        </p:nvSpPr>
        <p:spPr>
          <a:xfrm>
            <a:off x="27468231" y="13173094"/>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0" name="Google Shape;110;p11"/>
          <p:cNvSpPr txBox="1"/>
          <p:nvPr/>
        </p:nvSpPr>
        <p:spPr>
          <a:xfrm>
            <a:off x="27918044" y="13711681"/>
            <a:ext cx="3793237"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11" name="Google Shape;111;p11"/>
          <p:cNvSpPr txBox="1"/>
          <p:nvPr/>
        </p:nvSpPr>
        <p:spPr>
          <a:xfrm>
            <a:off x="27958734" y="16709103"/>
            <a:ext cx="3407057"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2" name="Google Shape;112;p11"/>
          <p:cNvSpPr/>
          <p:nvPr/>
        </p:nvSpPr>
        <p:spPr>
          <a:xfrm>
            <a:off x="11661000" y="25927200"/>
            <a:ext cx="12249600" cy="40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200">
                <a:solidFill>
                  <a:schemeClr val="dk1"/>
                </a:solidFill>
              </a:rPr>
              <a:t>Selected Data is Curated and Displayed</a:t>
            </a:r>
            <a:endParaRPr b="1"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NCBI Database, the page gathers the NCBI ID, chromosome sequence, and the locus tag. This locus tag is used to provide a link to the gene’s corresponding page on the Ensembl Database website.</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UniProt Database, the page gathers the UniProt ID, protein sequence, protein type, and full species name.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JASPAR Database, the page gathers the JASPAR ID, class name, family name, frequency matrix, and JASPAR sequence logo.</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Saccharomyces Genome Database, the page gathers a list of regulators and targets in addition to the SGD ID and gene summary. SGD is also used to collect the Gene Ontology summary and lists of molecular function, biological process, and cellular component terms.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source is provided for each piece of collected data, and links are displayed at the bottom of the page to the corresponding database.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If no data is found for a selected </a:t>
            </a:r>
            <a:r>
              <a:rPr lang="en-US" sz="2200">
                <a:solidFill>
                  <a:schemeClr val="dk1"/>
                </a:solidFill>
              </a:rPr>
              <a:t>characteristic</a:t>
            </a:r>
            <a:r>
              <a:rPr lang="en-US" sz="2200">
                <a:solidFill>
                  <a:schemeClr val="dk1"/>
                </a:solidFill>
              </a:rPr>
              <a:t>, the page informs the user where it tried to collect the data.</a:t>
            </a:r>
            <a:endParaRPr sz="2200">
              <a:solidFill>
                <a:schemeClr val="dk1"/>
              </a:solidFill>
            </a:endParaRPr>
          </a:p>
        </p:txBody>
      </p:sp>
      <p:pic>
        <p:nvPicPr>
          <p:cNvPr id="113" name="Google Shape;113;p11"/>
          <p:cNvPicPr preferRelativeResize="0"/>
          <p:nvPr/>
        </p:nvPicPr>
        <p:blipFill rotWithShape="1">
          <a:blip r:embed="rId16">
            <a:alphaModFix/>
          </a:blip>
          <a:srcRect b="0" l="0" r="0" t="0"/>
          <a:stretch/>
        </p:blipFill>
        <p:spPr>
          <a:xfrm>
            <a:off x="835475" y="2905175"/>
            <a:ext cx="5099925" cy="2396750"/>
          </a:xfrm>
          <a:prstGeom prst="rect">
            <a:avLst/>
          </a:prstGeom>
          <a:noFill/>
          <a:ln>
            <a:noFill/>
          </a:ln>
        </p:spPr>
      </p:pic>
      <p:sp>
        <p:nvSpPr>
          <p:cNvPr id="114" name="Google Shape;114;p11"/>
          <p:cNvSpPr/>
          <p:nvPr/>
        </p:nvSpPr>
        <p:spPr>
          <a:xfrm>
            <a:off x="39495438" y="22123153"/>
            <a:ext cx="3547985" cy="3041895"/>
          </a:xfrm>
          <a:prstGeom prst="rect">
            <a:avLst/>
          </a:prstGeom>
          <a:solidFill>
            <a:srgbClr val="FFFFFF"/>
          </a:solidFill>
          <a:ln cap="flat" cmpd="sng" w="9525">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1"/>
          <p:cNvSpPr txBox="1"/>
          <p:nvPr/>
        </p:nvSpPr>
        <p:spPr>
          <a:xfrm>
            <a:off x="909196" y="25653045"/>
            <a:ext cx="9680821" cy="2677656"/>
          </a:xfrm>
          <a:prstGeom prst="rect">
            <a:avLst/>
          </a:prstGeom>
          <a:no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0 represents no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Initially, 1 represents a regulatory relationship where the gene specified by the column controls the gene specified by the rows.</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After the parameters have been estimated, a positive weight value indicates activation and a negative weight value indicates repression.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magnitude of the weight defines the strength of the relationship.</a:t>
            </a:r>
            <a:endParaRPr/>
          </a:p>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However, GRNmap does not generate a visual representation of GRNs.</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txBox="1"/>
          <p:nvPr/>
        </p:nvSpPr>
        <p:spPr>
          <a:xfrm>
            <a:off x="26418213" y="7428125"/>
            <a:ext cx="3843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sz="2800"/>
          </a:p>
        </p:txBody>
      </p:sp>
      <p:sp>
        <p:nvSpPr>
          <p:cNvPr id="117" name="Google Shape;117;p11"/>
          <p:cNvSpPr/>
          <p:nvPr/>
        </p:nvSpPr>
        <p:spPr>
          <a:xfrm>
            <a:off x="33125972" y="22120416"/>
            <a:ext cx="6510124" cy="3084948"/>
          </a:xfrm>
          <a:prstGeom prst="rect">
            <a:avLst/>
          </a:prstGeom>
          <a:solidFill>
            <a:srgbClr val="FFFFFF"/>
          </a:solidFill>
          <a:ln>
            <a:noFill/>
          </a:ln>
        </p:spPr>
        <p:txBody>
          <a:bodyPr anchorCtr="0" anchor="t" bIns="45700" lIns="91425" spcFirstLastPara="1" rIns="91425" wrap="square" tIns="45700">
            <a:noAutofit/>
          </a:bodyPr>
          <a:lstStyle/>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is free and open to all users and there is no login requirement. </a:t>
            </a:r>
            <a:endParaRPr b="0" i="0" sz="2200" u="none" cap="none" strike="noStrike">
              <a:solidFill>
                <a:schemeClr val="dk1"/>
              </a:solidFill>
              <a:latin typeface="Arial"/>
              <a:ea typeface="Arial"/>
              <a:cs typeface="Arial"/>
              <a:sym typeface="Arial"/>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Web site content is available under the Creative Commons Attribution Non-Commercial Share Alike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code is available under the open source BSD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Usage is being tracked through Google Analytics.</a:t>
            </a:r>
            <a:endParaRPr b="0" i="0" sz="2200" u="none" cap="none" strike="noStrike">
              <a:solidFill>
                <a:schemeClr val="dk1"/>
              </a:solidFill>
              <a:latin typeface="Arial"/>
              <a:ea typeface="Arial"/>
              <a:cs typeface="Arial"/>
              <a:sym typeface="Arial"/>
            </a:endParaRPr>
          </a:p>
        </p:txBody>
      </p:sp>
      <p:sp>
        <p:nvSpPr>
          <p:cNvPr id="118" name="Google Shape;118;p11"/>
          <p:cNvSpPr txBox="1"/>
          <p:nvPr/>
        </p:nvSpPr>
        <p:spPr>
          <a:xfrm>
            <a:off x="1867482" y="10226264"/>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DNA</a:t>
            </a:r>
            <a:endParaRPr b="1" i="0" sz="1400" u="none" cap="none" strike="noStrike">
              <a:solidFill>
                <a:srgbClr val="000000"/>
              </a:solidFill>
              <a:latin typeface="Arial"/>
              <a:ea typeface="Arial"/>
              <a:cs typeface="Arial"/>
              <a:sym typeface="Arial"/>
            </a:endParaRPr>
          </a:p>
        </p:txBody>
      </p:sp>
      <p:sp>
        <p:nvSpPr>
          <p:cNvPr id="119" name="Google Shape;119;p11"/>
          <p:cNvSpPr txBox="1"/>
          <p:nvPr/>
        </p:nvSpPr>
        <p:spPr>
          <a:xfrm>
            <a:off x="1893481" y="10550502"/>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RNA</a:t>
            </a:r>
            <a:endParaRPr b="1" i="0" sz="1400" u="none" cap="none" strike="noStrike">
              <a:solidFill>
                <a:srgbClr val="000000"/>
              </a:solidFill>
              <a:latin typeface="Arial"/>
              <a:ea typeface="Arial"/>
              <a:cs typeface="Arial"/>
              <a:sym typeface="Arial"/>
            </a:endParaRPr>
          </a:p>
        </p:txBody>
      </p:sp>
      <p:sp>
        <p:nvSpPr>
          <p:cNvPr id="120" name="Google Shape;120;p11"/>
          <p:cNvSpPr txBox="1"/>
          <p:nvPr/>
        </p:nvSpPr>
        <p:spPr>
          <a:xfrm>
            <a:off x="1867482" y="11338702"/>
            <a:ext cx="80313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Protein</a:t>
            </a:r>
            <a:endParaRPr b="1" i="0" sz="1400" u="none" cap="none" strike="noStrike">
              <a:solidFill>
                <a:srgbClr val="000000"/>
              </a:solidFill>
              <a:latin typeface="Arial"/>
              <a:ea typeface="Arial"/>
              <a:cs typeface="Arial"/>
              <a:sym typeface="Arial"/>
            </a:endParaRPr>
          </a:p>
        </p:txBody>
      </p:sp>
      <p:pic>
        <p:nvPicPr>
          <p:cNvPr id="121" name="Google Shape;121;p11"/>
          <p:cNvPicPr preferRelativeResize="0"/>
          <p:nvPr/>
        </p:nvPicPr>
        <p:blipFill rotWithShape="1">
          <a:blip r:embed="rId17">
            <a:alphaModFix/>
          </a:blip>
          <a:srcRect b="0" l="0" r="0" t="0"/>
          <a:stretch/>
        </p:blipFill>
        <p:spPr>
          <a:xfrm>
            <a:off x="39492009" y="22123153"/>
            <a:ext cx="3537265" cy="3077950"/>
          </a:xfrm>
          <a:prstGeom prst="rect">
            <a:avLst/>
          </a:prstGeom>
          <a:noFill/>
          <a:ln>
            <a:noFill/>
          </a:ln>
        </p:spPr>
      </p:pic>
      <p:sp>
        <p:nvSpPr>
          <p:cNvPr id="122" name="Google Shape;122;p11"/>
          <p:cNvSpPr txBox="1"/>
          <p:nvPr/>
        </p:nvSpPr>
        <p:spPr>
          <a:xfrm>
            <a:off x="40147416" y="23855659"/>
            <a:ext cx="2450940"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2048 total visitors and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1440 files uploaded as of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8 March 2016</a:t>
            </a:r>
            <a:endParaRPr b="0" i="0" sz="1400" u="none" cap="none" strike="noStrike">
              <a:solidFill>
                <a:schemeClr val="lt1"/>
              </a:solidFill>
              <a:latin typeface="Arial"/>
              <a:ea typeface="Arial"/>
              <a:cs typeface="Arial"/>
              <a:sym typeface="Arial"/>
            </a:endParaRPr>
          </a:p>
        </p:txBody>
      </p:sp>
      <p:sp>
        <p:nvSpPr>
          <p:cNvPr id="123" name="Google Shape;123;p11"/>
          <p:cNvSpPr txBox="1"/>
          <p:nvPr/>
        </p:nvSpPr>
        <p:spPr>
          <a:xfrm>
            <a:off x="39777913" y="13010801"/>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Test Passes</a:t>
            </a:r>
            <a:endParaRPr b="0" i="0" sz="1400" u="none" cap="none" strike="noStrike">
              <a:solidFill>
                <a:srgbClr val="000000"/>
              </a:solidFill>
              <a:latin typeface="Arial"/>
              <a:ea typeface="Arial"/>
              <a:cs typeface="Arial"/>
              <a:sym typeface="Arial"/>
            </a:endParaRPr>
          </a:p>
        </p:txBody>
      </p:sp>
      <p:sp>
        <p:nvSpPr>
          <p:cNvPr id="124" name="Google Shape;124;p11"/>
          <p:cNvSpPr txBox="1"/>
          <p:nvPr/>
        </p:nvSpPr>
        <p:spPr>
          <a:xfrm>
            <a:off x="38338069" y="11549112"/>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33122122" y="21188055"/>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Availability</a:t>
            </a:r>
            <a:endParaRPr/>
          </a:p>
        </p:txBody>
      </p:sp>
      <p:pic>
        <p:nvPicPr>
          <p:cNvPr id="126" name="Google Shape;126;p11"/>
          <p:cNvPicPr preferRelativeResize="0"/>
          <p:nvPr/>
        </p:nvPicPr>
        <p:blipFill>
          <a:blip r:embed="rId18">
            <a:alphaModFix/>
          </a:blip>
          <a:stretch>
            <a:fillRect/>
          </a:stretch>
        </p:blipFill>
        <p:spPr>
          <a:xfrm>
            <a:off x="11661000" y="7340488"/>
            <a:ext cx="2490750" cy="1439608"/>
          </a:xfrm>
          <a:prstGeom prst="rect">
            <a:avLst/>
          </a:prstGeom>
          <a:noFill/>
          <a:ln>
            <a:noFill/>
          </a:ln>
        </p:spPr>
      </p:pic>
      <p:pic>
        <p:nvPicPr>
          <p:cNvPr id="127" name="Google Shape;127;p11"/>
          <p:cNvPicPr preferRelativeResize="0"/>
          <p:nvPr/>
        </p:nvPicPr>
        <p:blipFill>
          <a:blip r:embed="rId19">
            <a:alphaModFix/>
          </a:blip>
          <a:stretch>
            <a:fillRect/>
          </a:stretch>
        </p:blipFill>
        <p:spPr>
          <a:xfrm>
            <a:off x="16140038" y="8963275"/>
            <a:ext cx="11926374" cy="476250"/>
          </a:xfrm>
          <a:prstGeom prst="rect">
            <a:avLst/>
          </a:prstGeom>
          <a:noFill/>
          <a:ln>
            <a:noFill/>
          </a:ln>
        </p:spPr>
      </p:pic>
      <p:pic>
        <p:nvPicPr>
          <p:cNvPr id="128" name="Google Shape;128;p11"/>
          <p:cNvPicPr preferRelativeResize="0"/>
          <p:nvPr/>
        </p:nvPicPr>
        <p:blipFill>
          <a:blip r:embed="rId20">
            <a:alphaModFix/>
          </a:blip>
          <a:stretch>
            <a:fillRect/>
          </a:stretch>
        </p:blipFill>
        <p:spPr>
          <a:xfrm>
            <a:off x="27757550" y="26160025"/>
            <a:ext cx="3696852" cy="1663701"/>
          </a:xfrm>
          <a:prstGeom prst="rect">
            <a:avLst/>
          </a:prstGeom>
          <a:noFill/>
          <a:ln>
            <a:noFill/>
          </a:ln>
        </p:spPr>
      </p:pic>
      <p:pic>
        <p:nvPicPr>
          <p:cNvPr id="129" name="Google Shape;129;p11"/>
          <p:cNvPicPr preferRelativeResize="0"/>
          <p:nvPr/>
        </p:nvPicPr>
        <p:blipFill rotWithShape="1">
          <a:blip r:embed="rId21">
            <a:alphaModFix/>
          </a:blip>
          <a:srcRect b="0" l="-2170" r="2170" t="0"/>
          <a:stretch/>
        </p:blipFill>
        <p:spPr>
          <a:xfrm>
            <a:off x="27579675" y="28117275"/>
            <a:ext cx="4052601" cy="1183800"/>
          </a:xfrm>
          <a:prstGeom prst="rect">
            <a:avLst/>
          </a:prstGeom>
          <a:noFill/>
          <a:ln>
            <a:noFill/>
          </a:ln>
        </p:spPr>
      </p:pic>
      <p:pic>
        <p:nvPicPr>
          <p:cNvPr id="130" name="Google Shape;130;p11"/>
          <p:cNvPicPr preferRelativeResize="0"/>
          <p:nvPr/>
        </p:nvPicPr>
        <p:blipFill>
          <a:blip r:embed="rId22">
            <a:alphaModFix/>
          </a:blip>
          <a:stretch>
            <a:fillRect/>
          </a:stretch>
        </p:blipFill>
        <p:spPr>
          <a:xfrm>
            <a:off x="24719076" y="26040249"/>
            <a:ext cx="2229999" cy="1903251"/>
          </a:xfrm>
          <a:prstGeom prst="rect">
            <a:avLst/>
          </a:prstGeom>
          <a:noFill/>
          <a:ln>
            <a:noFill/>
          </a:ln>
        </p:spPr>
      </p:pic>
      <p:pic>
        <p:nvPicPr>
          <p:cNvPr id="131" name="Google Shape;131;p11"/>
          <p:cNvPicPr preferRelativeResize="0"/>
          <p:nvPr/>
        </p:nvPicPr>
        <p:blipFill>
          <a:blip r:embed="rId23">
            <a:alphaModFix/>
          </a:blip>
          <a:stretch>
            <a:fillRect/>
          </a:stretch>
        </p:blipFill>
        <p:spPr>
          <a:xfrm>
            <a:off x="24566838" y="28229613"/>
            <a:ext cx="2356599" cy="1078925"/>
          </a:xfrm>
          <a:prstGeom prst="rect">
            <a:avLst/>
          </a:prstGeom>
          <a:noFill/>
          <a:ln>
            <a:noFill/>
          </a:ln>
        </p:spPr>
      </p:pic>
      <p:sp>
        <p:nvSpPr>
          <p:cNvPr id="132" name="Google Shape;132;p11"/>
          <p:cNvSpPr/>
          <p:nvPr/>
        </p:nvSpPr>
        <p:spPr>
          <a:xfrm>
            <a:off x="14935171" y="7331088"/>
            <a:ext cx="16697100" cy="20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Every Node in a Graph Model Can Access a Dynamic Gene Page</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Upon right-clicking any given node in a loaded graph, GRNsight generates a blank “gene page” in a new page tab.</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makes live Asynchronous Javascript and XML requests to four biological databases</a:t>
            </a:r>
            <a:r>
              <a:rPr lang="en-US"/>
              <a:t> </a:t>
            </a:r>
            <a:r>
              <a:rPr lang="en-US" sz="2200">
                <a:solidFill>
                  <a:schemeClr val="dk1"/>
                </a:solidFill>
              </a:rPr>
              <a:t>containing the species name and taxon ID from a graph’s “GRNstate” data structure and the gene name given by the node.</a:t>
            </a:r>
            <a:endParaRPr b="0" i="0" sz="2200" u="none" cap="none" strike="noStrike">
              <a:solidFill>
                <a:schemeClr val="dk1"/>
              </a:solidFill>
              <a:latin typeface="Arial"/>
              <a:ea typeface="Arial"/>
              <a:cs typeface="Arial"/>
              <a:sym typeface="Arial"/>
            </a:endParaRPr>
          </a:p>
        </p:txBody>
      </p:sp>
      <p:sp>
        <p:nvSpPr>
          <p:cNvPr id="133" name="Google Shape;133;p11"/>
          <p:cNvSpPr txBox="1"/>
          <p:nvPr/>
        </p:nvSpPr>
        <p:spPr>
          <a:xfrm>
            <a:off x="11518725" y="9634408"/>
            <a:ext cx="8920800" cy="19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Application Processing Interfaces (APIs) Allow the Gene Page to Gather Data</a:t>
            </a:r>
            <a:endParaRPr b="1"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AJAX requests allow gene page to communicate with the NCBI, UniProt, JASPAR, and Saccharomyces Genome databases and request data.</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in either eXtensible Markdown Language (XML) or JavaScript Object Notation (JSON) format.</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as pure text, links to an image, or arrays of data which are visualized by the page into lines of text, images, and data stored in tables.</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If no data is returned from any database, an error message is given to the user.</a:t>
            </a:r>
            <a:endParaRPr sz="2200">
              <a:solidFill>
                <a:schemeClr val="dk1"/>
              </a:solidFill>
            </a:endParaRPr>
          </a:p>
        </p:txBody>
      </p:sp>
      <p:pic>
        <p:nvPicPr>
          <p:cNvPr id="134" name="Google Shape;134;p11"/>
          <p:cNvPicPr preferRelativeResize="0"/>
          <p:nvPr/>
        </p:nvPicPr>
        <p:blipFill rotWithShape="1">
          <a:blip r:embed="rId24">
            <a:alphaModFix/>
          </a:blip>
          <a:srcRect b="46268" l="0" r="0" t="0"/>
          <a:stretch/>
        </p:blipFill>
        <p:spPr>
          <a:xfrm>
            <a:off x="20766000" y="9583775"/>
            <a:ext cx="11130898" cy="1965325"/>
          </a:xfrm>
          <a:prstGeom prst="rect">
            <a:avLst/>
          </a:prstGeom>
          <a:noFill/>
          <a:ln>
            <a:noFill/>
          </a:ln>
        </p:spPr>
      </p:pic>
      <p:pic>
        <p:nvPicPr>
          <p:cNvPr id="135" name="Google Shape;135;p11"/>
          <p:cNvPicPr preferRelativeResize="0"/>
          <p:nvPr/>
        </p:nvPicPr>
        <p:blipFill>
          <a:blip r:embed="rId25">
            <a:alphaModFix/>
          </a:blip>
          <a:stretch>
            <a:fillRect/>
          </a:stretch>
        </p:blipFill>
        <p:spPr>
          <a:xfrm>
            <a:off x="21373625" y="12243148"/>
            <a:ext cx="8920904" cy="3225450"/>
          </a:xfrm>
          <a:prstGeom prst="rect">
            <a:avLst/>
          </a:prstGeom>
          <a:noFill/>
          <a:ln>
            <a:noFill/>
          </a:ln>
        </p:spPr>
      </p:pic>
      <p:pic>
        <p:nvPicPr>
          <p:cNvPr id="136" name="Google Shape;136;p11"/>
          <p:cNvPicPr preferRelativeResize="0"/>
          <p:nvPr/>
        </p:nvPicPr>
        <p:blipFill>
          <a:blip r:embed="rId26">
            <a:alphaModFix/>
          </a:blip>
          <a:stretch>
            <a:fillRect/>
          </a:stretch>
        </p:blipFill>
        <p:spPr>
          <a:xfrm>
            <a:off x="12607075" y="31508100"/>
            <a:ext cx="9416400" cy="523225"/>
          </a:xfrm>
          <a:prstGeom prst="rect">
            <a:avLst/>
          </a:prstGeom>
          <a:noFill/>
          <a:ln>
            <a:noFill/>
          </a:ln>
        </p:spPr>
      </p:pic>
      <p:pic>
        <p:nvPicPr>
          <p:cNvPr id="137" name="Google Shape;137;p11"/>
          <p:cNvPicPr preferRelativeResize="0"/>
          <p:nvPr/>
        </p:nvPicPr>
        <p:blipFill>
          <a:blip r:embed="rId27">
            <a:alphaModFix/>
          </a:blip>
          <a:stretch>
            <a:fillRect/>
          </a:stretch>
        </p:blipFill>
        <p:spPr>
          <a:xfrm>
            <a:off x="12473725" y="30944500"/>
            <a:ext cx="9906000" cy="523225"/>
          </a:xfrm>
          <a:prstGeom prst="rect">
            <a:avLst/>
          </a:prstGeom>
          <a:noFill/>
          <a:ln>
            <a:noFill/>
          </a:ln>
        </p:spPr>
      </p:pic>
      <p:pic>
        <p:nvPicPr>
          <p:cNvPr id="138" name="Google Shape;138;p11"/>
          <p:cNvPicPr preferRelativeResize="0"/>
          <p:nvPr/>
        </p:nvPicPr>
        <p:blipFill>
          <a:blip r:embed="rId28">
            <a:alphaModFix/>
          </a:blip>
          <a:stretch>
            <a:fillRect/>
          </a:stretch>
        </p:blipFill>
        <p:spPr>
          <a:xfrm>
            <a:off x="24719078" y="29689900"/>
            <a:ext cx="6647601" cy="2083525"/>
          </a:xfrm>
          <a:prstGeom prst="rect">
            <a:avLst/>
          </a:prstGeom>
          <a:noFill/>
          <a:ln>
            <a:noFill/>
          </a:ln>
        </p:spPr>
      </p:pic>
      <p:sp>
        <p:nvSpPr>
          <p:cNvPr id="139" name="Google Shape;139;p11"/>
          <p:cNvSpPr/>
          <p:nvPr/>
        </p:nvSpPr>
        <p:spPr>
          <a:xfrm>
            <a:off x="33120625" y="12229900"/>
            <a:ext cx="9924300" cy="5751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11"/>
          <p:cNvSpPr txBox="1"/>
          <p:nvPr/>
        </p:nvSpPr>
        <p:spPr>
          <a:xfrm>
            <a:off x="33240950" y="12562975"/>
            <a:ext cx="5007300" cy="49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txBox="1"/>
          <p:nvPr/>
        </p:nvSpPr>
        <p:spPr>
          <a:xfrm>
            <a:off x="33155063" y="13117313"/>
            <a:ext cx="4833600" cy="50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00">
                <a:solidFill>
                  <a:schemeClr val="dk1"/>
                </a:solidFill>
              </a:rPr>
              <a:t>Feature Addition</a:t>
            </a:r>
            <a:endParaRPr>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an element to the user interface that gives the user the option to export GRNsight data to an Excel workbook.</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b="1" lang="en-US" sz="2200">
                <a:solidFill>
                  <a:schemeClr val="dk1"/>
                </a:solidFill>
              </a:rPr>
              <a:t>Initial Errors and Troubleshooting</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Initially, exported Excel files failed to open after download. </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Once this was resolved, data that was input using GRNmap format exported correctly, but other formats failed.This problem has since been resolved.</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142" name="Google Shape;142;p11"/>
          <p:cNvPicPr preferRelativeResize="0"/>
          <p:nvPr/>
        </p:nvPicPr>
        <p:blipFill>
          <a:blip r:embed="rId29">
            <a:alphaModFix/>
          </a:blip>
          <a:stretch>
            <a:fillRect/>
          </a:stretch>
        </p:blipFill>
        <p:spPr>
          <a:xfrm>
            <a:off x="19528788" y="37147405"/>
            <a:ext cx="4833625" cy="4523085"/>
          </a:xfrm>
          <a:prstGeom prst="rect">
            <a:avLst/>
          </a:prstGeom>
          <a:noFill/>
          <a:ln>
            <a:noFill/>
          </a:ln>
        </p:spPr>
      </p:pic>
      <p:sp>
        <p:nvSpPr>
          <p:cNvPr id="143" name="Google Shape;143;p11"/>
          <p:cNvSpPr/>
          <p:nvPr/>
        </p:nvSpPr>
        <p:spPr>
          <a:xfrm>
            <a:off x="33120625" y="11956898"/>
            <a:ext cx="9924300" cy="935100"/>
          </a:xfrm>
          <a:prstGeom prst="rect">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New Export to Excel Feature</a:t>
            </a:r>
            <a:endParaRPr b="0" i="0" sz="3600" u="none" cap="none" strike="noStrike">
              <a:solidFill>
                <a:srgbClr val="017C00"/>
              </a:solidFill>
              <a:latin typeface="Arial"/>
              <a:ea typeface="Arial"/>
              <a:cs typeface="Arial"/>
              <a:sym typeface="Arial"/>
            </a:endParaRPr>
          </a:p>
        </p:txBody>
      </p:sp>
      <p:cxnSp>
        <p:nvCxnSpPr>
          <p:cNvPr id="144" name="Google Shape;144;p11"/>
          <p:cNvCxnSpPr/>
          <p:nvPr/>
        </p:nvCxnSpPr>
        <p:spPr>
          <a:xfrm flipH="1">
            <a:off x="27127200" y="11582400"/>
            <a:ext cx="647700" cy="83820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11"/>
          <p:cNvCxnSpPr/>
          <p:nvPr/>
        </p:nvCxnSpPr>
        <p:spPr>
          <a:xfrm flipH="1">
            <a:off x="28936950" y="11239500"/>
            <a:ext cx="800100" cy="2895600"/>
          </a:xfrm>
          <a:prstGeom prst="straightConnector1">
            <a:avLst/>
          </a:prstGeom>
          <a:noFill/>
          <a:ln cap="flat" cmpd="sng" w="38100">
            <a:solidFill>
              <a:schemeClr val="dk2"/>
            </a:solidFill>
            <a:prstDash val="solid"/>
            <a:round/>
            <a:headEnd len="med" w="med" type="none"/>
            <a:tailEnd len="med" w="med" type="triangle"/>
          </a:ln>
        </p:spPr>
      </p:cxnSp>
      <p:pic>
        <p:nvPicPr>
          <p:cNvPr id="146" name="Google Shape;146;p11"/>
          <p:cNvPicPr preferRelativeResize="0"/>
          <p:nvPr/>
        </p:nvPicPr>
        <p:blipFill rotWithShape="1">
          <a:blip r:embed="rId30">
            <a:alphaModFix/>
          </a:blip>
          <a:srcRect b="46359" l="1400" r="0" t="3002"/>
          <a:stretch/>
        </p:blipFill>
        <p:spPr>
          <a:xfrm>
            <a:off x="12884875" y="13902163"/>
            <a:ext cx="6193900" cy="1796651"/>
          </a:xfrm>
          <a:prstGeom prst="rect">
            <a:avLst/>
          </a:prstGeom>
          <a:noFill/>
          <a:ln>
            <a:noFill/>
          </a:ln>
        </p:spPr>
      </p:pic>
      <p:pic>
        <p:nvPicPr>
          <p:cNvPr id="147" name="Google Shape;147;p11"/>
          <p:cNvPicPr preferRelativeResize="0"/>
          <p:nvPr/>
        </p:nvPicPr>
        <p:blipFill>
          <a:blip r:embed="rId31">
            <a:alphaModFix/>
          </a:blip>
          <a:stretch>
            <a:fillRect/>
          </a:stretch>
        </p:blipFill>
        <p:spPr>
          <a:xfrm>
            <a:off x="11661001" y="15934150"/>
            <a:ext cx="14884300" cy="8107249"/>
          </a:xfrm>
          <a:prstGeom prst="rect">
            <a:avLst/>
          </a:prstGeom>
          <a:noFill/>
          <a:ln>
            <a:noFill/>
          </a:ln>
        </p:spPr>
      </p:pic>
      <p:pic>
        <p:nvPicPr>
          <p:cNvPr id="148" name="Google Shape;148;p11"/>
          <p:cNvPicPr preferRelativeResize="0"/>
          <p:nvPr/>
        </p:nvPicPr>
        <p:blipFill>
          <a:blip r:embed="rId32">
            <a:alphaModFix/>
          </a:blip>
          <a:stretch>
            <a:fillRect/>
          </a:stretch>
        </p:blipFill>
        <p:spPr>
          <a:xfrm>
            <a:off x="37988675" y="13108838"/>
            <a:ext cx="4833600" cy="4523061"/>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