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43891200" cy="329184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0"/>
    <a:srgbClr val="003700"/>
    <a:srgbClr val="807F80"/>
    <a:srgbClr val="C43D3C"/>
    <a:srgbClr val="337B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AFFA0F-1E04-4A8A-9273-D587D5D4E392}">
  <a:tblStyle styleId="{B6AFFA0F-1E04-4A8A-9273-D587D5D4E392}" styleName="Table_0">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DAB2FBC-741B-4774-8CB7-E9F43E21F9E4}" styleName="Table_1">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100" d="100"/>
          <a:sy n="100" d="100"/>
        </p:scale>
        <p:origin x="-13764" y="-1584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indent="0" algn="r"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970937" y="8829967"/>
            <a:ext cx="3037839" cy="464820"/>
          </a:xfrm>
          <a:prstGeom prst="rect">
            <a:avLst/>
          </a:prstGeom>
          <a:noFill/>
          <a:ln>
            <a:noFill/>
          </a:ln>
        </p:spPr>
        <p:txBody>
          <a:bodyPr lIns="93162" tIns="93162" rIns="93162" bIns="93162" anchor="b" anchorCtr="0">
            <a:noAutofit/>
          </a:bodyPr>
          <a:lstStyle/>
          <a:p>
            <a:pPr>
              <a:buClr>
                <a:srgbClr val="000000"/>
              </a:buClr>
            </a:pPr>
            <a:endParaRPr lang="en-US"/>
          </a:p>
          <a:p>
            <a:pPr lvl="1">
              <a:buClr>
                <a:srgbClr val="000000"/>
              </a:buClr>
              <a:buFont typeface="Arial"/>
              <a:buNone/>
            </a:pPr>
            <a:endParaRPr lang="en-US"/>
          </a:p>
          <a:p>
            <a:pPr lvl="2">
              <a:buClr>
                <a:srgbClr val="000000"/>
              </a:buClr>
              <a:buFont typeface="Arial"/>
              <a:buNone/>
            </a:pPr>
            <a:endParaRPr lang="en-US"/>
          </a:p>
          <a:p>
            <a:pPr lvl="3">
              <a:buClr>
                <a:srgbClr val="000000"/>
              </a:buClr>
              <a:buFont typeface="Arial"/>
              <a:buNone/>
            </a:pPr>
            <a:endParaRPr lang="en-US"/>
          </a:p>
          <a:p>
            <a:pPr lvl="4">
              <a:buClr>
                <a:srgbClr val="000000"/>
              </a:buClr>
              <a:buFont typeface="Arial"/>
              <a:buNone/>
            </a:pPr>
            <a:endParaRPr lang="en-US"/>
          </a:p>
          <a:p>
            <a:pPr lvl="5">
              <a:buClr>
                <a:srgbClr val="000000"/>
              </a:buClr>
              <a:buFont typeface="Arial"/>
              <a:buNone/>
            </a:pPr>
            <a:endParaRPr lang="en-US"/>
          </a:p>
          <a:p>
            <a:pPr lvl="6">
              <a:buClr>
                <a:srgbClr val="000000"/>
              </a:buClr>
              <a:buFont typeface="Arial"/>
              <a:buNone/>
            </a:pPr>
            <a:endParaRPr lang="en-US"/>
          </a:p>
          <a:p>
            <a:pPr lvl="7">
              <a:buClr>
                <a:srgbClr val="000000"/>
              </a:buClr>
              <a:buFont typeface="Arial"/>
              <a:buNone/>
            </a:pPr>
            <a:endParaRPr lang="en-US"/>
          </a:p>
          <a:p>
            <a:pPr lvl="8">
              <a:buClr>
                <a:srgbClr val="000000"/>
              </a:buClr>
              <a:buFont typeface="Arial"/>
              <a:buNone/>
            </a:pPr>
            <a:endParaRPr lang="en-US"/>
          </a:p>
        </p:txBody>
      </p:sp>
    </p:spTree>
    <p:extLst>
      <p:ext uri="{BB962C8B-B14F-4D97-AF65-F5344CB8AC3E}">
        <p14:creationId xmlns:p14="http://schemas.microsoft.com/office/powerpoint/2010/main" val="39424842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1041" y="4415790"/>
            <a:ext cx="5608319" cy="4183380"/>
          </a:xfrm>
          <a:prstGeom prst="rect">
            <a:avLst/>
          </a:prstGeom>
          <a:noFill/>
          <a:ln>
            <a:noFill/>
          </a:ln>
        </p:spPr>
        <p:txBody>
          <a:bodyPr lIns="93162" tIns="46568" rIns="93162" bIns="46568" anchor="t" anchorCtr="0">
            <a:noAutofit/>
          </a:bodyPr>
          <a:lstStyle/>
          <a:p>
            <a:pPr marL="174708" indent="-174708">
              <a:buClr>
                <a:schemeClr val="dk1"/>
              </a:buClr>
              <a:buSzPct val="100000"/>
              <a:buFont typeface="Calibri"/>
              <a:buChar char="-"/>
            </a:pPr>
            <a:r>
              <a:rPr lang="en-US">
                <a:solidFill>
                  <a:schemeClr val="dk1"/>
                </a:solidFill>
                <a:latin typeface="Calibri"/>
                <a:ea typeface="Calibri"/>
                <a:cs typeface="Calibri"/>
                <a:sym typeface="Calibri"/>
              </a:rPr>
              <a:t>Kill abstract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Change to sans serif font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bigger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background white</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Use full names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Super script to associate names with correct department </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4 columns!!!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Smaller pictures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Bold titles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References can be 12pt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Acknowledgements can be 16pt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Everything else is 18-24pt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Titles don’t need to be bigger than 36pt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Remove circles from the arrowhead diagram, group the related labels together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Include menu bar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Testing/error handling – sample error (we don’t crash with errors!)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Mouseovers for edges screenshot</a:t>
            </a:r>
          </a:p>
        </p:txBody>
      </p:sp>
      <p:sp>
        <p:nvSpPr>
          <p:cNvPr id="139" name="Shape 139"/>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Clr>
                <a:srgbClr val="000000"/>
              </a:buClr>
              <a:buSzPct val="25000"/>
            </a:pPr>
            <a:r>
              <a:rPr lang="en-US"/>
              <a:t> </a:t>
            </a:r>
          </a:p>
        </p:txBody>
      </p:sp>
    </p:spTree>
    <p:extLst>
      <p:ext uri="{BB962C8B-B14F-4D97-AF65-F5344CB8AC3E}">
        <p14:creationId xmlns:p14="http://schemas.microsoft.com/office/powerpoint/2010/main" val="69413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360"/>
              </a:spcBef>
              <a:spcAft>
                <a:spcPts val="0"/>
              </a:spcAft>
              <a:buClr>
                <a:srgbClr val="888888"/>
              </a:buClr>
              <a:buFont typeface="Arial"/>
              <a:buNone/>
              <a:defRPr/>
            </a:lvl1pPr>
            <a:lvl2pPr marL="2403546" marR="0" indent="-3245" algn="ctr" rtl="0">
              <a:lnSpc>
                <a:spcPct val="100000"/>
              </a:lnSpc>
              <a:spcBef>
                <a:spcPts val="2940"/>
              </a:spcBef>
              <a:spcAft>
                <a:spcPts val="0"/>
              </a:spcAft>
              <a:buClr>
                <a:srgbClr val="888888"/>
              </a:buClr>
              <a:buFont typeface="Arial"/>
              <a:buNone/>
              <a:defRPr/>
            </a:lvl2pPr>
            <a:lvl3pPr marL="4807092" marR="0" indent="-6491" algn="ctr" rtl="0">
              <a:lnSpc>
                <a:spcPct val="100000"/>
              </a:lnSpc>
              <a:spcBef>
                <a:spcPts val="2520"/>
              </a:spcBef>
              <a:spcAft>
                <a:spcPts val="0"/>
              </a:spcAft>
              <a:buClr>
                <a:srgbClr val="888888"/>
              </a:buClr>
              <a:buFont typeface="Arial"/>
              <a:buNone/>
              <a:defRPr/>
            </a:lvl3pPr>
            <a:lvl4pPr marL="7210638" marR="0" indent="-9738" algn="ctr" rtl="0">
              <a:lnSpc>
                <a:spcPct val="100000"/>
              </a:lnSpc>
              <a:spcBef>
                <a:spcPts val="2100"/>
              </a:spcBef>
              <a:spcAft>
                <a:spcPts val="0"/>
              </a:spcAft>
              <a:buClr>
                <a:srgbClr val="888888"/>
              </a:buClr>
              <a:buFont typeface="Arial"/>
              <a:buNone/>
              <a:defRPr/>
            </a:lvl4pPr>
            <a:lvl5pPr marL="9614184" marR="0" indent="-283" algn="ctr" rtl="0">
              <a:lnSpc>
                <a:spcPct val="100000"/>
              </a:lnSpc>
              <a:spcBef>
                <a:spcPts val="2100"/>
              </a:spcBef>
              <a:spcAft>
                <a:spcPts val="0"/>
              </a:spcAft>
              <a:buClr>
                <a:srgbClr val="888888"/>
              </a:buClr>
              <a:buFont typeface="Arial"/>
              <a:buNone/>
              <a:defRPr/>
            </a:lvl5pPr>
            <a:lvl6pPr marL="12017731" marR="0" indent="-3530" algn="ctr" rtl="0">
              <a:lnSpc>
                <a:spcPct val="100000"/>
              </a:lnSpc>
              <a:spcBef>
                <a:spcPts val="2100"/>
              </a:spcBef>
              <a:spcAft>
                <a:spcPts val="0"/>
              </a:spcAft>
              <a:buClr>
                <a:srgbClr val="888888"/>
              </a:buClr>
              <a:buFont typeface="Arial"/>
              <a:buNone/>
              <a:defRPr/>
            </a:lvl6pPr>
            <a:lvl7pPr marL="14421276" marR="0" indent="-6776" algn="ctr" rtl="0">
              <a:lnSpc>
                <a:spcPct val="100000"/>
              </a:lnSpc>
              <a:spcBef>
                <a:spcPts val="2100"/>
              </a:spcBef>
              <a:spcAft>
                <a:spcPts val="0"/>
              </a:spcAft>
              <a:buClr>
                <a:srgbClr val="888888"/>
              </a:buClr>
              <a:buFont typeface="Arial"/>
              <a:buNone/>
              <a:defRPr/>
            </a:lvl7pPr>
            <a:lvl8pPr marL="16824824" marR="0" indent="-10024" algn="ctr" rtl="0">
              <a:lnSpc>
                <a:spcPct val="100000"/>
              </a:lnSpc>
              <a:spcBef>
                <a:spcPts val="2100"/>
              </a:spcBef>
              <a:spcAft>
                <a:spcPts val="0"/>
              </a:spcAft>
              <a:buClr>
                <a:srgbClr val="888888"/>
              </a:buClr>
              <a:buFont typeface="Arial"/>
              <a:buNone/>
              <a:defRPr/>
            </a:lvl8pPr>
            <a:lvl9pPr marL="19228368" marR="0" indent="-567" algn="ctr" rtl="0">
              <a:lnSpc>
                <a:spcPct val="100000"/>
              </a:lnSpc>
              <a:spcBef>
                <a:spcPts val="2100"/>
              </a:spcBef>
              <a:spcAft>
                <a:spcPts val="0"/>
              </a:spcAft>
              <a:buClr>
                <a:srgbClr val="888888"/>
              </a:buClr>
              <a:buFont typeface="Arial"/>
              <a:buNone/>
              <a:defRPr/>
            </a:lvl9pPr>
          </a:lstStyle>
          <a:p>
            <a:endParaRPr/>
          </a:p>
        </p:txBody>
      </p:sp>
      <p:sp>
        <p:nvSpPr>
          <p:cNvPr id="17" name="Shape 17"/>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9" name="Shape 19"/>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2194558"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22311359"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7" name="Shape 37"/>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8" name="Shape 38"/>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2194558" y="7368542"/>
            <a:ext cx="19392903"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2" name="Shape 42"/>
          <p:cNvSpPr txBox="1">
            <a:spLocks noGrp="1"/>
          </p:cNvSpPr>
          <p:nvPr>
            <p:ph type="body" idx="2"/>
          </p:nvPr>
        </p:nvSpPr>
        <p:spPr>
          <a:xfrm>
            <a:off x="2194558" y="10439400"/>
            <a:ext cx="19392903"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22296123"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4" name="Shape 44"/>
          <p:cNvSpPr txBox="1">
            <a:spLocks noGrp="1"/>
          </p:cNvSpPr>
          <p:nvPr>
            <p:ph type="body" idx="4"/>
          </p:nvPr>
        </p:nvSpPr>
        <p:spPr>
          <a:xfrm>
            <a:off x="22296123"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6" name="Shape 46"/>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5" name="Shape 5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6" name="Shape 5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194564" y="1310640"/>
            <a:ext cx="14439903"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17160240" y="1310641"/>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2194564" y="6888482"/>
            <a:ext cx="14439903" cy="22517103"/>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1" name="Shape 6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2" name="Shape 6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3" name="Shape 6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02982" y="23042881"/>
            <a:ext cx="26334720" cy="272034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8602982" y="2941317"/>
            <a:ext cx="26334720" cy="19751040"/>
          </a:xfrm>
          <a:prstGeom prst="rect">
            <a:avLst/>
          </a:prstGeom>
          <a:noFill/>
          <a:ln>
            <a:noFill/>
          </a:ln>
        </p:spPr>
      </p:sp>
      <p:sp>
        <p:nvSpPr>
          <p:cNvPr id="67" name="Shape 67"/>
          <p:cNvSpPr txBox="1">
            <a:spLocks noGrp="1"/>
          </p:cNvSpPr>
          <p:nvPr>
            <p:ph type="body" idx="1"/>
          </p:nvPr>
        </p:nvSpPr>
        <p:spPr>
          <a:xfrm>
            <a:off x="8602982" y="25763223"/>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8" name="Shape 68"/>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9" name="Shape 69"/>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0" name="Shape 70"/>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11083289" y="-1207766"/>
            <a:ext cx="21724621" cy="39502080"/>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74" name="Shape 7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5" name="Shape 7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6" name="Shape 7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22715220" y="10424165"/>
            <a:ext cx="28087320" cy="987552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2598420" y="914403"/>
            <a:ext cx="28087320" cy="28895038"/>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80" name="Shape 8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1" name="Shape 8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2" name="Shape 8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2194558" y="7680963"/>
            <a:ext cx="39502080" cy="21724621"/>
          </a:xfrm>
          <a:prstGeom prst="rect">
            <a:avLst/>
          </a:prstGeom>
          <a:noFill/>
          <a:ln>
            <a:noFill/>
          </a:ln>
        </p:spPr>
        <p:txBody>
          <a:bodyPr lIns="91425" tIns="91425" rIns="91425" bIns="91425" anchor="t" anchorCtr="0"/>
          <a:lstStyle>
            <a:lvl1pPr marL="1802659" marR="0" indent="-558058" algn="l" rtl="0">
              <a:lnSpc>
                <a:spcPct val="100000"/>
              </a:lnSpc>
              <a:spcBef>
                <a:spcPts val="3360"/>
              </a:spcBef>
              <a:spcAft>
                <a:spcPts val="0"/>
              </a:spcAft>
              <a:buClr>
                <a:schemeClr val="dk1"/>
              </a:buClr>
              <a:buFont typeface="Arial"/>
              <a:buChar char="•"/>
              <a:defRPr/>
            </a:lvl1pPr>
            <a:lvl2pPr marL="3905762" marR="0" indent="-400561" algn="l" rtl="0">
              <a:lnSpc>
                <a:spcPct val="100000"/>
              </a:lnSpc>
              <a:spcBef>
                <a:spcPts val="2940"/>
              </a:spcBef>
              <a:spcAft>
                <a:spcPts val="0"/>
              </a:spcAft>
              <a:buClr>
                <a:schemeClr val="dk1"/>
              </a:buClr>
              <a:buFont typeface="Arial"/>
              <a:buChar char="–"/>
              <a:defRPr/>
            </a:lvl2pPr>
            <a:lvl3pPr marL="6008865" marR="0" indent="-230365" algn="l" rtl="0">
              <a:lnSpc>
                <a:spcPct val="100000"/>
              </a:lnSpc>
              <a:spcBef>
                <a:spcPts val="2520"/>
              </a:spcBef>
              <a:spcAft>
                <a:spcPts val="0"/>
              </a:spcAft>
              <a:buClr>
                <a:schemeClr val="dk1"/>
              </a:buClr>
              <a:buFont typeface="Arial"/>
              <a:buChar char="•"/>
              <a:defRPr/>
            </a:lvl3pPr>
            <a:lvl4pPr marL="8412411" marR="0" indent="-373311" algn="l" rtl="0">
              <a:lnSpc>
                <a:spcPct val="100000"/>
              </a:lnSpc>
              <a:spcBef>
                <a:spcPts val="2100"/>
              </a:spcBef>
              <a:spcAft>
                <a:spcPts val="0"/>
              </a:spcAft>
              <a:buClr>
                <a:schemeClr val="dk1"/>
              </a:buClr>
              <a:buFont typeface="Arial"/>
              <a:buChar char="–"/>
              <a:defRPr/>
            </a:lvl4pPr>
            <a:lvl5pPr marL="10815958" marR="0" indent="-363857" algn="l" rtl="0">
              <a:lnSpc>
                <a:spcPct val="100000"/>
              </a:lnSpc>
              <a:spcBef>
                <a:spcPts val="2100"/>
              </a:spcBef>
              <a:spcAft>
                <a:spcPts val="0"/>
              </a:spcAft>
              <a:buClr>
                <a:schemeClr val="dk1"/>
              </a:buClr>
              <a:buFont typeface="Arial"/>
              <a:buChar char="»"/>
              <a:defRPr/>
            </a:lvl5pPr>
            <a:lvl6pPr marL="13219505" marR="0" indent="-367104" algn="l" rtl="0">
              <a:lnSpc>
                <a:spcPct val="100000"/>
              </a:lnSpc>
              <a:spcBef>
                <a:spcPts val="2100"/>
              </a:spcBef>
              <a:spcAft>
                <a:spcPts val="0"/>
              </a:spcAft>
              <a:buClr>
                <a:schemeClr val="dk1"/>
              </a:buClr>
              <a:buFont typeface="Arial"/>
              <a:buChar char="•"/>
              <a:defRPr/>
            </a:lvl6pPr>
            <a:lvl7pPr marL="15623049" marR="0" indent="-370349" algn="l" rtl="0">
              <a:lnSpc>
                <a:spcPct val="100000"/>
              </a:lnSpc>
              <a:spcBef>
                <a:spcPts val="2100"/>
              </a:spcBef>
              <a:spcAft>
                <a:spcPts val="0"/>
              </a:spcAft>
              <a:buClr>
                <a:schemeClr val="dk1"/>
              </a:buClr>
              <a:buFont typeface="Arial"/>
              <a:buChar char="•"/>
              <a:defRPr/>
            </a:lvl7pPr>
            <a:lvl8pPr marL="18026596" marR="0" indent="-373595" algn="l" rtl="0">
              <a:lnSpc>
                <a:spcPct val="100000"/>
              </a:lnSpc>
              <a:spcBef>
                <a:spcPts val="2100"/>
              </a:spcBef>
              <a:spcAft>
                <a:spcPts val="0"/>
              </a:spcAft>
              <a:buClr>
                <a:schemeClr val="dk1"/>
              </a:buClr>
              <a:buFont typeface="Arial"/>
              <a:buChar char="•"/>
              <a:defRPr/>
            </a:lvl8pPr>
            <a:lvl9pPr marL="20430142" marR="0" indent="-364142" algn="l" rtl="0">
              <a:lnSpc>
                <a:spcPct val="100000"/>
              </a:lnSpc>
              <a:spcBef>
                <a:spcPts val="21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2" name="Shape 1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3" name="Shape 1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jpeg"/><Relationship Id="rId26"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tiff"/><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hyperlink" Target="http://kdahlquist.github.io/GRNmap/" TargetMode="External"/><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image" Target="../media/image3.jpg"/><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7.png"/><Relationship Id="rId19" Type="http://schemas.openxmlformats.org/officeDocument/2006/relationships/image" Target="../media/image16.png"/><Relationship Id="rId31" Type="http://schemas.openxmlformats.org/officeDocument/2006/relationships/image" Target="../media/image28.png"/><Relationship Id="rId4" Type="http://schemas.openxmlformats.org/officeDocument/2006/relationships/image" Target="../media/image2.jp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tiff"/><Relationship Id="rId30"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C00"/>
            </a:gs>
            <a:gs pos="100000">
              <a:srgbClr val="003700"/>
            </a:gs>
          </a:gsLst>
          <a:lin ang="5400000" scaled="1"/>
        </a:gradFill>
        <a:effectLst/>
      </p:bgPr>
    </p:bg>
    <p:spTree>
      <p:nvGrpSpPr>
        <p:cNvPr id="1" name="Shape 83"/>
        <p:cNvGrpSpPr/>
        <p:nvPr/>
      </p:nvGrpSpPr>
      <p:grpSpPr>
        <a:xfrm>
          <a:off x="0" y="0"/>
          <a:ext cx="0" cy="0"/>
          <a:chOff x="0" y="0"/>
          <a:chExt cx="0" cy="0"/>
        </a:xfrm>
      </p:grpSpPr>
      <p:sp>
        <p:nvSpPr>
          <p:cNvPr id="286" name="Rectangle 285">
            <a:extLst>
              <a:ext uri="{FF2B5EF4-FFF2-40B4-BE49-F238E27FC236}">
                <a16:creationId xmlns:a16="http://schemas.microsoft.com/office/drawing/2014/main" id="{0A63C0DF-F5B0-0145-8C8F-16D2A30F8E67}"/>
              </a:ext>
            </a:extLst>
          </p:cNvPr>
          <p:cNvSpPr/>
          <p:nvPr/>
        </p:nvSpPr>
        <p:spPr>
          <a:xfrm>
            <a:off x="11750719" y="7065605"/>
            <a:ext cx="20699939" cy="1191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p>
        </p:txBody>
      </p:sp>
      <p:sp>
        <p:nvSpPr>
          <p:cNvPr id="84" name="Shape 84"/>
          <p:cNvSpPr/>
          <p:nvPr/>
        </p:nvSpPr>
        <p:spPr>
          <a:xfrm>
            <a:off x="730112" y="706082"/>
            <a:ext cx="42325492" cy="4968090"/>
          </a:xfrm>
          <a:prstGeom prst="roundRect">
            <a:avLst>
              <a:gd name="adj" fmla="val 16667"/>
            </a:avLst>
          </a:prstGeom>
          <a:solidFill>
            <a:schemeClr val="lt1"/>
          </a:solidFill>
          <a:ln w="9525" cap="flat">
            <a:solidFill>
              <a:schemeClr val="accent3"/>
            </a:solidFill>
            <a:prstDash val="solid"/>
            <a:round/>
            <a:headEnd type="none" w="med" len="med"/>
            <a:tailEnd type="none" w="med" len="med"/>
          </a:ln>
        </p:spPr>
        <p:txBody>
          <a:bodyPr lIns="480700" tIns="240350" rIns="480700" bIns="240350" anchor="ctr" anchorCtr="0">
            <a:noAutofit/>
          </a:bodyPr>
          <a:lstStyle/>
          <a:p>
            <a:pPr lvl="0" algn="ctr">
              <a:buClr>
                <a:srgbClr val="014D00"/>
              </a:buClr>
              <a:buSzPct val="25000"/>
            </a:pPr>
            <a:r>
              <a:rPr lang="en-US" sz="8000" dirty="0"/>
              <a:t>New Layouts, Data Types, and Architecture for GRNsight 3</a:t>
            </a:r>
            <a:r>
              <a:rPr lang="en-US" sz="8000"/>
              <a:t>: </a:t>
            </a:r>
            <a:endParaRPr lang="en-US" sz="8000" smtClean="0"/>
          </a:p>
          <a:p>
            <a:pPr lvl="0" algn="ctr">
              <a:buClr>
                <a:srgbClr val="014D00"/>
              </a:buClr>
              <a:buSzPct val="25000"/>
            </a:pPr>
            <a:r>
              <a:rPr lang="en-US" sz="8000" smtClean="0"/>
              <a:t>a </a:t>
            </a:r>
            <a:r>
              <a:rPr lang="en-US" sz="8000"/>
              <a:t>Web </a:t>
            </a:r>
            <a:r>
              <a:rPr lang="en-US" sz="8000" smtClean="0"/>
              <a:t>Application </a:t>
            </a:r>
            <a:r>
              <a:rPr lang="en-US" sz="8000" dirty="0"/>
              <a:t>for Visualizing Gene Regulatory Networks</a:t>
            </a:r>
            <a:endParaRPr lang="en-US" sz="4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4000" b="0" i="0" u="none" strike="noStrike" cap="none" baseline="0" dirty="0">
                <a:solidFill>
                  <a:schemeClr val="dk1"/>
                </a:solidFill>
                <a:latin typeface="Arial"/>
                <a:ea typeface="Arial"/>
                <a:cs typeface="Arial"/>
                <a:sym typeface="Arial"/>
                <a:rtl val="0"/>
              </a:rPr>
              <a:t>Mihir Samdarshi*, </a:t>
            </a:r>
            <a:r>
              <a:rPr lang="en-US" sz="4000" b="0" i="0" u="none" strike="noStrike" cap="none" baseline="0">
                <a:solidFill>
                  <a:schemeClr val="dk1"/>
                </a:solidFill>
                <a:latin typeface="Arial"/>
                <a:ea typeface="Arial"/>
                <a:cs typeface="Arial"/>
                <a:sym typeface="Arial"/>
                <a:rtl val="0"/>
              </a:rPr>
              <a:t>John </a:t>
            </a:r>
            <a:r>
              <a:rPr lang="en-US" sz="4000" b="0" i="0" u="none" strike="noStrike" cap="none" baseline="0" smtClean="0">
                <a:solidFill>
                  <a:schemeClr val="dk1"/>
                </a:solidFill>
                <a:latin typeface="Arial"/>
                <a:ea typeface="Arial"/>
                <a:cs typeface="Arial"/>
                <a:sym typeface="Arial"/>
                <a:rtl val="0"/>
              </a:rPr>
              <a:t>L. Lopez</a:t>
            </a:r>
            <a:r>
              <a:rPr lang="en-US" sz="4000" dirty="0">
                <a:solidFill>
                  <a:schemeClr val="dk1"/>
                </a:solidFill>
              </a:rPr>
              <a:t>**, John </a:t>
            </a:r>
            <a:r>
              <a:rPr lang="en-US" sz="4000" b="0" i="0" u="none" strike="noStrike" cap="none" baseline="0" dirty="0">
                <a:solidFill>
                  <a:schemeClr val="dk1"/>
                </a:solidFill>
                <a:latin typeface="Arial"/>
                <a:ea typeface="Arial"/>
                <a:cs typeface="Arial"/>
                <a:sym typeface="Arial"/>
                <a:rtl val="0"/>
              </a:rPr>
              <a:t>David N. </a:t>
            </a:r>
            <a:r>
              <a:rPr lang="en-US" sz="4000" b="0" i="0" u="none" strike="noStrike" cap="none" baseline="0" dirty="0" err="1">
                <a:solidFill>
                  <a:schemeClr val="dk1"/>
                </a:solidFill>
                <a:latin typeface="Arial"/>
                <a:ea typeface="Arial"/>
                <a:cs typeface="Arial"/>
                <a:sym typeface="Arial"/>
                <a:rtl val="0"/>
              </a:rPr>
              <a:t>Dionisio</a:t>
            </a:r>
            <a:r>
              <a:rPr lang="en-US" sz="4000" b="0" i="0" u="none" strike="noStrike" cap="none" baseline="0" dirty="0">
                <a:solidFill>
                  <a:schemeClr val="dk1"/>
                </a:solidFill>
                <a:latin typeface="Arial"/>
                <a:ea typeface="Arial"/>
                <a:cs typeface="Arial"/>
                <a:sym typeface="Arial"/>
                <a:rtl val="0"/>
              </a:rPr>
              <a:t>**, Kam D. </a:t>
            </a:r>
            <a:r>
              <a:rPr lang="en-US" sz="4000" b="0" i="0" u="none" strike="noStrike" cap="none" baseline="0" dirty="0" err="1">
                <a:solidFill>
                  <a:schemeClr val="dk1"/>
                </a:solidFill>
                <a:latin typeface="Arial"/>
                <a:ea typeface="Arial"/>
                <a:cs typeface="Arial"/>
                <a:sym typeface="Arial"/>
                <a:rtl val="0"/>
              </a:rPr>
              <a:t>Dahlquist</a:t>
            </a:r>
            <a:r>
              <a:rPr lang="en-US" sz="4000" b="0" i="0" u="none" strike="noStrike" cap="none" baseline="0" dirty="0">
                <a:solidFill>
                  <a:schemeClr val="dk1"/>
                </a:solidFill>
                <a:latin typeface="Arial"/>
                <a:ea typeface="Arial"/>
                <a:cs typeface="Arial"/>
                <a:sym typeface="Arial"/>
                <a:rtl val="0"/>
              </a:rPr>
              <a:t>*</a:t>
            </a: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3200" b="0" i="0" u="none" strike="noStrike" cap="none" baseline="0" dirty="0">
                <a:solidFill>
                  <a:schemeClr val="dk1"/>
                </a:solidFill>
                <a:latin typeface="Arial"/>
                <a:ea typeface="Arial"/>
                <a:cs typeface="Arial"/>
                <a:sym typeface="Arial"/>
                <a:rtl val="0"/>
              </a:rPr>
              <a:t>*Department of Biology, </a:t>
            </a:r>
            <a:r>
              <a:rPr lang="en-US" sz="3200" dirty="0">
                <a:solidFill>
                  <a:schemeClr val="dk1"/>
                </a:solidFill>
              </a:rPr>
              <a:t>**Department of Electrical Engineering and Computer Science,</a:t>
            </a:r>
            <a:r>
              <a:rPr lang="en-US" sz="3200" b="0" i="0" u="none" strike="noStrike" cap="none" baseline="0" dirty="0">
                <a:solidFill>
                  <a:srgbClr val="000000"/>
                </a:solidFill>
                <a:latin typeface="Arial"/>
                <a:ea typeface="Arial"/>
                <a:cs typeface="Arial"/>
                <a:sym typeface="Arial"/>
                <a:rtl val="0"/>
              </a:rPr>
              <a:t> Loyola </a:t>
            </a:r>
            <a:r>
              <a:rPr lang="en-US" sz="3200" b="0" i="0" u="none" strike="noStrike" cap="none" baseline="0" dirty="0">
                <a:solidFill>
                  <a:schemeClr val="dk1"/>
                </a:solidFill>
                <a:latin typeface="Arial"/>
                <a:ea typeface="Arial"/>
                <a:cs typeface="Arial"/>
                <a:sym typeface="Arial"/>
                <a:rtl val="0"/>
              </a:rPr>
              <a:t>Marymount University, 1 LMU Drive, Los Angeles, CA 90045</a:t>
            </a: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marL="0" marR="0" lvl="0" indent="0" algn="ctr" rtl="0">
              <a:lnSpc>
                <a:spcPct val="80000"/>
              </a:lnSpc>
              <a:spcBef>
                <a:spcPts val="0"/>
              </a:spcBef>
              <a:spcAft>
                <a:spcPts val="0"/>
              </a:spcAft>
              <a:buClr>
                <a:srgbClr val="014D00"/>
              </a:buClr>
              <a:buSzPct val="25000"/>
              <a:buFont typeface="Arial"/>
              <a:buNone/>
            </a:pPr>
            <a:r>
              <a:rPr lang="en-US" sz="3800" b="0" i="0" u="none" strike="noStrike" cap="none" baseline="0" dirty="0">
                <a:solidFill>
                  <a:srgbClr val="014D00"/>
                </a:solidFill>
                <a:latin typeface="Arial"/>
                <a:ea typeface="Arial"/>
                <a:cs typeface="Arial"/>
                <a:sym typeface="Arial"/>
                <a:rtl val="0"/>
              </a:rPr>
              <a:t> http://dondi.github.io/GRNsight/</a:t>
            </a:r>
          </a:p>
        </p:txBody>
      </p:sp>
      <p:pic>
        <p:nvPicPr>
          <p:cNvPr id="113" name="Shape 113"/>
          <p:cNvPicPr preferRelativeResize="0"/>
          <p:nvPr/>
        </p:nvPicPr>
        <p:blipFill rotWithShape="1">
          <a:blip r:embed="rId3">
            <a:alphaModFix/>
          </a:blip>
          <a:srcRect/>
          <a:stretch/>
        </p:blipFill>
        <p:spPr>
          <a:xfrm>
            <a:off x="38182061" y="1314415"/>
            <a:ext cx="4366973" cy="2194163"/>
          </a:xfrm>
          <a:prstGeom prst="rect">
            <a:avLst/>
          </a:prstGeom>
          <a:noFill/>
          <a:ln>
            <a:noFill/>
          </a:ln>
        </p:spPr>
      </p:pic>
      <p:sp>
        <p:nvSpPr>
          <p:cNvPr id="57" name="Shape 90"/>
          <p:cNvSpPr/>
          <p:nvPr/>
        </p:nvSpPr>
        <p:spPr>
          <a:xfrm>
            <a:off x="726713" y="7312237"/>
            <a:ext cx="10291175" cy="7001776"/>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rgbClr val="000000"/>
                </a:solidFill>
                <a:latin typeface="Arial"/>
                <a:ea typeface="Arial"/>
                <a:cs typeface="Arial"/>
                <a:sym typeface="Arial"/>
                <a:rtl val="0"/>
              </a:rPr>
              <a:t>The </a:t>
            </a:r>
            <a:r>
              <a:rPr lang="en-US" sz="2200" b="0" i="0" u="none" strike="noStrike" cap="none" baseline="0">
                <a:solidFill>
                  <a:srgbClr val="000000"/>
                </a:solidFill>
                <a:latin typeface="Arial"/>
                <a:ea typeface="Arial"/>
                <a:cs typeface="Arial"/>
                <a:sym typeface="Arial"/>
                <a:rtl val="0"/>
              </a:rPr>
              <a:t>central </a:t>
            </a:r>
            <a:r>
              <a:rPr lang="en-US" sz="2200" b="0" i="0" u="none" strike="noStrike" cap="none" baseline="0" smtClean="0">
                <a:solidFill>
                  <a:srgbClr val="000000"/>
                </a:solidFill>
                <a:latin typeface="Arial"/>
                <a:ea typeface="Arial"/>
                <a:cs typeface="Arial"/>
                <a:sym typeface="Arial"/>
                <a:rtl val="0"/>
              </a:rPr>
              <a:t>model </a:t>
            </a:r>
            <a:r>
              <a:rPr lang="en-US" sz="2200" b="0" i="0" u="none" strike="noStrike" cap="none" baseline="0" dirty="0">
                <a:solidFill>
                  <a:srgbClr val="000000"/>
                </a:solidFill>
                <a:latin typeface="Arial"/>
                <a:ea typeface="Arial"/>
                <a:cs typeface="Arial"/>
                <a:sym typeface="Arial"/>
                <a:rtl val="0"/>
              </a:rPr>
              <a:t>of molecular biology describes how the flow of information in a cell during gene expression goes from DNA to RNA to protein.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control gene expression by binding to regulatory DNA sequences.</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Activators increase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Repressors decrease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are themselves proteins encoded by genes.</a:t>
            </a: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25000"/>
              <a:buFont typeface="Arial"/>
              <a:buNone/>
            </a:pPr>
            <a:r>
              <a:rPr lang="en-US" sz="2200" b="0" i="0" u="none" strike="noStrike" cap="none" baseline="0" dirty="0">
                <a:solidFill>
                  <a:schemeClr val="dk1"/>
                </a:solidFill>
                <a:latin typeface="Arial"/>
                <a:ea typeface="Arial"/>
                <a:cs typeface="Arial"/>
                <a:sym typeface="Arial"/>
                <a:rtl val="0"/>
              </a:rPr>
              <a:t>                 </a:t>
            </a:r>
            <a:r>
              <a:rPr lang="en-US" sz="1500" b="0" i="0" u="none" strike="noStrike" cap="none" baseline="0" dirty="0">
                <a:solidFill>
                  <a:schemeClr val="dk1"/>
                </a:solidFill>
                <a:latin typeface="Arial"/>
                <a:ea typeface="Arial"/>
                <a:cs typeface="Arial"/>
                <a:sym typeface="Arial"/>
                <a:rtl val="0"/>
              </a:rPr>
              <a:t>Freeman (2002)</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 gene regulatory network (GRN) consists of genes, transcription factors, and the regulatory connections between them, which govern the level of expression of mRNA and proteins from those genes.</a:t>
            </a: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Each node in a GRN graph represents </a:t>
            </a:r>
            <a:r>
              <a:rPr lang="en-US" sz="2200" dirty="0">
                <a:solidFill>
                  <a:schemeClr val="dk1"/>
                </a:solidFill>
              </a:rPr>
              <a:t>a regulatory transcription factor, with each edge representing a regulatory relationship, either an activation or repression relationship.</a:t>
            </a:r>
            <a:endParaRPr lang="en-US" sz="2200" b="0" i="0" u="none" strike="noStrike" cap="none" baseline="0" dirty="0">
              <a:solidFill>
                <a:schemeClr val="dk1"/>
              </a:solidFill>
              <a:latin typeface="Arial"/>
              <a:ea typeface="Arial"/>
              <a:cs typeface="Arial"/>
              <a:sym typeface="Arial"/>
              <a:rtl val="0"/>
            </a:endParaRPr>
          </a:p>
        </p:txBody>
      </p:sp>
      <p:sp>
        <p:nvSpPr>
          <p:cNvPr id="58" name="Shape 91"/>
          <p:cNvSpPr/>
          <p:nvPr/>
        </p:nvSpPr>
        <p:spPr>
          <a:xfrm>
            <a:off x="1751903" y="11919766"/>
            <a:ext cx="191585" cy="248205"/>
          </a:xfrm>
          <a:prstGeom prst="rect">
            <a:avLst/>
          </a:prstGeom>
          <a:solidFill>
            <a:schemeClr val="lt1"/>
          </a:solidFill>
          <a:ln w="9525" cap="flat">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9500" b="0" i="0" u="none" strike="noStrike" cap="none" baseline="0">
              <a:solidFill>
                <a:schemeClr val="dk1"/>
              </a:solidFill>
              <a:latin typeface="Calibri"/>
              <a:ea typeface="Calibri"/>
              <a:cs typeface="Calibri"/>
              <a:sym typeface="Calibri"/>
              <a:rtl val="0"/>
            </a:endParaRPr>
          </a:p>
        </p:txBody>
      </p:sp>
      <p:pic>
        <p:nvPicPr>
          <p:cNvPr id="61" name="Shape 117"/>
          <p:cNvPicPr preferRelativeResize="0"/>
          <p:nvPr/>
        </p:nvPicPr>
        <p:blipFill rotWithShape="1">
          <a:blip r:embed="rId4">
            <a:alphaModFix/>
          </a:blip>
          <a:srcRect r="10182"/>
          <a:stretch/>
        </p:blipFill>
        <p:spPr>
          <a:xfrm>
            <a:off x="1680221" y="9845694"/>
            <a:ext cx="2490747" cy="2083526"/>
          </a:xfrm>
          <a:prstGeom prst="rect">
            <a:avLst/>
          </a:prstGeom>
          <a:noFill/>
          <a:ln>
            <a:noFill/>
          </a:ln>
        </p:spPr>
      </p:pic>
      <p:pic>
        <p:nvPicPr>
          <p:cNvPr id="62" name="Shape 118"/>
          <p:cNvPicPr preferRelativeResize="0"/>
          <p:nvPr/>
        </p:nvPicPr>
        <p:blipFill rotWithShape="1">
          <a:blip r:embed="rId5">
            <a:alphaModFix/>
          </a:blip>
          <a:srcRect l="27345" t="34020" b="29849"/>
          <a:stretch/>
        </p:blipFill>
        <p:spPr>
          <a:xfrm>
            <a:off x="4757709" y="9997166"/>
            <a:ext cx="5101933" cy="1903249"/>
          </a:xfrm>
          <a:prstGeom prst="rect">
            <a:avLst/>
          </a:prstGeom>
          <a:noFill/>
          <a:ln>
            <a:noFill/>
          </a:ln>
        </p:spPr>
      </p:pic>
      <p:sp>
        <p:nvSpPr>
          <p:cNvPr id="69" name="Shape 100"/>
          <p:cNvSpPr/>
          <p:nvPr/>
        </p:nvSpPr>
        <p:spPr>
          <a:xfrm>
            <a:off x="33101988" y="19359988"/>
            <a:ext cx="10046932" cy="118104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dirty="0">
                <a:solidFill>
                  <a:srgbClr val="017C00"/>
                </a:solidFill>
                <a:latin typeface="Helvetica Neue"/>
                <a:ea typeface="Helvetica Neue"/>
                <a:cs typeface="Helvetica Neue"/>
                <a:sym typeface="Helvetica Neue"/>
                <a:rtl val="0"/>
              </a:rPr>
              <a:t>Future Directions</a:t>
            </a:r>
          </a:p>
        </p:txBody>
      </p:sp>
      <p:sp>
        <p:nvSpPr>
          <p:cNvPr id="70" name="Shape 101"/>
          <p:cNvSpPr/>
          <p:nvPr/>
        </p:nvSpPr>
        <p:spPr>
          <a:xfrm>
            <a:off x="33101987" y="26510951"/>
            <a:ext cx="10046932"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dirty="0">
                <a:solidFill>
                  <a:srgbClr val="017C00"/>
                </a:solidFill>
                <a:latin typeface="Helvetica Neue"/>
                <a:ea typeface="Helvetica Neue"/>
                <a:cs typeface="Helvetica Neue"/>
                <a:sym typeface="Helvetica Neue"/>
                <a:rtl val="0"/>
              </a:rPr>
              <a:t>Acknowledgments</a:t>
            </a:r>
          </a:p>
        </p:txBody>
      </p:sp>
      <p:sp>
        <p:nvSpPr>
          <p:cNvPr id="71" name="Shape 102"/>
          <p:cNvSpPr/>
          <p:nvPr/>
        </p:nvSpPr>
        <p:spPr>
          <a:xfrm>
            <a:off x="33104987" y="28838965"/>
            <a:ext cx="10043932"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References</a:t>
            </a:r>
          </a:p>
        </p:txBody>
      </p:sp>
      <p:sp>
        <p:nvSpPr>
          <p:cNvPr id="72" name="Shape 103"/>
          <p:cNvSpPr/>
          <p:nvPr/>
        </p:nvSpPr>
        <p:spPr>
          <a:xfrm>
            <a:off x="33101986" y="20506298"/>
            <a:ext cx="10046933" cy="1854972"/>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rgbClr val="003700"/>
              </a:buClr>
              <a:buSzPct val="100000"/>
              <a:buFont typeface="Arial"/>
              <a:buChar char="•"/>
            </a:pPr>
            <a:r>
              <a:rPr lang="en-US" sz="2200" smtClean="0">
                <a:solidFill>
                  <a:schemeClr val="dk1"/>
                </a:solidFill>
              </a:rPr>
              <a:t>Generate gene information pages for genes from species other than yeast.</a:t>
            </a:r>
          </a:p>
          <a:p>
            <a:pPr marL="236538" marR="0" lvl="0" indent="-236538" algn="l" rtl="0">
              <a:lnSpc>
                <a:spcPct val="100000"/>
              </a:lnSpc>
              <a:spcBef>
                <a:spcPts val="0"/>
              </a:spcBef>
              <a:spcAft>
                <a:spcPts val="0"/>
              </a:spcAft>
              <a:buClr>
                <a:srgbClr val="003700"/>
              </a:buClr>
              <a:buSzPct val="100000"/>
              <a:buFont typeface="Arial"/>
              <a:buChar char="•"/>
            </a:pPr>
            <a:r>
              <a:rPr lang="en-US" sz="2200" smtClean="0">
                <a:solidFill>
                  <a:schemeClr val="dk1"/>
                </a:solidFill>
              </a:rPr>
              <a:t>Automatically display GRNs from public databases, such as YEASTRACT, through API calls.  Automatically retrieve gene expression data.</a:t>
            </a:r>
          </a:p>
          <a:p>
            <a:pPr marL="236538" marR="0" lvl="0" indent="-236538" algn="l" rtl="0">
              <a:lnSpc>
                <a:spcPct val="100000"/>
              </a:lnSpc>
              <a:spcBef>
                <a:spcPts val="0"/>
              </a:spcBef>
              <a:spcAft>
                <a:spcPts val="0"/>
              </a:spcAft>
              <a:buClr>
                <a:srgbClr val="003700"/>
              </a:buClr>
              <a:buSzPct val="100000"/>
              <a:buFont typeface="Arial"/>
              <a:buChar char="•"/>
            </a:pPr>
            <a:r>
              <a:rPr lang="en-US" sz="2200" smtClean="0">
                <a:solidFill>
                  <a:schemeClr val="dk1"/>
                </a:solidFill>
              </a:rPr>
              <a:t>Export data to Excel (.xlsx) format to facilitate automatic creation of input workbooks for GRNmap.</a:t>
            </a:r>
            <a:endParaRPr lang="en-US" sz="2200" dirty="0">
              <a:solidFill>
                <a:schemeClr val="dk1"/>
              </a:solidFill>
            </a:endParaRPr>
          </a:p>
          <a:p>
            <a:pPr marL="236538" marR="0" lvl="0" indent="-236538" algn="l" rtl="0">
              <a:lnSpc>
                <a:spcPct val="100000"/>
              </a:lnSpc>
              <a:spcBef>
                <a:spcPts val="0"/>
              </a:spcBef>
              <a:spcAft>
                <a:spcPts val="0"/>
              </a:spcAft>
              <a:buClr>
                <a:srgbClr val="003700"/>
              </a:buClr>
              <a:buSzPct val="100000"/>
              <a:buFont typeface="Arial"/>
              <a:buChar char="•"/>
            </a:pPr>
            <a:endParaRPr lang="en-US" sz="2200" b="0" i="0" u="none" strike="noStrike" cap="none" baseline="0" dirty="0">
              <a:solidFill>
                <a:schemeClr val="dk1"/>
              </a:solidFill>
              <a:latin typeface="Arial"/>
              <a:ea typeface="Arial"/>
              <a:cs typeface="Arial"/>
              <a:sym typeface="Arial"/>
              <a:rtl val="0"/>
            </a:endParaRPr>
          </a:p>
        </p:txBody>
      </p:sp>
      <p:sp>
        <p:nvSpPr>
          <p:cNvPr id="75" name="Shape 111"/>
          <p:cNvSpPr/>
          <p:nvPr/>
        </p:nvSpPr>
        <p:spPr>
          <a:xfrm>
            <a:off x="33102000" y="27437448"/>
            <a:ext cx="10046919" cy="1193784"/>
          </a:xfrm>
          <a:prstGeom prst="rect">
            <a:avLst/>
          </a:prstGeom>
          <a:solidFill>
            <a:srgbClr val="FFFFFF"/>
          </a:solidFill>
          <a:ln>
            <a:noFill/>
          </a:ln>
        </p:spPr>
        <p:txBody>
          <a:bodyPr lIns="91425" tIns="45700" rIns="91425" bIns="45700" anchor="t" anchorCtr="0">
            <a:noAutofit/>
          </a:bodyPr>
          <a:lstStyle/>
          <a:p>
            <a:pPr marL="236538" marR="0" lvl="0" indent="-233363" algn="l" rtl="0">
              <a:lnSpc>
                <a:spcPct val="100000"/>
              </a:lnSpc>
              <a:spcBef>
                <a:spcPts val="0"/>
              </a:spcBef>
              <a:spcAft>
                <a:spcPts val="0"/>
              </a:spcAft>
              <a:buClr>
                <a:srgbClr val="333333"/>
              </a:buClr>
              <a:buSzPct val="100000"/>
              <a:buFont typeface="Arial"/>
              <a:buChar char="•"/>
            </a:pPr>
            <a:r>
              <a:rPr lang="en-US" sz="2200" b="0" i="0" u="none" strike="noStrike" cap="none" baseline="0" dirty="0">
                <a:solidFill>
                  <a:srgbClr val="000000"/>
                </a:solidFill>
                <a:latin typeface="Arial"/>
                <a:ea typeface="Arial"/>
                <a:cs typeface="Arial"/>
                <a:sym typeface="Arial"/>
                <a:rtl val="0"/>
              </a:rPr>
              <a:t>This work is partially supported by NSF award 0921038 (K.D.D., B.G.F.),</a:t>
            </a:r>
            <a:r>
              <a:rPr lang="en-US" sz="2200" b="0" i="0" u="none" strike="noStrike" cap="none" dirty="0">
                <a:solidFill>
                  <a:srgbClr val="000000"/>
                </a:solidFill>
                <a:latin typeface="Arial"/>
                <a:ea typeface="Arial"/>
                <a:cs typeface="Arial"/>
                <a:sym typeface="Arial"/>
                <a:rtl val="0"/>
              </a:rPr>
              <a:t> a </a:t>
            </a:r>
            <a:r>
              <a:rPr lang="en-US" sz="2200" b="0" i="0" u="none" strike="noStrike" cap="none" dirty="0" err="1">
                <a:solidFill>
                  <a:srgbClr val="000000"/>
                </a:solidFill>
                <a:latin typeface="Arial"/>
                <a:ea typeface="Arial"/>
                <a:cs typeface="Arial"/>
                <a:sym typeface="Arial"/>
                <a:rtl val="0"/>
              </a:rPr>
              <a:t>Kadner</a:t>
            </a:r>
            <a:r>
              <a:rPr lang="en-US" sz="2200" b="0" i="0" u="none" strike="noStrike" cap="none" dirty="0">
                <a:solidFill>
                  <a:srgbClr val="000000"/>
                </a:solidFill>
                <a:latin typeface="Arial"/>
                <a:ea typeface="Arial"/>
                <a:cs typeface="Arial"/>
                <a:sym typeface="Arial"/>
                <a:rtl val="0"/>
              </a:rPr>
              <a:t>-Pitts Research Grant (K.D.D.), </a:t>
            </a:r>
            <a:r>
              <a:rPr lang="en-US" sz="2200" b="0" i="0" u="none" strike="noStrike" cap="none" baseline="0" dirty="0">
                <a:solidFill>
                  <a:srgbClr val="000000"/>
                </a:solidFill>
                <a:latin typeface="Arial"/>
                <a:ea typeface="Arial"/>
                <a:cs typeface="Arial"/>
                <a:sym typeface="Arial"/>
                <a:rtl val="0"/>
              </a:rPr>
              <a:t>the Loyola Marymount University Rains Research Assistant Program (</a:t>
            </a:r>
            <a:r>
              <a:rPr lang="en-US" sz="2200" b="0" i="0" u="none" strike="noStrike" cap="none" baseline="0">
                <a:solidFill>
                  <a:srgbClr val="000000"/>
                </a:solidFill>
                <a:latin typeface="Arial"/>
                <a:ea typeface="Arial"/>
                <a:cs typeface="Arial"/>
                <a:sym typeface="Arial"/>
                <a:rtl val="0"/>
              </a:rPr>
              <a:t>M.S</a:t>
            </a:r>
            <a:r>
              <a:rPr lang="en-US" sz="2200" b="0" i="0" u="none" strike="noStrike" cap="none" baseline="0" smtClean="0">
                <a:solidFill>
                  <a:srgbClr val="000000"/>
                </a:solidFill>
                <a:latin typeface="Arial"/>
                <a:ea typeface="Arial"/>
                <a:cs typeface="Arial"/>
                <a:sym typeface="Arial"/>
                <a:rtl val="0"/>
              </a:rPr>
              <a:t>.), and LMU</a:t>
            </a:r>
            <a:r>
              <a:rPr lang="en-US" sz="2200" b="0" i="0" u="none" strike="noStrike" cap="none" smtClean="0">
                <a:solidFill>
                  <a:srgbClr val="000000"/>
                </a:solidFill>
                <a:latin typeface="Arial"/>
                <a:ea typeface="Arial"/>
                <a:cs typeface="Arial"/>
                <a:sym typeface="Arial"/>
                <a:rtl val="0"/>
              </a:rPr>
              <a:t> SURP (J.L.L.)</a:t>
            </a:r>
            <a:endParaRPr lang="en-US" sz="2200" b="0" i="0" u="none" strike="noStrike" cap="none" baseline="0" dirty="0">
              <a:solidFill>
                <a:srgbClr val="000000"/>
              </a:solidFill>
              <a:latin typeface="Arial"/>
              <a:ea typeface="Arial"/>
              <a:cs typeface="Arial"/>
              <a:sym typeface="Arial"/>
              <a:rtl val="0"/>
            </a:endParaRPr>
          </a:p>
        </p:txBody>
      </p:sp>
      <p:sp>
        <p:nvSpPr>
          <p:cNvPr id="76" name="Shape 112"/>
          <p:cNvSpPr/>
          <p:nvPr/>
        </p:nvSpPr>
        <p:spPr>
          <a:xfrm>
            <a:off x="33111677" y="29774162"/>
            <a:ext cx="10037242" cy="2520318"/>
          </a:xfrm>
          <a:prstGeom prst="rect">
            <a:avLst/>
          </a:prstGeom>
          <a:solidFill>
            <a:srgbClr val="FFFFFF"/>
          </a:solidFill>
          <a:ln>
            <a:noFill/>
          </a:ln>
        </p:spPr>
        <p:txBody>
          <a:bodyPr lIns="91425" tIns="45700" rIns="91425" bIns="45700" anchor="t" anchorCtr="0">
            <a:noAutofit/>
          </a:bodyPr>
          <a:lstStyle/>
          <a:p>
            <a:pPr marL="236538" indent="-236538">
              <a:buClr>
                <a:srgbClr val="003700"/>
              </a:buClr>
              <a:buSzPct val="100000"/>
              <a:buFont typeface="Arial"/>
              <a:buChar char="•"/>
            </a:pPr>
            <a:r>
              <a:rPr lang="en-US"/>
              <a:t>Cytoscape: http://cytoscape.org</a:t>
            </a:r>
          </a:p>
          <a:p>
            <a:pPr marL="236538" indent="-236538">
              <a:buClr>
                <a:srgbClr val="003700"/>
              </a:buClr>
              <a:buSzPct val="100000"/>
              <a:buFont typeface="Arial"/>
              <a:buChar char="•"/>
            </a:pPr>
            <a:r>
              <a:rPr lang="en-US"/>
              <a:t>Dahlquist</a:t>
            </a:r>
            <a:r>
              <a:rPr lang="en-US" dirty="0"/>
              <a:t>, K.D., </a:t>
            </a:r>
            <a:r>
              <a:rPr lang="en-US" dirty="0" err="1"/>
              <a:t>Dionisio</a:t>
            </a:r>
            <a:r>
              <a:rPr lang="en-US" dirty="0"/>
              <a:t>, J.D.N., Fitzpatrick, B.G., Anguiano, N.A., </a:t>
            </a:r>
            <a:r>
              <a:rPr lang="en-US" dirty="0" err="1"/>
              <a:t>Varshneya</a:t>
            </a:r>
            <a:r>
              <a:rPr lang="en-US" dirty="0"/>
              <a:t>, A., Southwick, B.J., </a:t>
            </a:r>
            <a:r>
              <a:rPr lang="en-US" dirty="0" err="1"/>
              <a:t>Samdarshi</a:t>
            </a:r>
            <a:r>
              <a:rPr lang="en-US" dirty="0"/>
              <a:t>, M. (2016) </a:t>
            </a:r>
            <a:r>
              <a:rPr lang="en-US" dirty="0" err="1"/>
              <a:t>GRNsight</a:t>
            </a:r>
            <a:r>
              <a:rPr lang="en-US" dirty="0"/>
              <a:t>: a web application and service for visualizing models of small- to medium-scale gene regulatory networks. </a:t>
            </a:r>
            <a:r>
              <a:rPr lang="en-US" i="1" dirty="0" err="1"/>
              <a:t>PeerJ</a:t>
            </a:r>
            <a:r>
              <a:rPr lang="en-US" i="1" dirty="0"/>
              <a:t> Computer Science</a:t>
            </a:r>
            <a:r>
              <a:rPr lang="en-US" dirty="0"/>
              <a:t> 2:e85</a:t>
            </a:r>
            <a:r>
              <a:rPr lang="en-US"/>
              <a:t>. DOI: </a:t>
            </a:r>
            <a:r>
              <a:rPr lang="en-US" dirty="0"/>
              <a:t>10.7717/peerj-cs.85).</a:t>
            </a:r>
          </a:p>
          <a:p>
            <a:pPr marL="236538" lvl="0" indent="-236538">
              <a:buClr>
                <a:srgbClr val="003700"/>
              </a:buClr>
              <a:buSzPct val="100000"/>
              <a:buFont typeface="Arial"/>
              <a:buChar char="•"/>
            </a:pPr>
            <a:r>
              <a:rPr lang="en-US" dirty="0" err="1"/>
              <a:t>Dahlquist</a:t>
            </a:r>
            <a:r>
              <a:rPr lang="en-US" dirty="0"/>
              <a:t>, K.D., Fitzpatrick, B.G., Camacho, E.T., </a:t>
            </a:r>
            <a:r>
              <a:rPr lang="en-US" dirty="0" err="1"/>
              <a:t>Entzminger</a:t>
            </a:r>
            <a:r>
              <a:rPr lang="en-US" dirty="0"/>
              <a:t>, S.D., and </a:t>
            </a:r>
            <a:r>
              <a:rPr lang="en-US" dirty="0" err="1"/>
              <a:t>Wanner</a:t>
            </a:r>
            <a:r>
              <a:rPr lang="en-US" dirty="0"/>
              <a:t>, N.C. (2015) Parameter Estimation for Gene Regulatory Networks from Microarray Data: Cold Shock Response in Saccharomyces cerevisiae. </a:t>
            </a:r>
            <a:r>
              <a:rPr lang="en-US" i="1" dirty="0"/>
              <a:t>Bulletin of Mathematical Biology</a:t>
            </a:r>
            <a:r>
              <a:rPr lang="en-US" dirty="0"/>
              <a:t>, </a:t>
            </a:r>
            <a:r>
              <a:rPr lang="en-US" i="1" dirty="0"/>
              <a:t>77</a:t>
            </a:r>
            <a:r>
              <a:rPr lang="en-US" dirty="0"/>
              <a:t>(8), 1457-1492, DOI: 10.1007/s11538-015-0092-6</a:t>
            </a:r>
          </a:p>
          <a:p>
            <a:pPr marL="236538" lvl="0" indent="-236538">
              <a:buClr>
                <a:srgbClr val="003700"/>
              </a:buClr>
              <a:buSzPct val="100000"/>
              <a:buFont typeface="Arial"/>
              <a:buChar char="•"/>
            </a:pPr>
            <a:r>
              <a:rPr lang="en-US" dirty="0"/>
              <a:t>D3.js: http://d3js.org/</a:t>
            </a:r>
          </a:p>
          <a:p>
            <a:pPr marL="236538" indent="-236538">
              <a:buClr>
                <a:srgbClr val="003700"/>
              </a:buClr>
              <a:buSzPct val="100000"/>
              <a:buFont typeface="Arial"/>
              <a:buChar char="•"/>
            </a:pPr>
            <a:r>
              <a:rPr lang="en-US"/>
              <a:t>Freeman, S., (2002). </a:t>
            </a:r>
            <a:r>
              <a:rPr lang="en-US" i="1"/>
              <a:t>Biological science</a:t>
            </a:r>
            <a:r>
              <a:rPr lang="en-US"/>
              <a:t>, 1</a:t>
            </a:r>
            <a:r>
              <a:rPr lang="en-US" baseline="30000"/>
              <a:t>st</a:t>
            </a:r>
            <a:r>
              <a:rPr lang="en-US"/>
              <a:t> edition. Upper Saddle River, NJ:: Prentice Hall.</a:t>
            </a:r>
          </a:p>
          <a:p>
            <a:pPr marL="236538" indent="-236538">
              <a:buClr>
                <a:srgbClr val="003700"/>
              </a:buClr>
              <a:buSzPct val="100000"/>
              <a:buFont typeface="Arial"/>
              <a:buChar char="•"/>
            </a:pPr>
            <a:r>
              <a:rPr lang="en-US"/>
              <a:t>Gephi: https://gephi.org</a:t>
            </a:r>
          </a:p>
          <a:p>
            <a:pPr marL="236538" lvl="0" indent="-236538">
              <a:buClr>
                <a:srgbClr val="003700"/>
              </a:buClr>
              <a:buSzPct val="100000"/>
              <a:buFont typeface="Arial"/>
              <a:buChar char="•"/>
            </a:pPr>
            <a:r>
              <a:rPr lang="en-US"/>
              <a:t>GRNmap</a:t>
            </a:r>
            <a:r>
              <a:rPr lang="en-US" dirty="0"/>
              <a:t>: </a:t>
            </a:r>
            <a:r>
              <a:rPr lang="en-US" dirty="0">
                <a:hlinkClick r:id="rId6"/>
              </a:rPr>
              <a:t>http://</a:t>
            </a:r>
            <a:r>
              <a:rPr lang="en-US">
                <a:hlinkClick r:id="rId6"/>
              </a:rPr>
              <a:t>kdahlquist.github.io/GRNmap</a:t>
            </a:r>
            <a:r>
              <a:rPr lang="en-US" smtClean="0">
                <a:hlinkClick r:id="rId6"/>
              </a:rPr>
              <a:t>/</a:t>
            </a:r>
            <a:endParaRPr lang="en-US" dirty="0"/>
          </a:p>
        </p:txBody>
      </p:sp>
      <p:sp>
        <p:nvSpPr>
          <p:cNvPr id="137" name="Shape 99"/>
          <p:cNvSpPr/>
          <p:nvPr/>
        </p:nvSpPr>
        <p:spPr>
          <a:xfrm>
            <a:off x="726714" y="6144071"/>
            <a:ext cx="10291174" cy="1194134"/>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a:solidFill>
                  <a:srgbClr val="017C00"/>
                </a:solidFill>
                <a:latin typeface="Arial"/>
                <a:ea typeface="Arial"/>
                <a:cs typeface="Arial"/>
                <a:sym typeface="Arial"/>
                <a:rtl val="0"/>
              </a:rPr>
              <a:t>Gene Regulatory</a:t>
            </a:r>
            <a:r>
              <a:rPr lang="en-US" sz="3600" b="0" i="0" u="none" strike="noStrike" cap="none" dirty="0">
                <a:solidFill>
                  <a:srgbClr val="017C00"/>
                </a:solidFill>
                <a:latin typeface="Arial"/>
                <a:ea typeface="Arial"/>
                <a:cs typeface="Arial"/>
                <a:sym typeface="Arial"/>
                <a:rtl val="0"/>
              </a:rPr>
              <a:t> Networks (GRNs) Can Be Illustrated by Directed Graphs</a:t>
            </a:r>
            <a:endParaRPr lang="en-US" sz="3600" b="0" i="0" u="none" strike="noStrike" cap="none" baseline="0" dirty="0">
              <a:solidFill>
                <a:srgbClr val="017C00"/>
              </a:solidFill>
              <a:latin typeface="Arial"/>
              <a:ea typeface="Arial"/>
              <a:cs typeface="Arial"/>
              <a:sym typeface="Arial"/>
              <a:rtl val="0"/>
            </a:endParaRPr>
          </a:p>
        </p:txBody>
      </p:sp>
      <p:sp>
        <p:nvSpPr>
          <p:cNvPr id="143" name="Shape 120"/>
          <p:cNvSpPr/>
          <p:nvPr/>
        </p:nvSpPr>
        <p:spPr>
          <a:xfrm>
            <a:off x="11758920" y="6130716"/>
            <a:ext cx="20699939" cy="935227"/>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a:solidFill>
                  <a:srgbClr val="017C00"/>
                </a:solidFill>
                <a:latin typeface="Arial"/>
                <a:ea typeface="Arial"/>
                <a:cs typeface="Arial"/>
                <a:sym typeface="Arial"/>
                <a:rtl val="0"/>
              </a:rPr>
              <a:t>GRNsight Automatically Lays </a:t>
            </a:r>
            <a:r>
              <a:rPr lang="en-US" sz="3600" dirty="0">
                <a:solidFill>
                  <a:srgbClr val="017C00"/>
                </a:solidFill>
              </a:rPr>
              <a:t>O</a:t>
            </a:r>
            <a:r>
              <a:rPr lang="en-US" sz="3600" b="0" i="0" u="none" strike="noStrike" cap="none" baseline="0" dirty="0">
                <a:solidFill>
                  <a:srgbClr val="017C00"/>
                </a:solidFill>
                <a:latin typeface="Arial"/>
                <a:ea typeface="Arial"/>
                <a:cs typeface="Arial"/>
                <a:sym typeface="Arial"/>
                <a:rtl val="0"/>
              </a:rPr>
              <a:t>ut Unweighted and Weighted Network Graphs</a:t>
            </a:r>
          </a:p>
        </p:txBody>
      </p:sp>
      <p:pic>
        <p:nvPicPr>
          <p:cNvPr id="38" name="Picture 37"/>
          <p:cNvPicPr>
            <a:picLocks noChangeAspect="1"/>
          </p:cNvPicPr>
          <p:nvPr/>
        </p:nvPicPr>
        <p:blipFill>
          <a:blip r:embed="rId7"/>
          <a:stretch>
            <a:fillRect/>
          </a:stretch>
        </p:blipFill>
        <p:spPr>
          <a:xfrm>
            <a:off x="909196" y="1110946"/>
            <a:ext cx="4383412" cy="2594714"/>
          </a:xfrm>
          <a:prstGeom prst="rect">
            <a:avLst/>
          </a:prstGeom>
        </p:spPr>
      </p:pic>
      <p:sp>
        <p:nvSpPr>
          <p:cNvPr id="12" name="TextBox 11"/>
          <p:cNvSpPr txBox="1"/>
          <p:nvPr/>
        </p:nvSpPr>
        <p:spPr>
          <a:xfrm>
            <a:off x="1866845" y="10207400"/>
            <a:ext cx="573632" cy="307777"/>
          </a:xfrm>
          <a:prstGeom prst="rect">
            <a:avLst/>
          </a:prstGeom>
          <a:noFill/>
        </p:spPr>
        <p:txBody>
          <a:bodyPr wrap="none" rtlCol="0">
            <a:spAutoFit/>
          </a:bodyPr>
          <a:lstStyle/>
          <a:p>
            <a:r>
              <a:rPr lang="en-US" b="1" dirty="0"/>
              <a:t>DNA</a:t>
            </a:r>
          </a:p>
        </p:txBody>
      </p:sp>
      <p:sp>
        <p:nvSpPr>
          <p:cNvPr id="83" name="TextBox 82"/>
          <p:cNvSpPr txBox="1"/>
          <p:nvPr/>
        </p:nvSpPr>
        <p:spPr>
          <a:xfrm>
            <a:off x="1892844" y="10531638"/>
            <a:ext cx="573632" cy="307777"/>
          </a:xfrm>
          <a:prstGeom prst="rect">
            <a:avLst/>
          </a:prstGeom>
          <a:noFill/>
        </p:spPr>
        <p:txBody>
          <a:bodyPr wrap="none" rtlCol="0">
            <a:spAutoFit/>
          </a:bodyPr>
          <a:lstStyle/>
          <a:p>
            <a:r>
              <a:rPr lang="en-US" b="1" dirty="0"/>
              <a:t>RNA</a:t>
            </a:r>
          </a:p>
        </p:txBody>
      </p:sp>
      <p:sp>
        <p:nvSpPr>
          <p:cNvPr id="88" name="TextBox 87"/>
          <p:cNvSpPr txBox="1"/>
          <p:nvPr/>
        </p:nvSpPr>
        <p:spPr>
          <a:xfrm>
            <a:off x="1866845" y="11319838"/>
            <a:ext cx="803137" cy="307777"/>
          </a:xfrm>
          <a:prstGeom prst="rect">
            <a:avLst/>
          </a:prstGeom>
          <a:noFill/>
        </p:spPr>
        <p:txBody>
          <a:bodyPr wrap="none" rtlCol="0">
            <a:spAutoFit/>
          </a:bodyPr>
          <a:lstStyle/>
          <a:p>
            <a:r>
              <a:rPr lang="en-US" b="1" dirty="0"/>
              <a:t>Protein</a:t>
            </a:r>
          </a:p>
        </p:txBody>
      </p:sp>
      <p:sp>
        <p:nvSpPr>
          <p:cNvPr id="124" name="Shape 108"/>
          <p:cNvSpPr/>
          <p:nvPr/>
        </p:nvSpPr>
        <p:spPr>
          <a:xfrm>
            <a:off x="22532098" y="19355284"/>
            <a:ext cx="9918560" cy="1185754"/>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3600" dirty="0">
                <a:solidFill>
                  <a:srgbClr val="017C00"/>
                </a:solidFill>
              </a:rPr>
              <a:t>Gene Information Pages</a:t>
            </a:r>
          </a:p>
        </p:txBody>
      </p:sp>
      <p:sp>
        <p:nvSpPr>
          <p:cNvPr id="166" name="Shape 90"/>
          <p:cNvSpPr/>
          <p:nvPr/>
        </p:nvSpPr>
        <p:spPr>
          <a:xfrm>
            <a:off x="726713" y="16064623"/>
            <a:ext cx="10287000" cy="4431288"/>
          </a:xfrm>
          <a:prstGeom prst="rect">
            <a:avLst/>
          </a:prstGeom>
          <a:solidFill>
            <a:srgbClr val="FFFFFF"/>
          </a:solidFill>
          <a:ln>
            <a:noFill/>
          </a:ln>
        </p:spPr>
        <p:txBody>
          <a:bodyPr lIns="91425" tIns="45700" rIns="91425" bIns="45700" anchor="t" anchorCtr="0">
            <a:noAutofit/>
          </a:bodyPr>
          <a:lstStyle/>
          <a:p>
            <a:pPr marL="236538" lvl="0" indent="-236538">
              <a:buClr>
                <a:schemeClr val="dk1"/>
              </a:buClr>
              <a:buSzPct val="100000"/>
              <a:buFont typeface="Arial"/>
              <a:buChar char="•"/>
            </a:pPr>
            <a:r>
              <a:rPr lang="en-US" sz="2400" dirty="0"/>
              <a:t>Although other open source software, such as </a:t>
            </a:r>
            <a:r>
              <a:rPr lang="en-US" sz="2400" dirty="0" err="1"/>
              <a:t>Cytoscape</a:t>
            </a:r>
            <a:r>
              <a:rPr lang="en-US" sz="2400" dirty="0"/>
              <a:t> or </a:t>
            </a:r>
            <a:r>
              <a:rPr lang="en-US" sz="2400" dirty="0" err="1"/>
              <a:t>Gephi</a:t>
            </a:r>
            <a:r>
              <a:rPr lang="en-US" sz="2400"/>
              <a:t>, </a:t>
            </a:r>
            <a:r>
              <a:rPr lang="en-US" sz="2400" smtClean="0"/>
              <a:t>exist </a:t>
            </a:r>
            <a:r>
              <a:rPr lang="en-US" sz="2400" dirty="0"/>
              <a:t>to lay out large networks, they were too cumbersome for our needs.</a:t>
            </a:r>
          </a:p>
          <a:p>
            <a:pPr marL="236538" indent="-236538">
              <a:buClr>
                <a:schemeClr val="dk1"/>
              </a:buClr>
              <a:buSzPct val="100000"/>
              <a:buFont typeface="Arial"/>
              <a:buChar char="•"/>
            </a:pPr>
            <a:r>
              <a:rPr lang="en-US" sz="2400" dirty="0" err="1"/>
              <a:t>GRNsight</a:t>
            </a:r>
            <a:r>
              <a:rPr lang="en-US" sz="2400" dirty="0"/>
              <a:t> is targeted at both experienced biology investigators and novice undergraduate users and has the following requirements:</a:t>
            </a:r>
          </a:p>
          <a:p>
            <a:pPr marL="866775" indent="-457200">
              <a:buAutoNum type="arabicPeriod"/>
            </a:pPr>
            <a:r>
              <a:rPr lang="en-US" sz="2400" dirty="0"/>
              <a:t>Exist as a web application. </a:t>
            </a:r>
          </a:p>
          <a:p>
            <a:pPr marL="866775" indent="-457200">
              <a:buAutoNum type="arabicPeriod"/>
            </a:pPr>
            <a:r>
              <a:rPr lang="en-US" sz="2400" dirty="0"/>
              <a:t>Be simple and intuitive to use.</a:t>
            </a:r>
          </a:p>
          <a:p>
            <a:pPr marL="866775" indent="-457200"/>
            <a:r>
              <a:rPr lang="en-US" sz="2400" dirty="0"/>
              <a:t>3.  Accept Excel (.</a:t>
            </a:r>
            <a:r>
              <a:rPr lang="en-US" sz="2400" dirty="0" err="1"/>
              <a:t>xlsx</a:t>
            </a:r>
            <a:r>
              <a:rPr lang="en-US" sz="2400" dirty="0"/>
              <a:t>) files directly from our sister project, </a:t>
            </a:r>
            <a:r>
              <a:rPr lang="en-US" sz="2400" dirty="0" err="1"/>
              <a:t>GRNmap</a:t>
            </a:r>
            <a:r>
              <a:rPr lang="en-US" sz="2400" dirty="0"/>
              <a:t>, as well as, SIF (.</a:t>
            </a:r>
            <a:r>
              <a:rPr lang="en-US" sz="2400" dirty="0" err="1"/>
              <a:t>sif</a:t>
            </a:r>
            <a:r>
              <a:rPr lang="en-US" sz="2400" dirty="0"/>
              <a:t>), or </a:t>
            </a:r>
            <a:r>
              <a:rPr lang="en-US" sz="2400" dirty="0" err="1"/>
              <a:t>GraphML</a:t>
            </a:r>
            <a:r>
              <a:rPr lang="en-US" sz="2400" dirty="0"/>
              <a:t> (.</a:t>
            </a:r>
            <a:r>
              <a:rPr lang="en-US" sz="2400" dirty="0" err="1"/>
              <a:t>graphml</a:t>
            </a:r>
            <a:r>
              <a:rPr lang="en-US" sz="2400" dirty="0"/>
              <a:t>) input files.</a:t>
            </a:r>
          </a:p>
          <a:p>
            <a:pPr marL="866775" indent="-457200">
              <a:buAutoNum type="arabicPeriod" startAt="4"/>
            </a:pPr>
            <a:r>
              <a:rPr lang="en-US" sz="2400" dirty="0"/>
              <a:t>Read a weighted or unweighted adjacency matrix.</a:t>
            </a:r>
          </a:p>
          <a:p>
            <a:pPr marL="866775" indent="-457200">
              <a:buAutoNum type="arabicPeriod" startAt="4"/>
            </a:pPr>
            <a:r>
              <a:rPr lang="en-US" sz="2400" dirty="0"/>
              <a:t>Automatically lay out and display unweighted and weighted, directed network graphs.</a:t>
            </a:r>
          </a:p>
          <a:p>
            <a:pPr marL="236538" lvl="0" indent="-236538">
              <a:buClr>
                <a:schemeClr val="dk1"/>
              </a:buClr>
              <a:buSzPct val="100000"/>
              <a:buFont typeface="Arial"/>
              <a:buChar char="•"/>
            </a:pPr>
            <a:endParaRPr sz="2200" b="0" i="0" u="none" strike="noStrike" cap="none" baseline="0" dirty="0">
              <a:solidFill>
                <a:schemeClr val="dk1"/>
              </a:solidFill>
              <a:latin typeface="Arial"/>
              <a:ea typeface="Arial"/>
              <a:cs typeface="Arial"/>
              <a:sym typeface="Arial"/>
              <a:rtl val="0"/>
            </a:endParaRPr>
          </a:p>
        </p:txBody>
      </p:sp>
      <p:sp>
        <p:nvSpPr>
          <p:cNvPr id="170" name="Shape 99"/>
          <p:cNvSpPr/>
          <p:nvPr/>
        </p:nvSpPr>
        <p:spPr>
          <a:xfrm>
            <a:off x="726713" y="14874500"/>
            <a:ext cx="10290407" cy="1188720"/>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a:solidFill>
                  <a:srgbClr val="017C00"/>
                </a:solidFill>
                <a:latin typeface="Arial"/>
                <a:ea typeface="Arial"/>
                <a:cs typeface="Arial"/>
                <a:sym typeface="Arial"/>
                <a:rtl val="0"/>
              </a:rPr>
              <a:t>GRNsight</a:t>
            </a:r>
            <a:r>
              <a:rPr lang="en-US" sz="3600">
                <a:solidFill>
                  <a:srgbClr val="017C00"/>
                </a:solidFill>
              </a:rPr>
              <a:t> Fulfills a Specific Software Niche for Visualizing Small- to Medium-scale GRNs</a:t>
            </a:r>
            <a:endParaRPr lang="en-US" sz="3600" b="0" i="0" u="none" strike="noStrike" cap="none" baseline="0" dirty="0">
              <a:solidFill>
                <a:srgbClr val="017C00"/>
              </a:solidFill>
              <a:latin typeface="Arial"/>
              <a:ea typeface="Arial"/>
              <a:cs typeface="Arial"/>
              <a:sym typeface="Arial"/>
              <a:rtl val="0"/>
            </a:endParaRPr>
          </a:p>
        </p:txBody>
      </p:sp>
      <p:sp>
        <p:nvSpPr>
          <p:cNvPr id="73" name="Shape 105"/>
          <p:cNvSpPr/>
          <p:nvPr/>
        </p:nvSpPr>
        <p:spPr>
          <a:xfrm>
            <a:off x="33115206" y="22571797"/>
            <a:ext cx="10033713"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Availability</a:t>
            </a:r>
          </a:p>
        </p:txBody>
      </p:sp>
      <p:sp>
        <p:nvSpPr>
          <p:cNvPr id="7" name="Rectangle 6">
            <a:extLst>
              <a:ext uri="{FF2B5EF4-FFF2-40B4-BE49-F238E27FC236}">
                <a16:creationId xmlns:a16="http://schemas.microsoft.com/office/drawing/2014/main" id="{1408FFEF-6B90-BF41-82FB-0FE495BAB12B}"/>
              </a:ext>
            </a:extLst>
          </p:cNvPr>
          <p:cNvSpPr/>
          <p:nvPr/>
        </p:nvSpPr>
        <p:spPr>
          <a:xfrm>
            <a:off x="33114323" y="23499658"/>
            <a:ext cx="10035478" cy="2756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B4B874F-B1EC-064B-A52E-737CE3015E63}"/>
              </a:ext>
            </a:extLst>
          </p:cNvPr>
          <p:cNvSpPr txBox="1"/>
          <p:nvPr/>
        </p:nvSpPr>
        <p:spPr>
          <a:xfrm>
            <a:off x="33111677" y="23533486"/>
            <a:ext cx="5275060" cy="1815882"/>
          </a:xfrm>
          <a:prstGeom prst="rect">
            <a:avLst/>
          </a:prstGeom>
          <a:noFill/>
        </p:spPr>
        <p:txBody>
          <a:bodyPr wrap="square" rtlCol="0">
            <a:spAutoFit/>
          </a:bodyPr>
          <a:lstStyle/>
          <a:p>
            <a:pPr marL="236538" lvl="0" indent="-231775">
              <a:buClr>
                <a:srgbClr val="333333"/>
              </a:buClr>
              <a:buSzPct val="100000"/>
              <a:buFont typeface="Arial"/>
              <a:buChar char="•"/>
            </a:pPr>
            <a:r>
              <a:rPr lang="en-US" sz="1600" dirty="0" err="1">
                <a:solidFill>
                  <a:schemeClr val="dk1"/>
                </a:solidFill>
              </a:rPr>
              <a:t>GRNsight</a:t>
            </a:r>
            <a:r>
              <a:rPr lang="en-US" sz="1600" dirty="0">
                <a:solidFill>
                  <a:schemeClr val="dk1"/>
                </a:solidFill>
              </a:rPr>
              <a:t> is free and open to all users and there is no login requirement. </a:t>
            </a:r>
          </a:p>
          <a:p>
            <a:pPr marL="236538" lvl="0" indent="-231775">
              <a:buClr>
                <a:srgbClr val="333333"/>
              </a:buClr>
              <a:buSzPct val="100000"/>
              <a:buFont typeface="Arial"/>
              <a:buChar char="•"/>
            </a:pPr>
            <a:r>
              <a:rPr lang="en-US" sz="1600" dirty="0">
                <a:solidFill>
                  <a:schemeClr val="dk1"/>
                </a:solidFill>
              </a:rPr>
              <a:t>Web site content is available under the Creative Commons Attribution Non-Commercial Share Alike license.</a:t>
            </a:r>
          </a:p>
          <a:p>
            <a:pPr marL="236538" lvl="0" indent="-231775">
              <a:buClr>
                <a:srgbClr val="333333"/>
              </a:buClr>
              <a:buSzPct val="100000"/>
              <a:buFont typeface="Arial"/>
              <a:buChar char="•"/>
            </a:pPr>
            <a:r>
              <a:rPr lang="en-US" sz="1600" dirty="0" err="1">
                <a:solidFill>
                  <a:schemeClr val="dk1"/>
                </a:solidFill>
              </a:rPr>
              <a:t>GRNsight</a:t>
            </a:r>
            <a:r>
              <a:rPr lang="en-US" sz="1600" dirty="0">
                <a:solidFill>
                  <a:schemeClr val="dk1"/>
                </a:solidFill>
              </a:rPr>
              <a:t> code is available under the open source BSD license.</a:t>
            </a:r>
          </a:p>
        </p:txBody>
      </p:sp>
      <p:sp>
        <p:nvSpPr>
          <p:cNvPr id="100" name="Rectangle 99">
            <a:extLst>
              <a:ext uri="{FF2B5EF4-FFF2-40B4-BE49-F238E27FC236}">
                <a16:creationId xmlns:a16="http://schemas.microsoft.com/office/drawing/2014/main" id="{DDCD5877-14C4-9D41-A2FF-24548E36C01E}"/>
              </a:ext>
            </a:extLst>
          </p:cNvPr>
          <p:cNvSpPr/>
          <p:nvPr/>
        </p:nvSpPr>
        <p:spPr>
          <a:xfrm>
            <a:off x="11961989" y="7196023"/>
            <a:ext cx="6651889" cy="11603176"/>
          </a:xfrm>
          <a:prstGeom prst="rect">
            <a:avLst/>
          </a:prstGeom>
        </p:spPr>
        <p:txBody>
          <a:bodyPr wrap="square">
            <a:spAutoFit/>
          </a:bodyPr>
          <a:lstStyle/>
          <a:p>
            <a:pPr marL="176213" lvl="0" indent="-168275">
              <a:buClr>
                <a:schemeClr val="dk1"/>
              </a:buClr>
              <a:buSzPct val="100000"/>
            </a:pPr>
            <a:r>
              <a:rPr lang="en-US" sz="2000" b="1" dirty="0"/>
              <a:t>1. File Formats</a:t>
            </a:r>
          </a:p>
          <a:p>
            <a:pPr marL="457200" lvl="0" indent="-233363">
              <a:buClr>
                <a:schemeClr val="dk1"/>
              </a:buClr>
              <a:buSzPct val="100000"/>
              <a:buFont typeface="Arial"/>
              <a:buChar char="•"/>
            </a:pPr>
            <a:r>
              <a:rPr lang="en-US" sz="2000" dirty="0">
                <a:solidFill>
                  <a:schemeClr val="dk1"/>
                </a:solidFill>
              </a:rPr>
              <a:t>Can import and export Excel, SIF, or </a:t>
            </a:r>
            <a:r>
              <a:rPr lang="en-US" sz="2000" dirty="0" err="1">
                <a:solidFill>
                  <a:schemeClr val="dk1"/>
                </a:solidFill>
              </a:rPr>
              <a:t>GraphML</a:t>
            </a:r>
            <a:r>
              <a:rPr lang="en-US" sz="2000" dirty="0">
                <a:solidFill>
                  <a:schemeClr val="dk1"/>
                </a:solidFill>
              </a:rPr>
              <a:t> files.</a:t>
            </a:r>
          </a:p>
          <a:p>
            <a:pPr marL="457200" lvl="0" indent="-233363">
              <a:buClr>
                <a:schemeClr val="dk1"/>
              </a:buClr>
              <a:buSzPct val="100000"/>
              <a:buFont typeface="Arial"/>
              <a:buChar char="•"/>
            </a:pPr>
            <a:r>
              <a:rPr lang="en-US" sz="2000" dirty="0">
                <a:solidFill>
                  <a:schemeClr val="dk1"/>
                </a:solidFill>
              </a:rPr>
              <a:t>Demo </a:t>
            </a:r>
            <a:r>
              <a:rPr lang="en-US" sz="2000">
                <a:solidFill>
                  <a:schemeClr val="dk1"/>
                </a:solidFill>
              </a:rPr>
              <a:t>files </a:t>
            </a:r>
            <a:r>
              <a:rPr lang="en-US" sz="2000" smtClean="0">
                <a:solidFill>
                  <a:schemeClr val="dk1"/>
                </a:solidFill>
              </a:rPr>
              <a:t>are provided</a:t>
            </a:r>
            <a:r>
              <a:rPr lang="en-US" sz="2000" smtClean="0">
                <a:solidFill>
                  <a:schemeClr val="dk1"/>
                </a:solidFill>
              </a:rPr>
              <a:t>.</a:t>
            </a:r>
            <a:endParaRPr lang="en-US" sz="2000" dirty="0">
              <a:solidFill>
                <a:schemeClr val="dk1"/>
              </a:solidFill>
            </a:endParaRPr>
          </a:p>
          <a:p>
            <a:pPr marL="176213" lvl="0" indent="-168275">
              <a:buClr>
                <a:schemeClr val="dk1"/>
              </a:buClr>
              <a:buSzPct val="100000"/>
              <a:buFont typeface="Arial"/>
              <a:buChar char="•"/>
            </a:pPr>
            <a:endParaRPr lang="en-US" sz="400" dirty="0">
              <a:solidFill>
                <a:schemeClr val="dk1"/>
              </a:solidFill>
            </a:endParaRPr>
          </a:p>
          <a:p>
            <a:pPr marL="176213" lvl="0" indent="-168275">
              <a:buClr>
                <a:schemeClr val="dk1"/>
              </a:buClr>
              <a:buSzPct val="100000"/>
            </a:pPr>
            <a:r>
              <a:rPr lang="en-US" sz="2000" b="1" dirty="0">
                <a:solidFill>
                  <a:schemeClr val="dk1"/>
                </a:solidFill>
              </a:rPr>
              <a:t>2. Grid Layout</a:t>
            </a:r>
          </a:p>
          <a:p>
            <a:pPr marL="457200" lvl="0" indent="-233363">
              <a:buClr>
                <a:schemeClr val="dk1"/>
              </a:buClr>
              <a:buSzPct val="100000"/>
              <a:buFont typeface="Arial" panose="020B0604020202020204" pitchFamily="34" charset="0"/>
              <a:buChar char="•"/>
            </a:pPr>
            <a:r>
              <a:rPr lang="en-US" sz="2000" dirty="0">
                <a:solidFill>
                  <a:schemeClr val="dk1"/>
                </a:solidFill>
              </a:rPr>
              <a:t>Grid Layout button allows the users to toggle the graph between a grid layout and a </a:t>
            </a:r>
            <a:r>
              <a:rPr lang="en-US" sz="2000">
                <a:solidFill>
                  <a:schemeClr val="dk1"/>
                </a:solidFill>
              </a:rPr>
              <a:t>force </a:t>
            </a:r>
            <a:r>
              <a:rPr lang="en-US" sz="2000" smtClean="0">
                <a:solidFill>
                  <a:schemeClr val="dk1"/>
                </a:solidFill>
              </a:rPr>
              <a:t>graph layout.</a:t>
            </a:r>
            <a:endParaRPr lang="en-US" sz="2000" dirty="0">
              <a:solidFill>
                <a:schemeClr val="dk1"/>
              </a:solidFill>
            </a:endParaRPr>
          </a:p>
          <a:p>
            <a:pPr marL="176213" lvl="0" indent="-168275">
              <a:buClr>
                <a:schemeClr val="dk1"/>
              </a:buClr>
              <a:buSzPct val="100000"/>
              <a:buFont typeface="Arial" panose="020B0604020202020204" pitchFamily="34" charset="0"/>
              <a:buChar char="•"/>
            </a:pPr>
            <a:endParaRPr lang="en-US" sz="400" dirty="0">
              <a:solidFill>
                <a:schemeClr val="dk1"/>
              </a:solidFill>
            </a:endParaRPr>
          </a:p>
          <a:p>
            <a:pPr marL="176213" lvl="0" indent="-168275">
              <a:buClr>
                <a:schemeClr val="dk1"/>
              </a:buClr>
              <a:buSzPct val="100000"/>
            </a:pPr>
            <a:r>
              <a:rPr lang="en-US" sz="2000" b="1" dirty="0">
                <a:solidFill>
                  <a:schemeClr val="dk1"/>
                </a:solidFill>
              </a:rPr>
              <a:t>3. Node Coloring</a:t>
            </a:r>
          </a:p>
          <a:p>
            <a:pPr marL="457200" lvl="0" indent="-233363">
              <a:buClr>
                <a:schemeClr val="dk1"/>
              </a:buClr>
              <a:buSzPct val="100000"/>
              <a:buFont typeface="Arial" pitchFamily="34" charset="0"/>
              <a:buChar char="•"/>
            </a:pPr>
            <a:r>
              <a:rPr lang="en-US" sz="2000" dirty="0">
                <a:solidFill>
                  <a:schemeClr val="dk1"/>
                </a:solidFill>
              </a:rPr>
              <a:t>This menu allows users to modify parameters of the node coloring visualization.</a:t>
            </a:r>
          </a:p>
          <a:p>
            <a:pPr marL="457200" lvl="0" indent="-233363">
              <a:buClr>
                <a:schemeClr val="dk1"/>
              </a:buClr>
              <a:buSzPct val="100000"/>
              <a:buFont typeface="Arial" pitchFamily="34" charset="0"/>
              <a:buChar char="•"/>
            </a:pPr>
            <a:r>
              <a:rPr lang="en-US" sz="2000" dirty="0">
                <a:solidFill>
                  <a:schemeClr val="dk1"/>
                </a:solidFill>
              </a:rPr>
              <a:t>Dataset options are automatically generated from </a:t>
            </a:r>
            <a:r>
              <a:rPr lang="en-US" sz="2000">
                <a:solidFill>
                  <a:schemeClr val="dk1"/>
                </a:solidFill>
              </a:rPr>
              <a:t>expression </a:t>
            </a:r>
            <a:r>
              <a:rPr lang="en-US" sz="2000" smtClean="0">
                <a:solidFill>
                  <a:schemeClr val="dk1"/>
                </a:solidFill>
              </a:rPr>
              <a:t>data sheets </a:t>
            </a:r>
            <a:r>
              <a:rPr lang="en-US" sz="2000" dirty="0">
                <a:solidFill>
                  <a:schemeClr val="dk1"/>
                </a:solidFill>
              </a:rPr>
              <a:t>detected in an Excel input workbook.</a:t>
            </a:r>
          </a:p>
          <a:p>
            <a:pPr marL="176213" lvl="0" indent="-168275">
              <a:buClr>
                <a:schemeClr val="dk1"/>
              </a:buClr>
              <a:buSzPct val="100000"/>
              <a:buFont typeface="Arial" pitchFamily="34" charset="0"/>
              <a:buChar char="•"/>
            </a:pPr>
            <a:endParaRPr lang="en-US" sz="400" dirty="0">
              <a:solidFill>
                <a:schemeClr val="dk1"/>
              </a:solidFill>
            </a:endParaRPr>
          </a:p>
          <a:p>
            <a:pPr lvl="0">
              <a:buClr>
                <a:schemeClr val="dk1"/>
              </a:buClr>
              <a:buSzPct val="100000"/>
            </a:pPr>
            <a:r>
              <a:rPr lang="en-US" sz="2000" b="1" dirty="0"/>
              <a:t>4. Force Graph Parameter Sliders </a:t>
            </a:r>
            <a:endParaRPr lang="en-US" sz="2000" b="1" dirty="0">
              <a:solidFill>
                <a:schemeClr val="dk1"/>
              </a:solidFill>
            </a:endParaRPr>
          </a:p>
          <a:p>
            <a:pPr marL="457200" lvl="0" indent="-227013">
              <a:buClr>
                <a:schemeClr val="dk1"/>
              </a:buClr>
              <a:buSzPct val="100000"/>
              <a:buFont typeface="Arial"/>
              <a:buChar char="•"/>
            </a:pPr>
            <a:r>
              <a:rPr lang="en-US" sz="2000" dirty="0">
                <a:solidFill>
                  <a:schemeClr val="dk1"/>
                </a:solidFill>
              </a:rPr>
              <a:t>Link distance determines the minimum distance between nodes.</a:t>
            </a:r>
          </a:p>
          <a:p>
            <a:pPr marL="457200" lvl="0" indent="-227013">
              <a:buClr>
                <a:schemeClr val="dk1"/>
              </a:buClr>
              <a:buSzPct val="100000"/>
              <a:buFont typeface="Arial"/>
              <a:buChar char="•"/>
            </a:pPr>
            <a:r>
              <a:rPr lang="en-US" sz="2000" dirty="0">
                <a:solidFill>
                  <a:schemeClr val="dk1"/>
                </a:solidFill>
              </a:rPr>
              <a:t>Nodes have a charge, which repel </a:t>
            </a:r>
            <a:r>
              <a:rPr lang="en-US" sz="2000">
                <a:solidFill>
                  <a:schemeClr val="dk1"/>
                </a:solidFill>
              </a:rPr>
              <a:t>or </a:t>
            </a:r>
            <a:r>
              <a:rPr lang="en-US" sz="2000" smtClean="0">
                <a:solidFill>
                  <a:schemeClr val="dk1"/>
                </a:solidFill>
              </a:rPr>
              <a:t>attract </a:t>
            </a:r>
            <a:r>
              <a:rPr lang="en-US" sz="2000" dirty="0">
                <a:solidFill>
                  <a:schemeClr val="dk1"/>
                </a:solidFill>
              </a:rPr>
              <a:t>other nodes.</a:t>
            </a:r>
          </a:p>
          <a:p>
            <a:pPr marL="457200" lvl="0" indent="-227013">
              <a:buClr>
                <a:schemeClr val="dk1"/>
              </a:buClr>
              <a:buSzPct val="100000"/>
              <a:buFont typeface="Arial"/>
              <a:buChar char="•"/>
            </a:pPr>
            <a:r>
              <a:rPr lang="en-US" sz="2000" dirty="0">
                <a:solidFill>
                  <a:schemeClr val="dk1"/>
                </a:solidFill>
              </a:rPr>
              <a:t>Reset functionality sets all parameters to default.</a:t>
            </a:r>
          </a:p>
          <a:p>
            <a:pPr marL="457200" lvl="0" indent="-227013">
              <a:buClr>
                <a:schemeClr val="dk1"/>
              </a:buClr>
              <a:buSzPct val="100000"/>
              <a:buFont typeface="Arial"/>
              <a:buChar char="•"/>
            </a:pPr>
            <a:r>
              <a:rPr lang="en-US" sz="2000" dirty="0">
                <a:solidFill>
                  <a:schemeClr val="dk1"/>
                </a:solidFill>
              </a:rPr>
              <a:t>Locking the parameters prevents any further changes.</a:t>
            </a:r>
          </a:p>
          <a:p>
            <a:pPr marL="233363" lvl="0" indent="-227013">
              <a:buClr>
                <a:schemeClr val="dk1"/>
              </a:buClr>
              <a:buSzPct val="100000"/>
              <a:buFont typeface="Arial"/>
              <a:buChar char="•"/>
            </a:pPr>
            <a:endParaRPr lang="en-US" sz="400" dirty="0">
              <a:solidFill>
                <a:schemeClr val="dk1"/>
              </a:solidFill>
            </a:endParaRPr>
          </a:p>
          <a:p>
            <a:pPr lvl="0">
              <a:buClr>
                <a:schemeClr val="dk1"/>
              </a:buClr>
              <a:buSzPct val="100000"/>
            </a:pPr>
            <a:r>
              <a:rPr lang="en-US" sz="2000" b="1" dirty="0"/>
              <a:t>5. Viewport</a:t>
            </a:r>
          </a:p>
          <a:p>
            <a:pPr marL="457200" lvl="0" indent="-227013">
              <a:buClr>
                <a:schemeClr val="dk1"/>
              </a:buClr>
              <a:buSzPct val="100000"/>
              <a:buFont typeface="Arial"/>
              <a:buChar char="•"/>
            </a:pPr>
            <a:r>
              <a:rPr lang="en-US" sz="2000" dirty="0">
                <a:solidFill>
                  <a:schemeClr val="dk1"/>
                </a:solidFill>
              </a:rPr>
              <a:t>Graph bounding box </a:t>
            </a:r>
            <a:r>
              <a:rPr lang="en-US" sz="2000">
                <a:solidFill>
                  <a:schemeClr val="dk1"/>
                </a:solidFill>
              </a:rPr>
              <a:t>can </a:t>
            </a:r>
            <a:r>
              <a:rPr lang="en-US" sz="2000" smtClean="0">
                <a:solidFill>
                  <a:schemeClr val="dk1"/>
                </a:solidFill>
              </a:rPr>
              <a:t>be </a:t>
            </a:r>
            <a:r>
              <a:rPr lang="en-US" sz="2000" dirty="0">
                <a:solidFill>
                  <a:schemeClr val="dk1"/>
                </a:solidFill>
              </a:rPr>
              <a:t>separated from viewport.</a:t>
            </a:r>
          </a:p>
          <a:p>
            <a:pPr marL="457200" indent="-227013">
              <a:buClr>
                <a:schemeClr val="dk1"/>
              </a:buClr>
              <a:buSzPct val="100000"/>
              <a:buFont typeface="Arial"/>
              <a:buChar char="•"/>
            </a:pPr>
            <a:r>
              <a:rPr lang="en-US" sz="2000" dirty="0">
                <a:solidFill>
                  <a:schemeClr val="dk1"/>
                </a:solidFill>
              </a:rPr>
              <a:t>Multiple viewport sizes available.</a:t>
            </a:r>
          </a:p>
          <a:p>
            <a:pPr marL="457200" lvl="0" indent="-227013">
              <a:buClr>
                <a:schemeClr val="dk1"/>
              </a:buClr>
              <a:buSzPct val="100000"/>
              <a:buFont typeface="Arial"/>
              <a:buChar char="•"/>
            </a:pPr>
            <a:r>
              <a:rPr lang="en-US" sz="2000" smtClean="0">
                <a:solidFill>
                  <a:schemeClr val="dk1"/>
                </a:solidFill>
              </a:rPr>
              <a:t>Zooming </a:t>
            </a:r>
            <a:r>
              <a:rPr lang="en-US" sz="2000">
                <a:solidFill>
                  <a:schemeClr val="dk1"/>
                </a:solidFill>
              </a:rPr>
              <a:t>and </a:t>
            </a:r>
            <a:r>
              <a:rPr lang="en-US" sz="2000" smtClean="0">
                <a:solidFill>
                  <a:schemeClr val="dk1"/>
                </a:solidFill>
              </a:rPr>
              <a:t>scrolling </a:t>
            </a:r>
            <a:r>
              <a:rPr lang="en-US" sz="2000" dirty="0">
                <a:solidFill>
                  <a:schemeClr val="dk1"/>
                </a:solidFill>
              </a:rPr>
              <a:t>enabled.</a:t>
            </a:r>
          </a:p>
          <a:p>
            <a:pPr marL="6350" lvl="0">
              <a:buClr>
                <a:schemeClr val="dk1"/>
              </a:buClr>
              <a:buSzPct val="100000"/>
            </a:pPr>
            <a:endParaRPr lang="en-US" sz="400" dirty="0">
              <a:solidFill>
                <a:schemeClr val="dk1"/>
              </a:solidFill>
            </a:endParaRPr>
          </a:p>
          <a:p>
            <a:pPr marL="288925" indent="-288925">
              <a:buClr>
                <a:srgbClr val="000000"/>
              </a:buClr>
              <a:buSzPct val="100000"/>
            </a:pPr>
            <a:r>
              <a:rPr lang="en-US" sz="2000" b="1" dirty="0">
                <a:solidFill>
                  <a:schemeClr val="dk1"/>
                </a:solidFill>
              </a:rPr>
              <a:t>6. GRNsight includes options to show or hide the weight values</a:t>
            </a:r>
            <a:endParaRPr lang="en-US" sz="2000" dirty="0"/>
          </a:p>
          <a:p>
            <a:pPr marL="457200" lvl="0" indent="-236538">
              <a:buClr>
                <a:srgbClr val="000000"/>
              </a:buClr>
              <a:buSzPct val="100000"/>
              <a:buFont typeface="Arial"/>
              <a:buChar char="•"/>
            </a:pPr>
            <a:r>
              <a:rPr lang="en-US" sz="2000"/>
              <a:t>Buttons </a:t>
            </a:r>
            <a:r>
              <a:rPr lang="en-US" sz="2000" smtClean="0"/>
              <a:t>enable </a:t>
            </a:r>
            <a:r>
              <a:rPr lang="en-US" sz="2000" dirty="0"/>
              <a:t>the user to always see edge weights, never see edge weights, or see edge weights upon mouseover of the edges.</a:t>
            </a:r>
          </a:p>
          <a:p>
            <a:pPr lvl="0">
              <a:buClr>
                <a:srgbClr val="000000"/>
              </a:buClr>
              <a:buSzPct val="100000"/>
            </a:pPr>
            <a:endParaRPr lang="en-US" sz="400" b="1" dirty="0"/>
          </a:p>
          <a:p>
            <a:pPr marL="6350">
              <a:buClr>
                <a:schemeClr val="dk1"/>
              </a:buClr>
              <a:buSzPct val="100000"/>
            </a:pPr>
            <a:r>
              <a:rPr lang="en-US" sz="2000" b="1" dirty="0"/>
              <a:t>7. Zoom and Scroll</a:t>
            </a:r>
          </a:p>
          <a:p>
            <a:pPr marL="6350">
              <a:buClr>
                <a:schemeClr val="dk1"/>
              </a:buClr>
              <a:buSzPct val="100000"/>
            </a:pPr>
            <a:endParaRPr lang="en-US" sz="400" b="1" dirty="0"/>
          </a:p>
          <a:p>
            <a:pPr lvl="0">
              <a:buClr>
                <a:schemeClr val="dk1"/>
              </a:buClr>
              <a:buSzPct val="100000"/>
            </a:pPr>
            <a:r>
              <a:rPr lang="en-US" sz="2000" b="1" dirty="0"/>
              <a:t>8. Edge Weight Normalization</a:t>
            </a:r>
            <a:endParaRPr lang="en-US" sz="2000" b="1" dirty="0">
              <a:solidFill>
                <a:schemeClr val="dk1"/>
              </a:solidFill>
            </a:endParaRPr>
          </a:p>
          <a:p>
            <a:pPr marL="457200" lvl="0" indent="-227013">
              <a:buClr>
                <a:schemeClr val="dk1"/>
              </a:buClr>
              <a:buSzPct val="100000"/>
              <a:buFont typeface="Arial"/>
              <a:buChar char="•"/>
            </a:pPr>
            <a:r>
              <a:rPr lang="en-US" sz="2000" dirty="0">
                <a:solidFill>
                  <a:schemeClr val="dk1"/>
                </a:solidFill>
              </a:rPr>
              <a:t>Allows user to set normalization factor in user interface.</a:t>
            </a:r>
          </a:p>
          <a:p>
            <a:pPr marL="457200" lvl="0" indent="-227013">
              <a:buClr>
                <a:schemeClr val="dk1"/>
              </a:buClr>
              <a:buSzPct val="100000"/>
              <a:buFont typeface="Arial"/>
              <a:buChar char="•"/>
            </a:pPr>
            <a:r>
              <a:rPr lang="en-US" sz="2000" dirty="0">
                <a:solidFill>
                  <a:schemeClr val="dk1"/>
                </a:solidFill>
              </a:rPr>
              <a:t>Edge thicknesses for different graphs can be rendered on the same scale.</a:t>
            </a:r>
          </a:p>
          <a:p>
            <a:pPr marL="457200" lvl="0" indent="-227013">
              <a:buClr>
                <a:schemeClr val="dk1"/>
              </a:buClr>
              <a:buSzPct val="100000"/>
              <a:buFont typeface="Arial"/>
              <a:buChar char="•"/>
            </a:pPr>
            <a:r>
              <a:rPr lang="en-US" sz="2000" dirty="0">
                <a:solidFill>
                  <a:schemeClr val="dk1"/>
                </a:solidFill>
              </a:rPr>
              <a:t>Facilitates accurate visual </a:t>
            </a:r>
            <a:r>
              <a:rPr lang="en-US" sz="2000">
                <a:solidFill>
                  <a:schemeClr val="dk1"/>
                </a:solidFill>
              </a:rPr>
              <a:t>comparison</a:t>
            </a:r>
            <a:r>
              <a:rPr lang="en-US" sz="2000" smtClean="0">
                <a:solidFill>
                  <a:schemeClr val="dk1"/>
                </a:solidFill>
              </a:rPr>
              <a:t>.</a:t>
            </a:r>
            <a:endParaRPr lang="en-US" sz="2000" dirty="0">
              <a:solidFill>
                <a:schemeClr val="dk1"/>
              </a:solidFill>
            </a:endParaRPr>
          </a:p>
        </p:txBody>
      </p:sp>
      <p:sp>
        <p:nvSpPr>
          <p:cNvPr id="118" name="Rectangle 117">
            <a:extLst>
              <a:ext uri="{FF2B5EF4-FFF2-40B4-BE49-F238E27FC236}">
                <a16:creationId xmlns:a16="http://schemas.microsoft.com/office/drawing/2014/main" id="{80205176-966E-484E-AEB3-1AAE134A9E2D}"/>
              </a:ext>
            </a:extLst>
          </p:cNvPr>
          <p:cNvSpPr/>
          <p:nvPr/>
        </p:nvSpPr>
        <p:spPr>
          <a:xfrm>
            <a:off x="24660406" y="14181779"/>
            <a:ext cx="7479067" cy="3785652"/>
          </a:xfrm>
          <a:prstGeom prst="rect">
            <a:avLst/>
          </a:prstGeom>
        </p:spPr>
        <p:txBody>
          <a:bodyPr wrap="square">
            <a:spAutoFit/>
          </a:bodyPr>
          <a:lstStyle/>
          <a:p>
            <a:pPr marL="233363" lvl="0" indent="-233363">
              <a:buClr>
                <a:schemeClr val="dk1"/>
              </a:buClr>
              <a:buSzPct val="100000"/>
            </a:pPr>
            <a:r>
              <a:rPr lang="en-US" sz="2000" b="1" dirty="0"/>
              <a:t>9. Gray Edge Threshold</a:t>
            </a:r>
          </a:p>
          <a:p>
            <a:pPr marL="457200" indent="-228600">
              <a:buFont typeface="Arial" pitchFamily="34" charset="0"/>
              <a:buChar char="•"/>
              <a:tabLst>
                <a:tab pos="457200" algn="l"/>
              </a:tabLst>
            </a:pPr>
            <a:r>
              <a:rPr lang="en-US" sz="2000" dirty="0"/>
              <a:t>Slider allows the gray edge threshold to be customized.</a:t>
            </a:r>
          </a:p>
          <a:p>
            <a:pPr marL="457200" indent="-228600">
              <a:buFont typeface="Arial" charset="0"/>
              <a:buChar char="•"/>
              <a:tabLst>
                <a:tab pos="457200" algn="l"/>
              </a:tabLst>
            </a:pPr>
            <a:r>
              <a:rPr lang="en-US" sz="2000" dirty="0"/>
              <a:t>Gray edges allow users to visually gauge whether a particular regulatory relationship is not important.</a:t>
            </a:r>
          </a:p>
          <a:p>
            <a:pPr marL="457200" indent="-228600">
              <a:buFont typeface="Arial" charset="0"/>
              <a:buChar char="•"/>
              <a:tabLst>
                <a:tab pos="457200" algn="l"/>
              </a:tabLst>
            </a:pPr>
            <a:r>
              <a:rPr lang="en-US" sz="2000" dirty="0"/>
              <a:t>By default, edges are colored gray if the magnitude of its value is &lt;= 5% </a:t>
            </a:r>
            <a:r>
              <a:rPr lang="en-US" sz="2000"/>
              <a:t>of </a:t>
            </a:r>
            <a:r>
              <a:rPr lang="en-US" sz="2000" smtClean="0"/>
              <a:t>the absolute value of the </a:t>
            </a:r>
            <a:r>
              <a:rPr lang="en-US" sz="2000" dirty="0"/>
              <a:t>maximum </a:t>
            </a:r>
            <a:r>
              <a:rPr lang="en-US" sz="2000"/>
              <a:t>edge </a:t>
            </a:r>
            <a:r>
              <a:rPr lang="en-US" sz="2000" smtClean="0"/>
              <a:t>weight.</a:t>
            </a:r>
            <a:endParaRPr lang="en-US" sz="2000" dirty="0"/>
          </a:p>
          <a:p>
            <a:pPr marL="457200" indent="-228600">
              <a:buFont typeface="Arial" pitchFamily="34" charset="0"/>
              <a:buChar char="•"/>
              <a:tabLst>
                <a:tab pos="457200" algn="l"/>
              </a:tabLst>
            </a:pPr>
            <a:r>
              <a:rPr lang="en-US" sz="2000" dirty="0"/>
              <a:t>As the threshold value increases, only the highest magnitude regulatory relationships are rendered in </a:t>
            </a:r>
            <a:r>
              <a:rPr lang="en-US" sz="2000"/>
              <a:t>color</a:t>
            </a:r>
            <a:r>
              <a:rPr lang="en-US" sz="2000" smtClean="0"/>
              <a:t>.</a:t>
            </a:r>
          </a:p>
          <a:p>
            <a:pPr marL="457200" indent="-228600">
              <a:buFont typeface="Arial" pitchFamily="34" charset="0"/>
              <a:buChar char="•"/>
              <a:tabLst>
                <a:tab pos="457200" algn="l"/>
              </a:tabLst>
            </a:pPr>
            <a:r>
              <a:rPr lang="en-US" sz="2000" smtClean="0"/>
              <a:t>Gray edges can also be rendered as dashed lines to further distinguish the edges.</a:t>
            </a:r>
            <a:endParaRPr lang="en-US" sz="2000" dirty="0"/>
          </a:p>
          <a:p>
            <a:pPr marL="233363" indent="-233363">
              <a:buFont typeface="Arial" charset="0"/>
              <a:buChar char="•"/>
            </a:pPr>
            <a:endParaRPr lang="en-US" sz="2000" dirty="0"/>
          </a:p>
        </p:txBody>
      </p:sp>
      <p:sp>
        <p:nvSpPr>
          <p:cNvPr id="8" name="TextBox 7">
            <a:extLst>
              <a:ext uri="{FF2B5EF4-FFF2-40B4-BE49-F238E27FC236}">
                <a16:creationId xmlns:a16="http://schemas.microsoft.com/office/drawing/2014/main" id="{342EE16D-19B3-FB43-A092-F3D682393507}"/>
              </a:ext>
            </a:extLst>
          </p:cNvPr>
          <p:cNvSpPr txBox="1"/>
          <p:nvPr/>
        </p:nvSpPr>
        <p:spPr>
          <a:xfrm>
            <a:off x="33126313" y="25201912"/>
            <a:ext cx="7230951" cy="1292662"/>
          </a:xfrm>
          <a:prstGeom prst="rect">
            <a:avLst/>
          </a:prstGeom>
          <a:noFill/>
        </p:spPr>
        <p:txBody>
          <a:bodyPr wrap="square" rtlCol="0">
            <a:spAutoFit/>
          </a:bodyPr>
          <a:lstStyle/>
          <a:p>
            <a:pPr marL="231775" indent="-231775">
              <a:buFont typeface="Arial" panose="020B0604020202020204" pitchFamily="34" charset="0"/>
              <a:buChar char="•"/>
            </a:pPr>
            <a:r>
              <a:rPr lang="en-US" sz="1600" dirty="0">
                <a:solidFill>
                  <a:schemeClr val="dk1"/>
                </a:solidFill>
              </a:rPr>
              <a:t>Usage is being tracked through Google Analytics.</a:t>
            </a:r>
            <a:endParaRPr lang="en-US" sz="1600" dirty="0">
              <a:solidFill>
                <a:schemeClr val="tx1"/>
              </a:solidFill>
            </a:endParaRPr>
          </a:p>
          <a:p>
            <a:pPr marL="231775" indent="-231775">
              <a:buFont typeface="Arial" panose="020B0604020202020204" pitchFamily="34" charset="0"/>
              <a:buChar char="•"/>
            </a:pPr>
            <a:r>
              <a:rPr lang="en-US" sz="1600" dirty="0">
                <a:solidFill>
                  <a:schemeClr val="tx1"/>
                </a:solidFill>
              </a:rPr>
              <a:t>GRNsight has been tested with and confirmed to be working in Chrome version 58 or higher and Firefox version 53 or higher on Windows 7 and Mac OS X.</a:t>
            </a:r>
          </a:p>
          <a:p>
            <a:endParaRPr lang="en-US" dirty="0"/>
          </a:p>
        </p:txBody>
      </p:sp>
      <p:sp>
        <p:nvSpPr>
          <p:cNvPr id="226" name="Shape 108">
            <a:extLst>
              <a:ext uri="{FF2B5EF4-FFF2-40B4-BE49-F238E27FC236}">
                <a16:creationId xmlns:a16="http://schemas.microsoft.com/office/drawing/2014/main" id="{AED4AAAB-5BC2-054A-95C8-D0CA93369EE5}"/>
              </a:ext>
            </a:extLst>
          </p:cNvPr>
          <p:cNvSpPr/>
          <p:nvPr/>
        </p:nvSpPr>
        <p:spPr>
          <a:xfrm>
            <a:off x="11769486" y="19359988"/>
            <a:ext cx="10123424" cy="1185279"/>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3600" dirty="0">
                <a:solidFill>
                  <a:srgbClr val="017C00"/>
                </a:solidFill>
              </a:rPr>
              <a:t>Grid Layout</a:t>
            </a:r>
          </a:p>
        </p:txBody>
      </p:sp>
      <p:sp>
        <p:nvSpPr>
          <p:cNvPr id="227" name="Rectangle 226">
            <a:extLst>
              <a:ext uri="{FF2B5EF4-FFF2-40B4-BE49-F238E27FC236}">
                <a16:creationId xmlns:a16="http://schemas.microsoft.com/office/drawing/2014/main" id="{B4A263CA-4B14-F54D-A27B-BB9F1E78C268}"/>
              </a:ext>
            </a:extLst>
          </p:cNvPr>
          <p:cNvSpPr/>
          <p:nvPr/>
        </p:nvSpPr>
        <p:spPr>
          <a:xfrm>
            <a:off x="11772031" y="20545743"/>
            <a:ext cx="10120827" cy="1174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28" name="Rectangle 227">
            <a:extLst>
              <a:ext uri="{FF2B5EF4-FFF2-40B4-BE49-F238E27FC236}">
                <a16:creationId xmlns:a16="http://schemas.microsoft.com/office/drawing/2014/main" id="{8EA686CE-F65F-A046-B9D0-2C0654597C85}"/>
              </a:ext>
            </a:extLst>
          </p:cNvPr>
          <p:cNvSpPr/>
          <p:nvPr/>
        </p:nvSpPr>
        <p:spPr>
          <a:xfrm>
            <a:off x="11758919" y="20699807"/>
            <a:ext cx="10118951" cy="1785104"/>
          </a:xfrm>
          <a:prstGeom prst="rect">
            <a:avLst/>
          </a:prstGeom>
        </p:spPr>
        <p:txBody>
          <a:bodyPr wrap="square">
            <a:spAutoFit/>
          </a:bodyPr>
          <a:lstStyle/>
          <a:p>
            <a:pPr lvl="0">
              <a:buClr>
                <a:schemeClr val="dk1"/>
              </a:buClr>
              <a:buSzPct val="100000"/>
            </a:pPr>
            <a:r>
              <a:rPr lang="en-US" sz="2200" b="1" dirty="0"/>
              <a:t>Grid layout </a:t>
            </a:r>
            <a:r>
              <a:rPr lang="en-US" sz="2200" dirty="0"/>
              <a:t>feature allows the users to:</a:t>
            </a:r>
          </a:p>
          <a:p>
            <a:pPr marL="457200" indent="-457200">
              <a:buFont typeface="+mj-lt"/>
              <a:buAutoNum type="arabicPeriod"/>
            </a:pPr>
            <a:r>
              <a:rPr lang="en-US" sz="2200" dirty="0"/>
              <a:t>Toggle between force graph and grid layout using a button on the top of the left menu bar.</a:t>
            </a:r>
          </a:p>
          <a:p>
            <a:pPr marL="457200" indent="-457200">
              <a:buFont typeface="+mj-lt"/>
              <a:buAutoNum type="arabicPeriod"/>
            </a:pPr>
            <a:r>
              <a:rPr lang="en-US" sz="2200" dirty="0"/>
              <a:t>Organize the nodes in a grid pattern.</a:t>
            </a:r>
          </a:p>
          <a:p>
            <a:pPr marL="457200" indent="-457200">
              <a:buFont typeface="+mj-lt"/>
              <a:buAutoNum type="arabicPeriod"/>
            </a:pPr>
            <a:r>
              <a:rPr lang="en-US" sz="2200" dirty="0"/>
              <a:t>Sort the nodes in alphabetical order.</a:t>
            </a:r>
          </a:p>
        </p:txBody>
      </p:sp>
      <p:grpSp>
        <p:nvGrpSpPr>
          <p:cNvPr id="229" name="Group 228">
            <a:extLst>
              <a:ext uri="{FF2B5EF4-FFF2-40B4-BE49-F238E27FC236}">
                <a16:creationId xmlns:a16="http://schemas.microsoft.com/office/drawing/2014/main" id="{4C1D77D9-8B13-A541-944F-36345CEFD28D}"/>
              </a:ext>
            </a:extLst>
          </p:cNvPr>
          <p:cNvGrpSpPr/>
          <p:nvPr/>
        </p:nvGrpSpPr>
        <p:grpSpPr>
          <a:xfrm>
            <a:off x="12413313" y="22708990"/>
            <a:ext cx="8804062" cy="4492341"/>
            <a:chOff x="12480493" y="23769920"/>
            <a:chExt cx="8804062" cy="4492341"/>
          </a:xfrm>
        </p:grpSpPr>
        <p:grpSp>
          <p:nvGrpSpPr>
            <p:cNvPr id="230" name="Group 229">
              <a:extLst>
                <a:ext uri="{FF2B5EF4-FFF2-40B4-BE49-F238E27FC236}">
                  <a16:creationId xmlns:a16="http://schemas.microsoft.com/office/drawing/2014/main" id="{C8301646-42A3-E44B-883B-F4924CEA2A88}"/>
                </a:ext>
              </a:extLst>
            </p:cNvPr>
            <p:cNvGrpSpPr/>
            <p:nvPr/>
          </p:nvGrpSpPr>
          <p:grpSpPr>
            <a:xfrm>
              <a:off x="12519194" y="23769920"/>
              <a:ext cx="8765361" cy="3045791"/>
              <a:chOff x="12154680" y="25182830"/>
              <a:chExt cx="8765361" cy="3045791"/>
            </a:xfrm>
          </p:grpSpPr>
          <p:sp>
            <p:nvSpPr>
              <p:cNvPr id="233" name="Rectangle 232">
                <a:extLst>
                  <a:ext uri="{FF2B5EF4-FFF2-40B4-BE49-F238E27FC236}">
                    <a16:creationId xmlns:a16="http://schemas.microsoft.com/office/drawing/2014/main" id="{AAA46951-2E70-604F-9911-2156BFFD6F26}"/>
                  </a:ext>
                </a:extLst>
              </p:cNvPr>
              <p:cNvSpPr/>
              <p:nvPr/>
            </p:nvSpPr>
            <p:spPr>
              <a:xfrm rot="5400000">
                <a:off x="18553043" y="24416654"/>
                <a:ext cx="429562" cy="1971564"/>
              </a:xfrm>
              <a:prstGeom prst="rect">
                <a:avLst/>
              </a:prstGeom>
              <a:solidFill>
                <a:srgbClr val="A5C7A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Grid Layout</a:t>
                </a:r>
              </a:p>
            </p:txBody>
          </p:sp>
          <p:pic>
            <p:nvPicPr>
              <p:cNvPr id="234" name="Picture 233">
                <a:extLst>
                  <a:ext uri="{FF2B5EF4-FFF2-40B4-BE49-F238E27FC236}">
                    <a16:creationId xmlns:a16="http://schemas.microsoft.com/office/drawing/2014/main" id="{657644F6-10AE-1448-9BED-9E16A483571B}"/>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6584060" y="25678964"/>
                <a:ext cx="4335981" cy="2549657"/>
              </a:xfrm>
              <a:prstGeom prst="rect">
                <a:avLst/>
              </a:prstGeom>
            </p:spPr>
          </p:pic>
          <p:pic>
            <p:nvPicPr>
              <p:cNvPr id="235" name="Picture 234">
                <a:extLst>
                  <a:ext uri="{FF2B5EF4-FFF2-40B4-BE49-F238E27FC236}">
                    <a16:creationId xmlns:a16="http://schemas.microsoft.com/office/drawing/2014/main" id="{071E1757-42BC-AF41-BFD3-640A614CE0A9}"/>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2154680" y="25678964"/>
                <a:ext cx="4335042" cy="2549656"/>
              </a:xfrm>
              <a:prstGeom prst="rect">
                <a:avLst/>
              </a:prstGeom>
            </p:spPr>
          </p:pic>
          <p:sp>
            <p:nvSpPr>
              <p:cNvPr id="236" name="Rectangle 235">
                <a:extLst>
                  <a:ext uri="{FF2B5EF4-FFF2-40B4-BE49-F238E27FC236}">
                    <a16:creationId xmlns:a16="http://schemas.microsoft.com/office/drawing/2014/main" id="{713ED03B-49E0-554F-A0E4-CA45CC1F461E}"/>
                  </a:ext>
                </a:extLst>
              </p:cNvPr>
              <p:cNvSpPr/>
              <p:nvPr/>
            </p:nvSpPr>
            <p:spPr>
              <a:xfrm rot="5400000">
                <a:off x="14068867" y="24411829"/>
                <a:ext cx="429562" cy="1971564"/>
              </a:xfrm>
              <a:prstGeom prst="rect">
                <a:avLst/>
              </a:prstGeom>
              <a:solidFill>
                <a:srgbClr val="A5C7A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Force Graph</a:t>
                </a:r>
              </a:p>
            </p:txBody>
          </p:sp>
        </p:grpSp>
        <p:sp>
          <p:nvSpPr>
            <p:cNvPr id="231" name="TextBox 230">
              <a:extLst>
                <a:ext uri="{FF2B5EF4-FFF2-40B4-BE49-F238E27FC236}">
                  <a16:creationId xmlns:a16="http://schemas.microsoft.com/office/drawing/2014/main" id="{3A4E0707-5DBE-4645-951B-E5BC02883B4A}"/>
                </a:ext>
              </a:extLst>
            </p:cNvPr>
            <p:cNvSpPr txBox="1"/>
            <p:nvPr/>
          </p:nvSpPr>
          <p:spPr>
            <a:xfrm>
              <a:off x="12480493" y="26815711"/>
              <a:ext cx="4335338" cy="1446550"/>
            </a:xfrm>
            <a:prstGeom prst="rect">
              <a:avLst/>
            </a:prstGeom>
            <a:noFill/>
          </p:spPr>
          <p:txBody>
            <a:bodyPr wrap="square" rtlCol="0">
              <a:spAutoFit/>
            </a:bodyPr>
            <a:lstStyle/>
            <a:p>
              <a:pPr marL="285750" indent="-285750">
                <a:buFont typeface="Arial" charset="0"/>
                <a:buChar char="•"/>
              </a:pPr>
              <a:r>
                <a:rPr lang="en-US" sz="2200" dirty="0"/>
                <a:t>Initial state when graph is first loaded.</a:t>
              </a:r>
            </a:p>
            <a:p>
              <a:pPr marL="285750" indent="-285750">
                <a:buFont typeface="Arial" charset="0"/>
                <a:buChar char="•"/>
              </a:pPr>
              <a:r>
                <a:rPr lang="en-US" sz="2200" dirty="0"/>
                <a:t>Nodes float and move with applied force.</a:t>
              </a:r>
            </a:p>
          </p:txBody>
        </p:sp>
        <p:sp>
          <p:nvSpPr>
            <p:cNvPr id="232" name="TextBox 231">
              <a:extLst>
                <a:ext uri="{FF2B5EF4-FFF2-40B4-BE49-F238E27FC236}">
                  <a16:creationId xmlns:a16="http://schemas.microsoft.com/office/drawing/2014/main" id="{CB26E222-2FC6-8B4A-9563-CC954B953782}"/>
                </a:ext>
              </a:extLst>
            </p:cNvPr>
            <p:cNvSpPr txBox="1"/>
            <p:nvPr/>
          </p:nvSpPr>
          <p:spPr>
            <a:xfrm>
              <a:off x="16943704" y="26815711"/>
              <a:ext cx="4335338" cy="1446550"/>
            </a:xfrm>
            <a:prstGeom prst="rect">
              <a:avLst/>
            </a:prstGeom>
            <a:noFill/>
          </p:spPr>
          <p:txBody>
            <a:bodyPr wrap="square" rtlCol="0">
              <a:spAutoFit/>
            </a:bodyPr>
            <a:lstStyle/>
            <a:p>
              <a:pPr marL="285750" indent="-285750">
                <a:buFont typeface="Arial" charset="0"/>
                <a:buChar char="•"/>
              </a:pPr>
              <a:r>
                <a:rPr lang="en-US" sz="2200" dirty="0"/>
                <a:t>Nodes do not float like in force graph.</a:t>
              </a:r>
            </a:p>
            <a:p>
              <a:pPr marL="285750" indent="-285750">
                <a:buFont typeface="Arial" charset="0"/>
                <a:buChar char="•"/>
              </a:pPr>
              <a:r>
                <a:rPr lang="en-US" sz="2200" dirty="0"/>
                <a:t>Users can move the nodes around like in force graph.</a:t>
              </a:r>
            </a:p>
          </p:txBody>
        </p:sp>
      </p:grpSp>
      <p:grpSp>
        <p:nvGrpSpPr>
          <p:cNvPr id="237" name="Group 236">
            <a:extLst>
              <a:ext uri="{FF2B5EF4-FFF2-40B4-BE49-F238E27FC236}">
                <a16:creationId xmlns:a16="http://schemas.microsoft.com/office/drawing/2014/main" id="{E771A406-107A-6A42-BCF7-8C0F8FE44F14}"/>
              </a:ext>
            </a:extLst>
          </p:cNvPr>
          <p:cNvGrpSpPr/>
          <p:nvPr/>
        </p:nvGrpSpPr>
        <p:grpSpPr>
          <a:xfrm>
            <a:off x="12482962" y="27376376"/>
            <a:ext cx="8743579" cy="4623955"/>
            <a:chOff x="12422002" y="27620216"/>
            <a:chExt cx="8743579" cy="4623955"/>
          </a:xfrm>
        </p:grpSpPr>
        <p:grpSp>
          <p:nvGrpSpPr>
            <p:cNvPr id="238" name="Group 237">
              <a:extLst>
                <a:ext uri="{FF2B5EF4-FFF2-40B4-BE49-F238E27FC236}">
                  <a16:creationId xmlns:a16="http://schemas.microsoft.com/office/drawing/2014/main" id="{493A9825-38D0-C84E-86B0-32F2C110CBAB}"/>
                </a:ext>
              </a:extLst>
            </p:cNvPr>
            <p:cNvGrpSpPr/>
            <p:nvPr/>
          </p:nvGrpSpPr>
          <p:grpSpPr>
            <a:xfrm>
              <a:off x="12422002" y="27620216"/>
              <a:ext cx="8743579" cy="3076915"/>
              <a:chOff x="194680" y="1411265"/>
              <a:chExt cx="8743579" cy="3076915"/>
            </a:xfrm>
          </p:grpSpPr>
          <p:sp>
            <p:nvSpPr>
              <p:cNvPr id="240" name="Rectangle 239">
                <a:extLst>
                  <a:ext uri="{FF2B5EF4-FFF2-40B4-BE49-F238E27FC236}">
                    <a16:creationId xmlns:a16="http://schemas.microsoft.com/office/drawing/2014/main" id="{3BE530CF-EFC7-B94B-985B-A61A458E0712}"/>
                  </a:ext>
                </a:extLst>
              </p:cNvPr>
              <p:cNvSpPr/>
              <p:nvPr/>
            </p:nvSpPr>
            <p:spPr>
              <a:xfrm rot="5400000">
                <a:off x="2150647" y="569234"/>
                <a:ext cx="429562" cy="2114180"/>
              </a:xfrm>
              <a:prstGeom prst="rect">
                <a:avLst/>
              </a:prstGeom>
              <a:solidFill>
                <a:srgbClr val="A5C7A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test-data1</a:t>
                </a:r>
              </a:p>
            </p:txBody>
          </p:sp>
          <p:pic>
            <p:nvPicPr>
              <p:cNvPr id="241" name="Picture 240">
                <a:extLst>
                  <a:ext uri="{FF2B5EF4-FFF2-40B4-BE49-F238E27FC236}">
                    <a16:creationId xmlns:a16="http://schemas.microsoft.com/office/drawing/2014/main" id="{F1D824FB-6E10-504A-A6D4-504A251BEE0C}"/>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94680" y="1931591"/>
                <a:ext cx="4341496" cy="2556589"/>
              </a:xfrm>
              <a:prstGeom prst="rect">
                <a:avLst/>
              </a:prstGeom>
            </p:spPr>
          </p:pic>
          <p:pic>
            <p:nvPicPr>
              <p:cNvPr id="242" name="Picture 241">
                <a:extLst>
                  <a:ext uri="{FF2B5EF4-FFF2-40B4-BE49-F238E27FC236}">
                    <a16:creationId xmlns:a16="http://schemas.microsoft.com/office/drawing/2014/main" id="{62837217-82CE-9D48-9B4C-BD15296443CC}"/>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4579793" y="1931591"/>
                <a:ext cx="4358466" cy="2556589"/>
              </a:xfrm>
              <a:prstGeom prst="rect">
                <a:avLst/>
              </a:prstGeom>
            </p:spPr>
          </p:pic>
          <p:sp>
            <p:nvSpPr>
              <p:cNvPr id="243" name="Rectangle 242">
                <a:extLst>
                  <a:ext uri="{FF2B5EF4-FFF2-40B4-BE49-F238E27FC236}">
                    <a16:creationId xmlns:a16="http://schemas.microsoft.com/office/drawing/2014/main" id="{B1AE2B8F-A1B4-2B4B-935F-17817E9722FB}"/>
                  </a:ext>
                </a:extLst>
              </p:cNvPr>
              <p:cNvSpPr/>
              <p:nvPr/>
            </p:nvSpPr>
            <p:spPr>
              <a:xfrm rot="5400000">
                <a:off x="6544245" y="568956"/>
                <a:ext cx="429562" cy="2114180"/>
              </a:xfrm>
              <a:prstGeom prst="rect">
                <a:avLst/>
              </a:prstGeom>
              <a:solidFill>
                <a:srgbClr val="A5C7A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test-data2</a:t>
                </a:r>
              </a:p>
            </p:txBody>
          </p:sp>
        </p:grpSp>
        <p:sp>
          <p:nvSpPr>
            <p:cNvPr id="239" name="TextBox 238">
              <a:extLst>
                <a:ext uri="{FF2B5EF4-FFF2-40B4-BE49-F238E27FC236}">
                  <a16:creationId xmlns:a16="http://schemas.microsoft.com/office/drawing/2014/main" id="{82C4A1E2-7FE5-524D-88E5-96CD677F4F57}"/>
                </a:ext>
              </a:extLst>
            </p:cNvPr>
            <p:cNvSpPr txBox="1"/>
            <p:nvPr/>
          </p:nvSpPr>
          <p:spPr>
            <a:xfrm>
              <a:off x="12422002" y="30797621"/>
              <a:ext cx="8728900" cy="1446550"/>
            </a:xfrm>
            <a:prstGeom prst="rect">
              <a:avLst/>
            </a:prstGeom>
            <a:noFill/>
          </p:spPr>
          <p:txBody>
            <a:bodyPr wrap="square" rtlCol="0">
              <a:spAutoFit/>
            </a:bodyPr>
            <a:lstStyle/>
            <a:p>
              <a:pPr marL="342900" indent="-342900">
                <a:buFont typeface="Arial" charset="0"/>
                <a:buChar char="•"/>
              </a:pPr>
              <a:r>
                <a:rPr lang="en-US" sz="2200" dirty="0"/>
                <a:t>The nodes are laid out in a grid pattern with columns and rows.</a:t>
              </a:r>
            </a:p>
            <a:p>
              <a:pPr marL="342900" indent="-342900">
                <a:buFont typeface="Arial" charset="0"/>
                <a:buChar char="•"/>
              </a:pPr>
              <a:r>
                <a:rPr lang="en-US" sz="2200" dirty="0"/>
                <a:t>The nodes are equally spaced out with margins around them.</a:t>
              </a:r>
            </a:p>
            <a:p>
              <a:pPr marL="342900" indent="-342900">
                <a:buFont typeface="Arial" charset="0"/>
                <a:buChar char="•"/>
              </a:pPr>
              <a:r>
                <a:rPr lang="en-US" sz="2200" dirty="0"/>
                <a:t>Allows users to compare and analyze data in a easier and faster way.</a:t>
              </a:r>
            </a:p>
          </p:txBody>
        </p:sp>
      </p:grpSp>
      <p:pic>
        <p:nvPicPr>
          <p:cNvPr id="285" name="Picture 284">
            <a:extLst>
              <a:ext uri="{FF2B5EF4-FFF2-40B4-BE49-F238E27FC236}">
                <a16:creationId xmlns:a16="http://schemas.microsoft.com/office/drawing/2014/main" id="{ACF06D7B-C898-4E4B-A2C4-096A1B05D7B4}"/>
              </a:ext>
            </a:extLst>
          </p:cNvPr>
          <p:cNvPicPr>
            <a:picLocks noChangeAspect="1"/>
          </p:cNvPicPr>
          <p:nvPr/>
        </p:nvPicPr>
        <p:blipFill rotWithShape="1">
          <a:blip r:embed="rId12"/>
          <a:srcRect l="625" t="2665" r="1" b="569"/>
          <a:stretch/>
        </p:blipFill>
        <p:spPr>
          <a:xfrm>
            <a:off x="21818614" y="8031326"/>
            <a:ext cx="10320859" cy="6015174"/>
          </a:xfrm>
          <a:prstGeom prst="rect">
            <a:avLst/>
          </a:prstGeom>
          <a:ln w="12700">
            <a:solidFill>
              <a:schemeClr val="tx1"/>
            </a:solidFill>
          </a:ln>
        </p:spPr>
      </p:pic>
      <p:pic>
        <p:nvPicPr>
          <p:cNvPr id="59" name="Picture 58" descr="A screenshot of a cell phone&#10;&#10;Description automatically generated">
            <a:extLst>
              <a:ext uri="{FF2B5EF4-FFF2-40B4-BE49-F238E27FC236}">
                <a16:creationId xmlns:a16="http://schemas.microsoft.com/office/drawing/2014/main" id="{210F0BA3-2B96-8745-926F-92B15EC9937D}"/>
              </a:ext>
            </a:extLst>
          </p:cNvPr>
          <p:cNvPicPr>
            <a:picLocks noChangeAspect="1"/>
          </p:cNvPicPr>
          <p:nvPr/>
        </p:nvPicPr>
        <p:blipFill>
          <a:blip r:embed="rId13"/>
          <a:stretch>
            <a:fillRect/>
          </a:stretch>
        </p:blipFill>
        <p:spPr>
          <a:xfrm>
            <a:off x="18835451" y="8004839"/>
            <a:ext cx="2884571" cy="10698480"/>
          </a:xfrm>
          <a:prstGeom prst="rect">
            <a:avLst/>
          </a:prstGeom>
          <a:ln w="12700">
            <a:solidFill>
              <a:schemeClr val="tx1"/>
            </a:solidFill>
          </a:ln>
        </p:spPr>
      </p:pic>
      <p:pic>
        <p:nvPicPr>
          <p:cNvPr id="77" name="Picture 76">
            <a:extLst>
              <a:ext uri="{FF2B5EF4-FFF2-40B4-BE49-F238E27FC236}">
                <a16:creationId xmlns:a16="http://schemas.microsoft.com/office/drawing/2014/main" id="{B25902D3-1D7B-F248-957D-F159C8295F9B}"/>
              </a:ext>
            </a:extLst>
          </p:cNvPr>
          <p:cNvPicPr>
            <a:picLocks noChangeAspect="1"/>
          </p:cNvPicPr>
          <p:nvPr/>
        </p:nvPicPr>
        <p:blipFill>
          <a:blip r:embed="rId14"/>
          <a:stretch>
            <a:fillRect/>
          </a:stretch>
        </p:blipFill>
        <p:spPr>
          <a:xfrm>
            <a:off x="18831790" y="7271291"/>
            <a:ext cx="13307683" cy="660400"/>
          </a:xfrm>
          <a:prstGeom prst="rect">
            <a:avLst/>
          </a:prstGeom>
          <a:ln>
            <a:solidFill>
              <a:schemeClr val="tx1"/>
            </a:solidFill>
          </a:ln>
        </p:spPr>
      </p:pic>
      <p:sp>
        <p:nvSpPr>
          <p:cNvPr id="16" name="TextBox 15">
            <a:extLst>
              <a:ext uri="{FF2B5EF4-FFF2-40B4-BE49-F238E27FC236}">
                <a16:creationId xmlns:a16="http://schemas.microsoft.com/office/drawing/2014/main" id="{0A09EF9A-5FA3-CB4D-8882-9B92EC61BEDD}"/>
              </a:ext>
            </a:extLst>
          </p:cNvPr>
          <p:cNvSpPr txBox="1"/>
          <p:nvPr/>
        </p:nvSpPr>
        <p:spPr>
          <a:xfrm>
            <a:off x="18879405" y="7340857"/>
            <a:ext cx="326109" cy="584775"/>
          </a:xfrm>
          <a:prstGeom prst="rect">
            <a:avLst/>
          </a:prstGeom>
          <a:noFill/>
        </p:spPr>
        <p:txBody>
          <a:bodyPr wrap="square" rtlCol="0">
            <a:spAutoFit/>
          </a:bodyPr>
          <a:lstStyle/>
          <a:p>
            <a:r>
              <a:rPr lang="en-US" sz="3200" b="1" dirty="0">
                <a:solidFill>
                  <a:srgbClr val="FF0000"/>
                </a:solidFill>
              </a:rPr>
              <a:t>1</a:t>
            </a:r>
          </a:p>
        </p:txBody>
      </p:sp>
      <p:pic>
        <p:nvPicPr>
          <p:cNvPr id="79" name="Picture 78" descr="A screenshot of a cell phone&#10;&#10;Description automatically generated">
            <a:extLst>
              <a:ext uri="{FF2B5EF4-FFF2-40B4-BE49-F238E27FC236}">
                <a16:creationId xmlns:a16="http://schemas.microsoft.com/office/drawing/2014/main" id="{7784892C-4201-2242-9893-63CDDAEF75A1}"/>
              </a:ext>
            </a:extLst>
          </p:cNvPr>
          <p:cNvPicPr>
            <a:picLocks noChangeAspect="1"/>
          </p:cNvPicPr>
          <p:nvPr/>
        </p:nvPicPr>
        <p:blipFill>
          <a:blip r:embed="rId15"/>
          <a:stretch>
            <a:fillRect/>
          </a:stretch>
        </p:blipFill>
        <p:spPr>
          <a:xfrm>
            <a:off x="21818614" y="14110867"/>
            <a:ext cx="2743200" cy="2187615"/>
          </a:xfrm>
          <a:prstGeom prst="rect">
            <a:avLst/>
          </a:prstGeom>
          <a:ln>
            <a:solidFill>
              <a:schemeClr val="tx1"/>
            </a:solidFill>
          </a:ln>
        </p:spPr>
      </p:pic>
      <p:grpSp>
        <p:nvGrpSpPr>
          <p:cNvPr id="90" name="Group 89">
            <a:extLst>
              <a:ext uri="{FF2B5EF4-FFF2-40B4-BE49-F238E27FC236}">
                <a16:creationId xmlns:a16="http://schemas.microsoft.com/office/drawing/2014/main" id="{CDDB6939-FBE6-4940-AA81-F6C90D02AA15}"/>
              </a:ext>
            </a:extLst>
          </p:cNvPr>
          <p:cNvGrpSpPr/>
          <p:nvPr/>
        </p:nvGrpSpPr>
        <p:grpSpPr>
          <a:xfrm>
            <a:off x="29882156" y="12176549"/>
            <a:ext cx="1799287" cy="1743564"/>
            <a:chOff x="30688220" y="11355256"/>
            <a:chExt cx="1799287" cy="1743564"/>
          </a:xfrm>
        </p:grpSpPr>
        <p:sp>
          <p:nvSpPr>
            <p:cNvPr id="140" name="Rectangle 139">
              <a:extLst>
                <a:ext uri="{FF2B5EF4-FFF2-40B4-BE49-F238E27FC236}">
                  <a16:creationId xmlns:a16="http://schemas.microsoft.com/office/drawing/2014/main" id="{AAB1FD91-5BEF-5048-A702-C8E8A09B3D27}"/>
                </a:ext>
              </a:extLst>
            </p:cNvPr>
            <p:cNvSpPr/>
            <p:nvPr/>
          </p:nvSpPr>
          <p:spPr>
            <a:xfrm>
              <a:off x="30710518" y="11364179"/>
              <a:ext cx="1776989" cy="1734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7" name="Straight Arrow Connector 146">
              <a:extLst>
                <a:ext uri="{FF2B5EF4-FFF2-40B4-BE49-F238E27FC236}">
                  <a16:creationId xmlns:a16="http://schemas.microsoft.com/office/drawing/2014/main" id="{70AE673B-C6F8-C643-8B26-9553BD6EEB9B}"/>
                </a:ext>
              </a:extLst>
            </p:cNvPr>
            <p:cNvCxnSpPr/>
            <p:nvPr/>
          </p:nvCxnSpPr>
          <p:spPr>
            <a:xfrm flipV="1">
              <a:off x="32001200" y="12955670"/>
              <a:ext cx="365760" cy="0"/>
            </a:xfrm>
            <a:prstGeom prst="straightConnector1">
              <a:avLst/>
            </a:prstGeom>
            <a:ln w="34925">
              <a:solidFill>
                <a:srgbClr val="807F8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2C4E42A-DFE6-5F4A-A2B5-8563A3E58207}"/>
                </a:ext>
              </a:extLst>
            </p:cNvPr>
            <p:cNvCxnSpPr/>
            <p:nvPr/>
          </p:nvCxnSpPr>
          <p:spPr>
            <a:xfrm>
              <a:off x="31629503" y="12281806"/>
              <a:ext cx="733647" cy="0"/>
            </a:xfrm>
            <a:prstGeom prst="straightConnector1">
              <a:avLst/>
            </a:prstGeom>
            <a:ln w="57150">
              <a:solidFill>
                <a:srgbClr val="C43D3C"/>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0DC1B9C7-1C69-E94A-9200-F43EEC8B260F}"/>
                </a:ext>
              </a:extLst>
            </p:cNvPr>
            <p:cNvGrpSpPr/>
            <p:nvPr/>
          </p:nvGrpSpPr>
          <p:grpSpPr>
            <a:xfrm>
              <a:off x="31694412" y="12531304"/>
              <a:ext cx="673612" cy="174894"/>
              <a:chOff x="294155" y="3559219"/>
              <a:chExt cx="733647" cy="260499"/>
            </a:xfrm>
          </p:grpSpPr>
          <p:cxnSp>
            <p:nvCxnSpPr>
              <p:cNvPr id="152" name="Straight Arrow Connector 151">
                <a:extLst>
                  <a:ext uri="{FF2B5EF4-FFF2-40B4-BE49-F238E27FC236}">
                    <a16:creationId xmlns:a16="http://schemas.microsoft.com/office/drawing/2014/main" id="{19ACF159-0CAA-2B4C-AEB1-353C33D9EA9D}"/>
                  </a:ext>
                </a:extLst>
              </p:cNvPr>
              <p:cNvCxnSpPr/>
              <p:nvPr/>
            </p:nvCxnSpPr>
            <p:spPr>
              <a:xfrm>
                <a:off x="294155" y="3689468"/>
                <a:ext cx="733647" cy="0"/>
              </a:xfrm>
              <a:prstGeom prst="straightConnector1">
                <a:avLst/>
              </a:prstGeom>
              <a:ln w="57150">
                <a:solidFill>
                  <a:srgbClr val="337BB8"/>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80977A33-4F70-1F43-8588-267862767FB6}"/>
                  </a:ext>
                </a:extLst>
              </p:cNvPr>
              <p:cNvCxnSpPr/>
              <p:nvPr/>
            </p:nvCxnSpPr>
            <p:spPr>
              <a:xfrm>
                <a:off x="1015403" y="3559219"/>
                <a:ext cx="0" cy="260499"/>
              </a:xfrm>
              <a:prstGeom prst="straightConnector1">
                <a:avLst/>
              </a:prstGeom>
              <a:ln w="57150" cap="rnd">
                <a:solidFill>
                  <a:srgbClr val="337BB8"/>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4" name="TextBox 153">
              <a:extLst>
                <a:ext uri="{FF2B5EF4-FFF2-40B4-BE49-F238E27FC236}">
                  <a16:creationId xmlns:a16="http://schemas.microsoft.com/office/drawing/2014/main" id="{74ED33C1-535E-134B-93A2-70DAAACCD30E}"/>
                </a:ext>
              </a:extLst>
            </p:cNvPr>
            <p:cNvSpPr txBox="1"/>
            <p:nvPr/>
          </p:nvSpPr>
          <p:spPr>
            <a:xfrm>
              <a:off x="30688220" y="12102149"/>
              <a:ext cx="941283"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dirty="0"/>
                <a:t>activation</a:t>
              </a:r>
            </a:p>
          </p:txBody>
        </p:sp>
        <p:sp>
          <p:nvSpPr>
            <p:cNvPr id="155" name="TextBox 154">
              <a:extLst>
                <a:ext uri="{FF2B5EF4-FFF2-40B4-BE49-F238E27FC236}">
                  <a16:creationId xmlns:a16="http://schemas.microsoft.com/office/drawing/2014/main" id="{704FF190-1C46-1B46-B66A-E0F53122764C}"/>
                </a:ext>
              </a:extLst>
            </p:cNvPr>
            <p:cNvSpPr txBox="1"/>
            <p:nvPr/>
          </p:nvSpPr>
          <p:spPr>
            <a:xfrm>
              <a:off x="30691837" y="12438750"/>
              <a:ext cx="1019831"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dirty="0"/>
                <a:t>repression</a:t>
              </a:r>
            </a:p>
          </p:txBody>
        </p:sp>
        <p:sp>
          <p:nvSpPr>
            <p:cNvPr id="157" name="TextBox 156">
              <a:extLst>
                <a:ext uri="{FF2B5EF4-FFF2-40B4-BE49-F238E27FC236}">
                  <a16:creationId xmlns:a16="http://schemas.microsoft.com/office/drawing/2014/main" id="{E3F8086E-384D-F947-A2B2-AAE463D6DAA8}"/>
                </a:ext>
              </a:extLst>
            </p:cNvPr>
            <p:cNvSpPr txBox="1"/>
            <p:nvPr/>
          </p:nvSpPr>
          <p:spPr>
            <a:xfrm>
              <a:off x="30688220" y="12782546"/>
              <a:ext cx="1369286"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dirty="0"/>
                <a:t>weak influence</a:t>
              </a:r>
            </a:p>
          </p:txBody>
        </p:sp>
        <p:pic>
          <p:nvPicPr>
            <p:cNvPr id="159" name="Picture 158">
              <a:extLst>
                <a:ext uri="{FF2B5EF4-FFF2-40B4-BE49-F238E27FC236}">
                  <a16:creationId xmlns:a16="http://schemas.microsoft.com/office/drawing/2014/main" id="{141F541F-4C86-C44A-8D77-DBCAD32D9CB5}"/>
                </a:ext>
              </a:extLst>
            </p:cNvPr>
            <p:cNvPicPr>
              <a:picLocks noChangeAspect="1"/>
            </p:cNvPicPr>
            <p:nvPr/>
          </p:nvPicPr>
          <p:blipFill rotWithShape="1">
            <a:blip r:embed="rId16" cstate="email">
              <a:extLst>
                <a:ext uri="{28A0092B-C50C-407E-A947-70E740481C1C}">
                  <a14:useLocalDpi xmlns:a14="http://schemas.microsoft.com/office/drawing/2010/main" val="0"/>
                </a:ext>
              </a:extLst>
            </a:blip>
            <a:srcRect r="4535" b="11076"/>
            <a:stretch/>
          </p:blipFill>
          <p:spPr>
            <a:xfrm>
              <a:off x="31620078" y="11721299"/>
              <a:ext cx="752498" cy="355862"/>
            </a:xfrm>
            <a:prstGeom prst="rect">
              <a:avLst/>
            </a:prstGeom>
          </p:spPr>
        </p:pic>
        <p:sp>
          <p:nvSpPr>
            <p:cNvPr id="162" name="TextBox 161">
              <a:extLst>
                <a:ext uri="{FF2B5EF4-FFF2-40B4-BE49-F238E27FC236}">
                  <a16:creationId xmlns:a16="http://schemas.microsoft.com/office/drawing/2014/main" id="{423865EB-8BA7-E940-AC26-73132C3722D1}"/>
                </a:ext>
              </a:extLst>
            </p:cNvPr>
            <p:cNvSpPr txBox="1"/>
            <p:nvPr/>
          </p:nvSpPr>
          <p:spPr>
            <a:xfrm>
              <a:off x="30698727" y="11760627"/>
              <a:ext cx="582211"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dirty="0"/>
                <a:t>gene</a:t>
              </a:r>
            </a:p>
          </p:txBody>
        </p:sp>
        <p:sp>
          <p:nvSpPr>
            <p:cNvPr id="89" name="TextBox 88">
              <a:extLst>
                <a:ext uri="{FF2B5EF4-FFF2-40B4-BE49-F238E27FC236}">
                  <a16:creationId xmlns:a16="http://schemas.microsoft.com/office/drawing/2014/main" id="{DAC70608-6034-FA44-B2AC-2B52A2F7009F}"/>
                </a:ext>
              </a:extLst>
            </p:cNvPr>
            <p:cNvSpPr txBox="1"/>
            <p:nvPr/>
          </p:nvSpPr>
          <p:spPr>
            <a:xfrm>
              <a:off x="30710517" y="11355256"/>
              <a:ext cx="1776989" cy="400110"/>
            </a:xfrm>
            <a:prstGeom prst="rect">
              <a:avLst/>
            </a:prstGeom>
            <a:noFill/>
          </p:spPr>
          <p:txBody>
            <a:bodyPr wrap="square" rtlCol="0">
              <a:spAutoFit/>
            </a:bodyPr>
            <a:lstStyle/>
            <a:p>
              <a:r>
                <a:rPr lang="en-US" sz="2000" b="1" dirty="0"/>
                <a:t>Key</a:t>
              </a:r>
            </a:p>
          </p:txBody>
        </p:sp>
      </p:grpSp>
      <p:sp>
        <p:nvSpPr>
          <p:cNvPr id="314" name="Rectangle 313">
            <a:extLst>
              <a:ext uri="{FF2B5EF4-FFF2-40B4-BE49-F238E27FC236}">
                <a16:creationId xmlns:a16="http://schemas.microsoft.com/office/drawing/2014/main" id="{5B501BE0-9146-3C43-8118-8B2D1007A5C3}"/>
              </a:ext>
            </a:extLst>
          </p:cNvPr>
          <p:cNvSpPr/>
          <p:nvPr/>
        </p:nvSpPr>
        <p:spPr>
          <a:xfrm>
            <a:off x="33069251" y="7255534"/>
            <a:ext cx="10058400" cy="1174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sf</a:t>
            </a:r>
          </a:p>
        </p:txBody>
      </p:sp>
      <p:pic>
        <p:nvPicPr>
          <p:cNvPr id="315" name="Picture 7">
            <a:extLst>
              <a:ext uri="{FF2B5EF4-FFF2-40B4-BE49-F238E27FC236}">
                <a16:creationId xmlns:a16="http://schemas.microsoft.com/office/drawing/2014/main" id="{3E5B07E5-73D4-904F-9DE1-82A828B3D56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148935" y="7409195"/>
            <a:ext cx="7208329" cy="6191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6" name="Shape 103">
            <a:extLst>
              <a:ext uri="{FF2B5EF4-FFF2-40B4-BE49-F238E27FC236}">
                <a16:creationId xmlns:a16="http://schemas.microsoft.com/office/drawing/2014/main" id="{2377B65F-4035-9D48-BEF6-E2647617B1C8}"/>
              </a:ext>
            </a:extLst>
          </p:cNvPr>
          <p:cNvSpPr/>
          <p:nvPr/>
        </p:nvSpPr>
        <p:spPr>
          <a:xfrm>
            <a:off x="33146749" y="7266460"/>
            <a:ext cx="7277863" cy="3890053"/>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rgbClr val="003700"/>
              </a:buClr>
              <a:buSzPct val="100000"/>
              <a:buFont typeface="Arial"/>
              <a:buChar char="•"/>
            </a:pPr>
            <a:r>
              <a:rPr lang="en-US" sz="2200" b="0" i="0" u="none" strike="noStrike" cap="none" baseline="0" dirty="0">
                <a:solidFill>
                  <a:schemeClr val="dk1"/>
                </a:solidFill>
                <a:latin typeface="Arial"/>
                <a:ea typeface="Arial"/>
                <a:cs typeface="Arial"/>
                <a:sym typeface="Arial"/>
                <a:rtl val="0"/>
              </a:rPr>
              <a:t>Data collected from gene microarray experiments capture gene expression levels at specified time points</a:t>
            </a:r>
          </a:p>
          <a:p>
            <a:pPr marL="236538" marR="0" lvl="0" indent="-236538" algn="l" rtl="0">
              <a:lnSpc>
                <a:spcPct val="100000"/>
              </a:lnSpc>
              <a:spcBef>
                <a:spcPts val="0"/>
              </a:spcBef>
              <a:spcAft>
                <a:spcPts val="0"/>
              </a:spcAft>
              <a:buClr>
                <a:srgbClr val="003700"/>
              </a:buClr>
              <a:buSzPct val="100000"/>
              <a:buFont typeface="Arial"/>
              <a:buChar char="•"/>
            </a:pPr>
            <a:r>
              <a:rPr lang="en-US" sz="2200" dirty="0">
                <a:solidFill>
                  <a:schemeClr val="dk1"/>
                </a:solidFill>
              </a:rPr>
              <a:t>Node coloring feature overlays a heat map on nodes corresponding to gene expression levels over time</a:t>
            </a:r>
          </a:p>
          <a:p>
            <a:pPr marL="236538" lvl="0" indent="-236538">
              <a:buClr>
                <a:srgbClr val="003700"/>
              </a:buClr>
              <a:buSzPct val="100000"/>
              <a:buFont typeface="Arial"/>
              <a:buChar char="•"/>
            </a:pPr>
            <a:r>
              <a:rPr lang="en-US" sz="2200" dirty="0">
                <a:solidFill>
                  <a:schemeClr val="dk1"/>
                </a:solidFill>
              </a:rPr>
              <a:t>The color of each vertical “slice” corresponds to the expression value of that gene at the particular time point</a:t>
            </a:r>
            <a:endParaRPr lang="en-US"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rgbClr val="003700"/>
              </a:buClr>
              <a:buSzPct val="100000"/>
              <a:buFont typeface="Arial"/>
              <a:buChar char="•"/>
            </a:pPr>
            <a:endParaRPr lang="en-US" sz="2200" b="0" i="0" u="none" strike="noStrike" cap="none" baseline="0" dirty="0">
              <a:solidFill>
                <a:schemeClr val="dk1"/>
              </a:solidFill>
              <a:latin typeface="Arial"/>
              <a:ea typeface="Arial"/>
              <a:cs typeface="Arial"/>
              <a:sym typeface="Arial"/>
              <a:rtl val="0"/>
            </a:endParaRPr>
          </a:p>
        </p:txBody>
      </p:sp>
      <p:sp>
        <p:nvSpPr>
          <p:cNvPr id="317" name="TextBox 316">
            <a:extLst>
              <a:ext uri="{FF2B5EF4-FFF2-40B4-BE49-F238E27FC236}">
                <a16:creationId xmlns:a16="http://schemas.microsoft.com/office/drawing/2014/main" id="{E2248337-5588-634B-B455-F5355B35F688}"/>
              </a:ext>
            </a:extLst>
          </p:cNvPr>
          <p:cNvSpPr txBox="1"/>
          <p:nvPr/>
        </p:nvSpPr>
        <p:spPr>
          <a:xfrm>
            <a:off x="41031876" y="8053384"/>
            <a:ext cx="1835464" cy="769441"/>
          </a:xfrm>
          <a:prstGeom prst="rect">
            <a:avLst/>
          </a:prstGeom>
          <a:noFill/>
        </p:spPr>
        <p:txBody>
          <a:bodyPr wrap="square" rtlCol="0">
            <a:spAutoFit/>
          </a:bodyPr>
          <a:lstStyle/>
          <a:p>
            <a:pPr lvl="0">
              <a:buClr>
                <a:srgbClr val="000000"/>
              </a:buClr>
              <a:buSzPct val="25000"/>
            </a:pPr>
            <a:r>
              <a:rPr lang="en-US" sz="2200" b="1" dirty="0">
                <a:solidFill>
                  <a:schemeClr val="dk1"/>
                </a:solidFill>
              </a:rPr>
              <a:t>Legend</a:t>
            </a:r>
            <a:endParaRPr lang="en-US" sz="2200" dirty="0">
              <a:solidFill>
                <a:schemeClr val="dk1"/>
              </a:solidFill>
            </a:endParaRPr>
          </a:p>
          <a:p>
            <a:pPr lvl="0">
              <a:buClr>
                <a:srgbClr val="000000"/>
              </a:buClr>
              <a:buSzPct val="25000"/>
            </a:pPr>
            <a:endParaRPr lang="en-US" sz="2200" b="1" dirty="0">
              <a:solidFill>
                <a:schemeClr val="dk1"/>
              </a:solidFill>
            </a:endParaRPr>
          </a:p>
        </p:txBody>
      </p:sp>
      <p:pic>
        <p:nvPicPr>
          <p:cNvPr id="318" name="Picture 317" descr="ColdShockArrays">
            <a:extLst>
              <a:ext uri="{FF2B5EF4-FFF2-40B4-BE49-F238E27FC236}">
                <a16:creationId xmlns:a16="http://schemas.microsoft.com/office/drawing/2014/main" id="{C1A569C1-2722-6743-AF4E-41D314113741}"/>
              </a:ext>
            </a:extLst>
          </p:cNvPr>
          <p:cNvPicPr>
            <a:picLocks noChangeAspect="1" noChangeArrowheads="1"/>
          </p:cNvPicPr>
          <p:nvPr/>
        </p:nvPicPr>
        <p:blipFill>
          <a:blip r:embed="rId18" cstate="email">
            <a:extLst>
              <a:ext uri="{28A0092B-C50C-407E-A947-70E740481C1C}">
                <a14:useLocalDpi xmlns:a14="http://schemas.microsoft.com/office/drawing/2010/main" val="0"/>
              </a:ext>
            </a:extLst>
          </a:blip>
          <a:srcRect l="22501" t="21066" r="22501" b="10187"/>
          <a:stretch>
            <a:fillRect/>
          </a:stretch>
        </p:blipFill>
        <p:spPr bwMode="auto">
          <a:xfrm>
            <a:off x="40236811" y="7376259"/>
            <a:ext cx="2646013" cy="248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 name="Text Box 4">
            <a:extLst>
              <a:ext uri="{FF2B5EF4-FFF2-40B4-BE49-F238E27FC236}">
                <a16:creationId xmlns:a16="http://schemas.microsoft.com/office/drawing/2014/main" id="{0DCECAF7-B7BD-9542-A627-622110C91CE7}"/>
              </a:ext>
            </a:extLst>
          </p:cNvPr>
          <p:cNvSpPr txBox="1">
            <a:spLocks noChangeArrowheads="1"/>
          </p:cNvSpPr>
          <p:nvPr/>
        </p:nvSpPr>
        <p:spPr bwMode="auto">
          <a:xfrm>
            <a:off x="40252147" y="7267557"/>
            <a:ext cx="1611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r>
              <a:rPr lang="en-US" altLang="en-US" dirty="0"/>
              <a:t>t</a:t>
            </a:r>
            <a:r>
              <a:rPr lang="en-US" altLang="en-US" baseline="-25000" dirty="0"/>
              <a:t>30</a:t>
            </a:r>
            <a:r>
              <a:rPr lang="en-US" altLang="en-US" dirty="0"/>
              <a:t>/t</a:t>
            </a:r>
            <a:r>
              <a:rPr lang="en-US" altLang="en-US" baseline="-25000" dirty="0"/>
              <a:t>0</a:t>
            </a:r>
            <a:r>
              <a:rPr lang="en-US" altLang="en-US" dirty="0"/>
              <a:t> cold shock</a:t>
            </a:r>
          </a:p>
        </p:txBody>
      </p:sp>
      <p:sp>
        <p:nvSpPr>
          <p:cNvPr id="320" name="Text Box 4">
            <a:extLst>
              <a:ext uri="{FF2B5EF4-FFF2-40B4-BE49-F238E27FC236}">
                <a16:creationId xmlns:a16="http://schemas.microsoft.com/office/drawing/2014/main" id="{02236425-23B8-C548-9A9D-AE9779B31E2B}"/>
              </a:ext>
            </a:extLst>
          </p:cNvPr>
          <p:cNvSpPr txBox="1">
            <a:spLocks noChangeArrowheads="1"/>
          </p:cNvSpPr>
          <p:nvPr/>
        </p:nvSpPr>
        <p:spPr bwMode="auto">
          <a:xfrm>
            <a:off x="41573076" y="7273480"/>
            <a:ext cx="1611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r>
              <a:rPr lang="en-US" altLang="en-US" dirty="0"/>
              <a:t>t</a:t>
            </a:r>
            <a:r>
              <a:rPr lang="en-US" altLang="en-US" baseline="-25000" dirty="0"/>
              <a:t>60</a:t>
            </a:r>
            <a:r>
              <a:rPr lang="en-US" altLang="en-US" dirty="0"/>
              <a:t>/t</a:t>
            </a:r>
            <a:r>
              <a:rPr lang="en-US" altLang="en-US" baseline="-25000" dirty="0"/>
              <a:t>0</a:t>
            </a:r>
            <a:r>
              <a:rPr lang="en-US" altLang="en-US" dirty="0"/>
              <a:t> cold shock</a:t>
            </a:r>
          </a:p>
        </p:txBody>
      </p:sp>
      <p:sp>
        <p:nvSpPr>
          <p:cNvPr id="321" name="Text Box 4">
            <a:extLst>
              <a:ext uri="{FF2B5EF4-FFF2-40B4-BE49-F238E27FC236}">
                <a16:creationId xmlns:a16="http://schemas.microsoft.com/office/drawing/2014/main" id="{7B160916-FD4C-3C44-B3FF-36471D2BB9E0}"/>
              </a:ext>
            </a:extLst>
          </p:cNvPr>
          <p:cNvSpPr txBox="1">
            <a:spLocks noChangeArrowheads="1"/>
          </p:cNvSpPr>
          <p:nvPr/>
        </p:nvSpPr>
        <p:spPr bwMode="auto">
          <a:xfrm>
            <a:off x="40207909" y="9599255"/>
            <a:ext cx="1611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r>
              <a:rPr lang="en-US" altLang="en-US" dirty="0"/>
              <a:t>t</a:t>
            </a:r>
            <a:r>
              <a:rPr lang="en-US" altLang="en-US" baseline="-25000" dirty="0"/>
              <a:t>90</a:t>
            </a:r>
            <a:r>
              <a:rPr lang="en-US" altLang="en-US" dirty="0"/>
              <a:t>/t</a:t>
            </a:r>
            <a:r>
              <a:rPr lang="en-US" altLang="en-US" baseline="-25000" dirty="0"/>
              <a:t>0</a:t>
            </a:r>
            <a:r>
              <a:rPr lang="en-US" altLang="en-US" dirty="0"/>
              <a:t> cold shock</a:t>
            </a:r>
          </a:p>
        </p:txBody>
      </p:sp>
      <p:sp>
        <p:nvSpPr>
          <p:cNvPr id="322" name="Text Box 4">
            <a:extLst>
              <a:ext uri="{FF2B5EF4-FFF2-40B4-BE49-F238E27FC236}">
                <a16:creationId xmlns:a16="http://schemas.microsoft.com/office/drawing/2014/main" id="{56D6CE4D-8065-174F-87D9-EA1C0B289D40}"/>
              </a:ext>
            </a:extLst>
          </p:cNvPr>
          <p:cNvSpPr txBox="1">
            <a:spLocks noChangeArrowheads="1"/>
          </p:cNvSpPr>
          <p:nvPr/>
        </p:nvSpPr>
        <p:spPr bwMode="auto">
          <a:xfrm>
            <a:off x="41519783" y="9594636"/>
            <a:ext cx="1611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r>
              <a:rPr lang="en-US" altLang="en-US" dirty="0"/>
              <a:t>t</a:t>
            </a:r>
            <a:r>
              <a:rPr lang="en-US" altLang="en-US" baseline="-25000" dirty="0"/>
              <a:t>120</a:t>
            </a:r>
            <a:r>
              <a:rPr lang="en-US" altLang="en-US" dirty="0"/>
              <a:t>/t</a:t>
            </a:r>
            <a:r>
              <a:rPr lang="en-US" altLang="en-US" baseline="-25000" dirty="0"/>
              <a:t>0</a:t>
            </a:r>
            <a:r>
              <a:rPr lang="en-US" altLang="en-US" dirty="0"/>
              <a:t> cold shock</a:t>
            </a:r>
          </a:p>
        </p:txBody>
      </p:sp>
      <p:graphicFrame>
        <p:nvGraphicFramePr>
          <p:cNvPr id="323" name="Content Placeholder 3">
            <a:extLst>
              <a:ext uri="{FF2B5EF4-FFF2-40B4-BE49-F238E27FC236}">
                <a16:creationId xmlns:a16="http://schemas.microsoft.com/office/drawing/2014/main" id="{70113AF0-E67B-7C4F-AF95-CAA90A21322A}"/>
              </a:ext>
            </a:extLst>
          </p:cNvPr>
          <p:cNvGraphicFramePr>
            <a:graphicFrameLocks/>
          </p:cNvGraphicFramePr>
          <p:nvPr>
            <p:extLst>
              <p:ext uri="{D42A27DB-BD31-4B8C-83A1-F6EECF244321}">
                <p14:modId xmlns:p14="http://schemas.microsoft.com/office/powerpoint/2010/main" val="1578615846"/>
              </p:ext>
            </p:extLst>
          </p:nvPr>
        </p:nvGraphicFramePr>
        <p:xfrm>
          <a:off x="40046240" y="10805983"/>
          <a:ext cx="3018314" cy="1495799"/>
        </p:xfrm>
        <a:graphic>
          <a:graphicData uri="http://schemas.openxmlformats.org/drawingml/2006/table">
            <a:tbl>
              <a:tblPr firstRow="1" bandRow="1">
                <a:tableStyleId>{5940675A-B579-460E-94D1-54222C63F5DA}</a:tableStyleId>
              </a:tblPr>
              <a:tblGrid>
                <a:gridCol w="745821">
                  <a:extLst>
                    <a:ext uri="{9D8B030D-6E8A-4147-A177-3AD203B41FA5}">
                      <a16:colId xmlns:a16="http://schemas.microsoft.com/office/drawing/2014/main" val="1937965588"/>
                    </a:ext>
                  </a:extLst>
                </a:gridCol>
                <a:gridCol w="1103094">
                  <a:extLst>
                    <a:ext uri="{9D8B030D-6E8A-4147-A177-3AD203B41FA5}">
                      <a16:colId xmlns:a16="http://schemas.microsoft.com/office/drawing/2014/main" val="187959268"/>
                    </a:ext>
                  </a:extLst>
                </a:gridCol>
                <a:gridCol w="1169399">
                  <a:extLst>
                    <a:ext uri="{9D8B030D-6E8A-4147-A177-3AD203B41FA5}">
                      <a16:colId xmlns:a16="http://schemas.microsoft.com/office/drawing/2014/main" val="3362661256"/>
                    </a:ext>
                  </a:extLst>
                </a:gridCol>
              </a:tblGrid>
              <a:tr h="459479">
                <a:tc>
                  <a:txBody>
                    <a:bodyPr/>
                    <a:lstStyle/>
                    <a:p>
                      <a:endParaRPr lang="en-US" dirty="0"/>
                    </a:p>
                  </a:txBody>
                  <a:tcPr/>
                </a:tc>
                <a:tc>
                  <a:txBody>
                    <a:bodyPr/>
                    <a:lstStyle/>
                    <a:p>
                      <a:r>
                        <a:rPr lang="en-US" dirty="0"/>
                        <a:t>Red</a:t>
                      </a:r>
                    </a:p>
                  </a:txBody>
                  <a:tcPr/>
                </a:tc>
                <a:tc>
                  <a:txBody>
                    <a:bodyPr/>
                    <a:lstStyle/>
                    <a:p>
                      <a:r>
                        <a:rPr lang="en-US" dirty="0"/>
                        <a:t>Blue</a:t>
                      </a:r>
                    </a:p>
                  </a:txBody>
                  <a:tcPr/>
                </a:tc>
                <a:extLst>
                  <a:ext uri="{0D108BD9-81ED-4DB2-BD59-A6C34878D82A}">
                    <a16:rowId xmlns:a16="http://schemas.microsoft.com/office/drawing/2014/main" val="2395856229"/>
                  </a:ext>
                </a:extLst>
              </a:tr>
              <a:tr h="459479">
                <a:tc>
                  <a:txBody>
                    <a:bodyPr/>
                    <a:lstStyle/>
                    <a:p>
                      <a:r>
                        <a:rPr lang="en-US" dirty="0"/>
                        <a:t>Edges</a:t>
                      </a:r>
                    </a:p>
                  </a:txBody>
                  <a:tcPr/>
                </a:tc>
                <a:tc>
                  <a:txBody>
                    <a:bodyPr/>
                    <a:lstStyle/>
                    <a:p>
                      <a:r>
                        <a:rPr lang="en-US" dirty="0"/>
                        <a:t>Gene Activation</a:t>
                      </a:r>
                    </a:p>
                  </a:txBody>
                  <a:tcPr/>
                </a:tc>
                <a:tc>
                  <a:txBody>
                    <a:bodyPr/>
                    <a:lstStyle/>
                    <a:p>
                      <a:r>
                        <a:rPr lang="en-US" dirty="0"/>
                        <a:t>Gene Repression</a:t>
                      </a:r>
                    </a:p>
                  </a:txBody>
                  <a:tcPr/>
                </a:tc>
                <a:extLst>
                  <a:ext uri="{0D108BD9-81ED-4DB2-BD59-A6C34878D82A}">
                    <a16:rowId xmlns:a16="http://schemas.microsoft.com/office/drawing/2014/main" val="2411970325"/>
                  </a:ext>
                </a:extLst>
              </a:tr>
              <a:tr h="459479">
                <a:tc>
                  <a:txBody>
                    <a:bodyPr/>
                    <a:lstStyle/>
                    <a:p>
                      <a:r>
                        <a:rPr lang="en-US" dirty="0"/>
                        <a:t>Nodes</a:t>
                      </a:r>
                    </a:p>
                  </a:txBody>
                  <a:tcPr/>
                </a:tc>
                <a:tc>
                  <a:txBody>
                    <a:bodyPr/>
                    <a:lstStyle/>
                    <a:p>
                      <a:r>
                        <a:rPr lang="en-US" dirty="0"/>
                        <a:t>Increase in mRNA</a:t>
                      </a:r>
                    </a:p>
                  </a:txBody>
                  <a:tcPr/>
                </a:tc>
                <a:tc>
                  <a:txBody>
                    <a:bodyPr/>
                    <a:lstStyle/>
                    <a:p>
                      <a:r>
                        <a:rPr lang="en-US" dirty="0"/>
                        <a:t>Decrease in mRNA</a:t>
                      </a:r>
                    </a:p>
                  </a:txBody>
                  <a:tcPr/>
                </a:tc>
                <a:extLst>
                  <a:ext uri="{0D108BD9-81ED-4DB2-BD59-A6C34878D82A}">
                    <a16:rowId xmlns:a16="http://schemas.microsoft.com/office/drawing/2014/main" val="1423690464"/>
                  </a:ext>
                </a:extLst>
              </a:tr>
            </a:tbl>
          </a:graphicData>
        </a:graphic>
      </p:graphicFrame>
      <p:sp>
        <p:nvSpPr>
          <p:cNvPr id="324" name="Shape 103">
            <a:extLst>
              <a:ext uri="{FF2B5EF4-FFF2-40B4-BE49-F238E27FC236}">
                <a16:creationId xmlns:a16="http://schemas.microsoft.com/office/drawing/2014/main" id="{C43758D5-6275-A943-B372-250C184D564A}"/>
              </a:ext>
            </a:extLst>
          </p:cNvPr>
          <p:cNvSpPr/>
          <p:nvPr/>
        </p:nvSpPr>
        <p:spPr>
          <a:xfrm>
            <a:off x="38404196" y="16503886"/>
            <a:ext cx="4685796" cy="2471795"/>
          </a:xfrm>
          <a:prstGeom prst="rect">
            <a:avLst/>
          </a:prstGeom>
          <a:solidFill>
            <a:srgbClr val="FFFFFF"/>
          </a:solidFill>
          <a:ln>
            <a:noFill/>
          </a:ln>
        </p:spPr>
        <p:txBody>
          <a:bodyPr lIns="91425" tIns="45700" rIns="91425" bIns="45700" anchor="t" anchorCtr="0">
            <a:noAutofit/>
          </a:bodyPr>
          <a:lstStyle/>
          <a:p>
            <a:pPr marL="236538" lvl="0" indent="-236538">
              <a:buClr>
                <a:srgbClr val="003700"/>
              </a:buClr>
              <a:buSzPct val="100000"/>
              <a:buFont typeface="Arial"/>
              <a:buChar char="•"/>
            </a:pPr>
            <a:r>
              <a:rPr lang="en-US" sz="2200" dirty="0">
                <a:solidFill>
                  <a:schemeClr val="dk1"/>
                </a:solidFill>
              </a:rPr>
              <a:t>Node coloring of ASH1 is explained by incoming edges, but not MSN2</a:t>
            </a:r>
          </a:p>
          <a:p>
            <a:pPr marL="236538" lvl="0" indent="-236538">
              <a:buClr>
                <a:srgbClr val="003700"/>
              </a:buClr>
              <a:buSzPct val="100000"/>
              <a:buFont typeface="Arial"/>
              <a:buChar char="•"/>
            </a:pPr>
            <a:r>
              <a:rPr lang="en-US" sz="2200" dirty="0">
                <a:solidFill>
                  <a:schemeClr val="dk1"/>
                </a:solidFill>
              </a:rPr>
              <a:t>There may be another factor missing in the network causing MSN2’s increase in expression</a:t>
            </a:r>
          </a:p>
        </p:txBody>
      </p:sp>
      <p:sp>
        <p:nvSpPr>
          <p:cNvPr id="325" name="TextBox 324">
            <a:extLst>
              <a:ext uri="{FF2B5EF4-FFF2-40B4-BE49-F238E27FC236}">
                <a16:creationId xmlns:a16="http://schemas.microsoft.com/office/drawing/2014/main" id="{E77F81ED-EEC6-BB4D-9302-1A5A79050BB9}"/>
              </a:ext>
            </a:extLst>
          </p:cNvPr>
          <p:cNvSpPr txBox="1"/>
          <p:nvPr/>
        </p:nvSpPr>
        <p:spPr>
          <a:xfrm>
            <a:off x="33283883" y="18622960"/>
            <a:ext cx="5032147" cy="369332"/>
          </a:xfrm>
          <a:prstGeom prst="rect">
            <a:avLst/>
          </a:prstGeom>
          <a:noFill/>
        </p:spPr>
        <p:txBody>
          <a:bodyPr wrap="none" rtlCol="0">
            <a:spAutoFit/>
          </a:bodyPr>
          <a:lstStyle/>
          <a:p>
            <a:r>
              <a:rPr lang="en-US" b="1" dirty="0"/>
              <a:t>Snippet of wt_log2_expression visualization</a:t>
            </a:r>
          </a:p>
        </p:txBody>
      </p:sp>
      <p:sp>
        <p:nvSpPr>
          <p:cNvPr id="326" name="Shape 108">
            <a:extLst>
              <a:ext uri="{FF2B5EF4-FFF2-40B4-BE49-F238E27FC236}">
                <a16:creationId xmlns:a16="http://schemas.microsoft.com/office/drawing/2014/main" id="{5818C7AE-54BA-824C-8CDB-03C4897EB866}"/>
              </a:ext>
            </a:extLst>
          </p:cNvPr>
          <p:cNvSpPr/>
          <p:nvPr/>
        </p:nvSpPr>
        <p:spPr>
          <a:xfrm>
            <a:off x="33066787" y="6069779"/>
            <a:ext cx="10058400" cy="1185279"/>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3600" dirty="0">
                <a:solidFill>
                  <a:srgbClr val="017C00"/>
                </a:solidFill>
              </a:rPr>
              <a:t>Node Coloring Visualization </a:t>
            </a:r>
            <a:r>
              <a:rPr lang="en-US" sz="3600">
                <a:solidFill>
                  <a:srgbClr val="017C00"/>
                </a:solidFill>
              </a:rPr>
              <a:t>for </a:t>
            </a:r>
            <a:endParaRPr lang="en-US" sz="3600" smtClean="0">
              <a:solidFill>
                <a:srgbClr val="017C00"/>
              </a:solidFill>
            </a:endParaRPr>
          </a:p>
          <a:p>
            <a:pPr algn="ctr">
              <a:buClr>
                <a:srgbClr val="017C00"/>
              </a:buClr>
              <a:buSzPct val="25000"/>
            </a:pPr>
            <a:r>
              <a:rPr lang="en-US" sz="3600" smtClean="0">
                <a:solidFill>
                  <a:srgbClr val="017C00"/>
                </a:solidFill>
              </a:rPr>
              <a:t>Gene </a:t>
            </a:r>
            <a:r>
              <a:rPr lang="en-US" sz="3600" dirty="0">
                <a:solidFill>
                  <a:srgbClr val="017C00"/>
                </a:solidFill>
              </a:rPr>
              <a:t>Expression Data</a:t>
            </a:r>
          </a:p>
        </p:txBody>
      </p:sp>
      <p:pic>
        <p:nvPicPr>
          <p:cNvPr id="327" name="Picture 326">
            <a:extLst>
              <a:ext uri="{FF2B5EF4-FFF2-40B4-BE49-F238E27FC236}">
                <a16:creationId xmlns:a16="http://schemas.microsoft.com/office/drawing/2014/main" id="{2931BDF3-A237-9944-8FD3-167C6BC5052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169523" y="16609271"/>
            <a:ext cx="5260868" cy="1961369"/>
          </a:xfrm>
          <a:prstGeom prst="rect">
            <a:avLst/>
          </a:prstGeom>
          <a:ln w="38100">
            <a:solidFill>
              <a:srgbClr val="93A299"/>
            </a:solidFill>
          </a:ln>
        </p:spPr>
      </p:pic>
      <p:pic>
        <p:nvPicPr>
          <p:cNvPr id="328" name="Picture 327">
            <a:extLst>
              <a:ext uri="{FF2B5EF4-FFF2-40B4-BE49-F238E27FC236}">
                <a16:creationId xmlns:a16="http://schemas.microsoft.com/office/drawing/2014/main" id="{757C02D5-DA5B-554C-8707-BC8A22428B2D}"/>
              </a:ext>
            </a:extLst>
          </p:cNvPr>
          <p:cNvPicPr>
            <a:picLocks noChangeAspect="1"/>
          </p:cNvPicPr>
          <p:nvPr/>
        </p:nvPicPr>
        <p:blipFill>
          <a:blip r:embed="rId19">
            <a:alphaModFix amt="20000"/>
            <a:extLst>
              <a:ext uri="{28A0092B-C50C-407E-A947-70E740481C1C}">
                <a14:useLocalDpi xmlns:a14="http://schemas.microsoft.com/office/drawing/2010/main" val="0"/>
              </a:ext>
            </a:extLst>
          </a:blip>
          <a:stretch>
            <a:fillRect/>
          </a:stretch>
        </p:blipFill>
        <p:spPr>
          <a:xfrm>
            <a:off x="33169522" y="16609271"/>
            <a:ext cx="5260868" cy="1961369"/>
          </a:xfrm>
          <a:prstGeom prst="rect">
            <a:avLst/>
          </a:prstGeom>
          <a:ln w="38100">
            <a:solidFill>
              <a:srgbClr val="93A299"/>
            </a:solidFill>
          </a:ln>
        </p:spPr>
      </p:pic>
      <p:sp>
        <p:nvSpPr>
          <p:cNvPr id="329" name="Rectangle 328">
            <a:extLst>
              <a:ext uri="{FF2B5EF4-FFF2-40B4-BE49-F238E27FC236}">
                <a16:creationId xmlns:a16="http://schemas.microsoft.com/office/drawing/2014/main" id="{700DC228-365A-474B-8C97-EA5F13F83E50}"/>
              </a:ext>
            </a:extLst>
          </p:cNvPr>
          <p:cNvSpPr/>
          <p:nvPr/>
        </p:nvSpPr>
        <p:spPr>
          <a:xfrm>
            <a:off x="33169522" y="15709442"/>
            <a:ext cx="9946664" cy="769441"/>
          </a:xfrm>
          <a:prstGeom prst="rect">
            <a:avLst/>
          </a:prstGeom>
        </p:spPr>
        <p:txBody>
          <a:bodyPr wrap="square">
            <a:spAutoFit/>
          </a:bodyPr>
          <a:lstStyle/>
          <a:p>
            <a:pPr lvl="0">
              <a:buClr>
                <a:srgbClr val="003700"/>
              </a:buClr>
              <a:buSzPct val="100000"/>
            </a:pPr>
            <a:r>
              <a:rPr lang="en-US" sz="2200" b="1" dirty="0">
                <a:solidFill>
                  <a:schemeClr val="dk1"/>
                </a:solidFill>
              </a:rPr>
              <a:t>Visual inspection of gene expression is crucial to verifying the correctness of the </a:t>
            </a:r>
            <a:r>
              <a:rPr lang="en-US" sz="2200" b="1" dirty="0" err="1">
                <a:solidFill>
                  <a:schemeClr val="dk1"/>
                </a:solidFill>
              </a:rPr>
              <a:t>GRNmap</a:t>
            </a:r>
            <a:r>
              <a:rPr lang="en-US" sz="2200" b="1" dirty="0">
                <a:solidFill>
                  <a:schemeClr val="dk1"/>
                </a:solidFill>
              </a:rPr>
              <a:t> simulation</a:t>
            </a:r>
          </a:p>
        </p:txBody>
      </p:sp>
      <p:sp>
        <p:nvSpPr>
          <p:cNvPr id="330" name="Rectangle 329">
            <a:extLst>
              <a:ext uri="{FF2B5EF4-FFF2-40B4-BE49-F238E27FC236}">
                <a16:creationId xmlns:a16="http://schemas.microsoft.com/office/drawing/2014/main" id="{243DB657-AC74-FA45-9F38-92D5172F2B3D}"/>
              </a:ext>
            </a:extLst>
          </p:cNvPr>
          <p:cNvSpPr/>
          <p:nvPr/>
        </p:nvSpPr>
        <p:spPr>
          <a:xfrm>
            <a:off x="33099741" y="13182087"/>
            <a:ext cx="9946664" cy="769441"/>
          </a:xfrm>
          <a:prstGeom prst="rect">
            <a:avLst/>
          </a:prstGeom>
        </p:spPr>
        <p:txBody>
          <a:bodyPr wrap="square">
            <a:spAutoFit/>
          </a:bodyPr>
          <a:lstStyle/>
          <a:p>
            <a:pPr lvl="0">
              <a:buClr>
                <a:srgbClr val="003700"/>
              </a:buClr>
              <a:buSzPct val="100000"/>
            </a:pPr>
            <a:r>
              <a:rPr lang="en-US" sz="2200" b="1" dirty="0">
                <a:solidFill>
                  <a:schemeClr val="dk1"/>
                </a:solidFill>
              </a:rPr>
              <a:t>Users can select multiple datasets to visually compare experimental and simulated expression data.</a:t>
            </a:r>
          </a:p>
        </p:txBody>
      </p:sp>
      <p:pic>
        <p:nvPicPr>
          <p:cNvPr id="331" name="Picture 330">
            <a:extLst>
              <a:ext uri="{FF2B5EF4-FFF2-40B4-BE49-F238E27FC236}">
                <a16:creationId xmlns:a16="http://schemas.microsoft.com/office/drawing/2014/main" id="{0C0F17CD-9C59-0740-AB7E-7D8AE693E895}"/>
              </a:ext>
            </a:extLst>
          </p:cNvPr>
          <p:cNvPicPr>
            <a:picLocks noChangeAspect="1"/>
          </p:cNvPicPr>
          <p:nvPr/>
        </p:nvPicPr>
        <p:blipFill rotWithShape="1">
          <a:blip r:embed="rId20">
            <a:extLst>
              <a:ext uri="{28A0092B-C50C-407E-A947-70E740481C1C}">
                <a14:useLocalDpi xmlns:a14="http://schemas.microsoft.com/office/drawing/2010/main" val="0"/>
              </a:ext>
            </a:extLst>
          </a:blip>
          <a:srcRect l="2649"/>
          <a:stretch/>
        </p:blipFill>
        <p:spPr>
          <a:xfrm>
            <a:off x="34223903" y="14085856"/>
            <a:ext cx="5978769" cy="1207824"/>
          </a:xfrm>
          <a:prstGeom prst="rect">
            <a:avLst/>
          </a:prstGeom>
        </p:spPr>
      </p:pic>
      <p:sp>
        <p:nvSpPr>
          <p:cNvPr id="332" name="TextBox 331">
            <a:extLst>
              <a:ext uri="{FF2B5EF4-FFF2-40B4-BE49-F238E27FC236}">
                <a16:creationId xmlns:a16="http://schemas.microsoft.com/office/drawing/2014/main" id="{9E744944-663B-FE48-AF04-87916D2868D6}"/>
              </a:ext>
            </a:extLst>
          </p:cNvPr>
          <p:cNvSpPr txBox="1"/>
          <p:nvPr/>
        </p:nvSpPr>
        <p:spPr>
          <a:xfrm>
            <a:off x="40412285" y="14259099"/>
            <a:ext cx="2390398" cy="369332"/>
          </a:xfrm>
          <a:prstGeom prst="rect">
            <a:avLst/>
          </a:prstGeom>
          <a:noFill/>
        </p:spPr>
        <p:txBody>
          <a:bodyPr wrap="none" rtlCol="0">
            <a:spAutoFit/>
          </a:bodyPr>
          <a:lstStyle/>
          <a:p>
            <a:r>
              <a:rPr lang="en-US" b="1" dirty="0"/>
              <a:t>wt_log2_expression</a:t>
            </a:r>
          </a:p>
        </p:txBody>
      </p:sp>
      <p:sp>
        <p:nvSpPr>
          <p:cNvPr id="333" name="TextBox 332">
            <a:extLst>
              <a:ext uri="{FF2B5EF4-FFF2-40B4-BE49-F238E27FC236}">
                <a16:creationId xmlns:a16="http://schemas.microsoft.com/office/drawing/2014/main" id="{8ECB2711-92FD-484C-ACFC-B102BFA7B842}"/>
              </a:ext>
            </a:extLst>
          </p:cNvPr>
          <p:cNvSpPr txBox="1"/>
          <p:nvPr/>
        </p:nvSpPr>
        <p:spPr>
          <a:xfrm>
            <a:off x="40412285" y="14628431"/>
            <a:ext cx="2233246" cy="646331"/>
          </a:xfrm>
          <a:prstGeom prst="rect">
            <a:avLst/>
          </a:prstGeom>
          <a:noFill/>
        </p:spPr>
        <p:txBody>
          <a:bodyPr wrap="square" rtlCol="0">
            <a:spAutoFit/>
          </a:bodyPr>
          <a:lstStyle/>
          <a:p>
            <a:r>
              <a:rPr lang="en-US" b="1" dirty="0"/>
              <a:t>wt_log2_optimized_expression</a:t>
            </a:r>
          </a:p>
        </p:txBody>
      </p:sp>
      <p:sp>
        <p:nvSpPr>
          <p:cNvPr id="334" name="Right Brace 333">
            <a:extLst>
              <a:ext uri="{FF2B5EF4-FFF2-40B4-BE49-F238E27FC236}">
                <a16:creationId xmlns:a16="http://schemas.microsoft.com/office/drawing/2014/main" id="{EC097797-6AA3-6E4A-A43D-CCDB69C3B462}"/>
              </a:ext>
            </a:extLst>
          </p:cNvPr>
          <p:cNvSpPr/>
          <p:nvPr/>
        </p:nvSpPr>
        <p:spPr>
          <a:xfrm>
            <a:off x="40026826" y="14338724"/>
            <a:ext cx="367874" cy="28970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ight Brace 334">
            <a:extLst>
              <a:ext uri="{FF2B5EF4-FFF2-40B4-BE49-F238E27FC236}">
                <a16:creationId xmlns:a16="http://schemas.microsoft.com/office/drawing/2014/main" id="{6BCAD634-ACE1-4440-B832-07B5E8037156}"/>
              </a:ext>
            </a:extLst>
          </p:cNvPr>
          <p:cNvSpPr/>
          <p:nvPr/>
        </p:nvSpPr>
        <p:spPr>
          <a:xfrm>
            <a:off x="40009241" y="14682994"/>
            <a:ext cx="367874" cy="28970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36" name="Picture 335">
            <a:extLst>
              <a:ext uri="{FF2B5EF4-FFF2-40B4-BE49-F238E27FC236}">
                <a16:creationId xmlns:a16="http://schemas.microsoft.com/office/drawing/2014/main" id="{D7E10C0F-3AF6-3747-9994-575F08F1256D}"/>
              </a:ext>
            </a:extLst>
          </p:cNvPr>
          <p:cNvPicPr>
            <a:picLocks noChangeAspect="1"/>
          </p:cNvPicPr>
          <p:nvPr/>
        </p:nvPicPr>
        <p:blipFill rotWithShape="1">
          <a:blip r:embed="rId21">
            <a:extLst>
              <a:ext uri="{28A0092B-C50C-407E-A947-70E740481C1C}">
                <a14:useLocalDpi xmlns:a14="http://schemas.microsoft.com/office/drawing/2010/main" val="0"/>
              </a:ext>
            </a:extLst>
          </a:blip>
          <a:srcRect l="1641"/>
          <a:stretch/>
        </p:blipFill>
        <p:spPr>
          <a:xfrm>
            <a:off x="36593327" y="10013919"/>
            <a:ext cx="3408215" cy="2501934"/>
          </a:xfrm>
          <a:prstGeom prst="rect">
            <a:avLst/>
          </a:prstGeom>
        </p:spPr>
      </p:pic>
      <p:sp>
        <p:nvSpPr>
          <p:cNvPr id="337" name="TextBox 336">
            <a:extLst>
              <a:ext uri="{FF2B5EF4-FFF2-40B4-BE49-F238E27FC236}">
                <a16:creationId xmlns:a16="http://schemas.microsoft.com/office/drawing/2014/main" id="{F3422918-93EB-7B4E-9A97-87B7A1E5A640}"/>
              </a:ext>
            </a:extLst>
          </p:cNvPr>
          <p:cNvSpPr txBox="1"/>
          <p:nvPr/>
        </p:nvSpPr>
        <p:spPr>
          <a:xfrm>
            <a:off x="37922371" y="12588703"/>
            <a:ext cx="1705708" cy="369332"/>
          </a:xfrm>
          <a:prstGeom prst="rect">
            <a:avLst/>
          </a:prstGeom>
          <a:noFill/>
        </p:spPr>
        <p:txBody>
          <a:bodyPr wrap="square" rtlCol="0">
            <a:spAutoFit/>
          </a:bodyPr>
          <a:lstStyle/>
          <a:p>
            <a:r>
              <a:rPr lang="en-US" b="1" dirty="0"/>
              <a:t>GRNsight v3</a:t>
            </a:r>
          </a:p>
        </p:txBody>
      </p:sp>
      <p:pic>
        <p:nvPicPr>
          <p:cNvPr id="338" name="Picture 337">
            <a:extLst>
              <a:ext uri="{FF2B5EF4-FFF2-40B4-BE49-F238E27FC236}">
                <a16:creationId xmlns:a16="http://schemas.microsoft.com/office/drawing/2014/main" id="{286E7000-FBED-1541-BA71-557EB65CAD58}"/>
              </a:ext>
            </a:extLst>
          </p:cNvPr>
          <p:cNvPicPr>
            <a:picLocks noChangeAspect="1"/>
          </p:cNvPicPr>
          <p:nvPr/>
        </p:nvPicPr>
        <p:blipFill rotWithShape="1">
          <a:blip r:embed="rId22">
            <a:extLst>
              <a:ext uri="{28A0092B-C50C-407E-A947-70E740481C1C}">
                <a14:useLocalDpi xmlns:a14="http://schemas.microsoft.com/office/drawing/2010/main" val="0"/>
              </a:ext>
            </a:extLst>
          </a:blip>
          <a:srcRect l="4731" r="7602"/>
          <a:stretch/>
        </p:blipFill>
        <p:spPr>
          <a:xfrm>
            <a:off x="33133902" y="9856127"/>
            <a:ext cx="3402492" cy="2682078"/>
          </a:xfrm>
          <a:prstGeom prst="rect">
            <a:avLst/>
          </a:prstGeom>
        </p:spPr>
      </p:pic>
      <p:sp>
        <p:nvSpPr>
          <p:cNvPr id="339" name="TextBox 338">
            <a:extLst>
              <a:ext uri="{FF2B5EF4-FFF2-40B4-BE49-F238E27FC236}">
                <a16:creationId xmlns:a16="http://schemas.microsoft.com/office/drawing/2014/main" id="{270A33B6-1431-2940-8A04-C45A173E58A8}"/>
              </a:ext>
            </a:extLst>
          </p:cNvPr>
          <p:cNvSpPr txBox="1"/>
          <p:nvPr/>
        </p:nvSpPr>
        <p:spPr>
          <a:xfrm>
            <a:off x="34265848" y="12619431"/>
            <a:ext cx="1705708" cy="369332"/>
          </a:xfrm>
          <a:prstGeom prst="rect">
            <a:avLst/>
          </a:prstGeom>
          <a:noFill/>
        </p:spPr>
        <p:txBody>
          <a:bodyPr wrap="square" rtlCol="0">
            <a:spAutoFit/>
          </a:bodyPr>
          <a:lstStyle/>
          <a:p>
            <a:r>
              <a:rPr lang="en-US" b="1" dirty="0"/>
              <a:t>GRNsight v2</a:t>
            </a:r>
          </a:p>
        </p:txBody>
      </p:sp>
      <p:sp>
        <p:nvSpPr>
          <p:cNvPr id="340" name="TextBox 339">
            <a:extLst>
              <a:ext uri="{FF2B5EF4-FFF2-40B4-BE49-F238E27FC236}">
                <a16:creationId xmlns:a16="http://schemas.microsoft.com/office/drawing/2014/main" id="{5F438035-CF99-B54C-A9D4-188435FB67AA}"/>
              </a:ext>
            </a:extLst>
          </p:cNvPr>
          <p:cNvSpPr txBox="1"/>
          <p:nvPr/>
        </p:nvSpPr>
        <p:spPr>
          <a:xfrm>
            <a:off x="40116192" y="10164395"/>
            <a:ext cx="2834408" cy="523220"/>
          </a:xfrm>
          <a:prstGeom prst="rect">
            <a:avLst/>
          </a:prstGeom>
          <a:noFill/>
        </p:spPr>
        <p:txBody>
          <a:bodyPr wrap="square" rtlCol="0">
            <a:spAutoFit/>
          </a:bodyPr>
          <a:lstStyle/>
          <a:p>
            <a:pPr algn="ctr"/>
            <a:r>
              <a:rPr lang="en-US" b="1" dirty="0"/>
              <a:t>GRNsight v3 Visualization Legend</a:t>
            </a:r>
          </a:p>
        </p:txBody>
      </p:sp>
      <p:sp>
        <p:nvSpPr>
          <p:cNvPr id="342" name="Shape 99">
            <a:extLst>
              <a:ext uri="{FF2B5EF4-FFF2-40B4-BE49-F238E27FC236}">
                <a16:creationId xmlns:a16="http://schemas.microsoft.com/office/drawing/2014/main" id="{D3EDE2E4-2D6B-7D4A-BF42-570ECA0DB83F}"/>
              </a:ext>
            </a:extLst>
          </p:cNvPr>
          <p:cNvSpPr/>
          <p:nvPr/>
        </p:nvSpPr>
        <p:spPr>
          <a:xfrm>
            <a:off x="749784" y="21037056"/>
            <a:ext cx="10290407" cy="1188720"/>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dirty="0">
                <a:solidFill>
                  <a:srgbClr val="017C00"/>
                </a:solidFill>
                <a:latin typeface="Arial"/>
                <a:ea typeface="Arial"/>
                <a:cs typeface="Arial"/>
                <a:sym typeface="Arial"/>
                <a:rtl val="0"/>
              </a:rPr>
              <a:t>GRNsight Now </a:t>
            </a:r>
            <a:r>
              <a:rPr lang="en-US" sz="3600" dirty="0">
                <a:solidFill>
                  <a:srgbClr val="017C00"/>
                </a:solidFill>
              </a:rPr>
              <a:t>F</a:t>
            </a:r>
            <a:r>
              <a:rPr lang="en-US" sz="3600" b="0" i="0" u="none" strike="noStrike" cap="none" dirty="0">
                <a:solidFill>
                  <a:srgbClr val="017C00"/>
                </a:solidFill>
                <a:latin typeface="Arial"/>
                <a:ea typeface="Arial"/>
                <a:cs typeface="Arial"/>
                <a:sym typeface="Arial"/>
                <a:rtl val="0"/>
              </a:rPr>
              <a:t>ollows a Strict MVC Architecture</a:t>
            </a:r>
            <a:endParaRPr lang="en-US" sz="3600" b="0" i="0" u="none" strike="noStrike" cap="none" baseline="0" dirty="0">
              <a:solidFill>
                <a:srgbClr val="017C00"/>
              </a:solidFill>
              <a:latin typeface="Arial"/>
              <a:ea typeface="Arial"/>
              <a:cs typeface="Arial"/>
              <a:sym typeface="Arial"/>
              <a:rtl val="0"/>
            </a:endParaRPr>
          </a:p>
        </p:txBody>
      </p:sp>
      <p:pic>
        <p:nvPicPr>
          <p:cNvPr id="95" name="Picture 94">
            <a:extLst>
              <a:ext uri="{FF2B5EF4-FFF2-40B4-BE49-F238E27FC236}">
                <a16:creationId xmlns:a16="http://schemas.microsoft.com/office/drawing/2014/main" id="{B4044108-7284-724C-880F-C6C94AB132FB}"/>
              </a:ext>
            </a:extLst>
          </p:cNvPr>
          <p:cNvPicPr>
            <a:picLocks noChangeAspect="1"/>
          </p:cNvPicPr>
          <p:nvPr/>
        </p:nvPicPr>
        <p:blipFill>
          <a:blip r:embed="rId23"/>
          <a:stretch>
            <a:fillRect/>
          </a:stretch>
        </p:blipFill>
        <p:spPr>
          <a:xfrm>
            <a:off x="40537610" y="23580003"/>
            <a:ext cx="2559526" cy="2651760"/>
          </a:xfrm>
          <a:prstGeom prst="rect">
            <a:avLst/>
          </a:prstGeom>
        </p:spPr>
      </p:pic>
      <p:sp>
        <p:nvSpPr>
          <p:cNvPr id="111" name="TextBox 110"/>
          <p:cNvSpPr txBox="1"/>
          <p:nvPr/>
        </p:nvSpPr>
        <p:spPr>
          <a:xfrm>
            <a:off x="38386737" y="24043972"/>
            <a:ext cx="2320106" cy="1200329"/>
          </a:xfrm>
          <a:prstGeom prst="rect">
            <a:avLst/>
          </a:prstGeom>
          <a:noFill/>
        </p:spPr>
        <p:txBody>
          <a:bodyPr wrap="square" rtlCol="0">
            <a:spAutoFit/>
          </a:bodyPr>
          <a:lstStyle/>
          <a:p>
            <a:r>
              <a:rPr lang="en-US" sz="1800" dirty="0">
                <a:solidFill>
                  <a:schemeClr val="tx1"/>
                </a:solidFill>
              </a:rPr>
              <a:t>6526 total visitors and 4521 files uploaded as as of 6 February 2019</a:t>
            </a:r>
          </a:p>
        </p:txBody>
      </p:sp>
      <p:sp>
        <p:nvSpPr>
          <p:cNvPr id="343" name="TextBox 342">
            <a:extLst>
              <a:ext uri="{FF2B5EF4-FFF2-40B4-BE49-F238E27FC236}">
                <a16:creationId xmlns:a16="http://schemas.microsoft.com/office/drawing/2014/main" id="{E3EF177C-7F2F-074C-9728-846009727D71}"/>
              </a:ext>
            </a:extLst>
          </p:cNvPr>
          <p:cNvSpPr txBox="1"/>
          <p:nvPr/>
        </p:nvSpPr>
        <p:spPr>
          <a:xfrm>
            <a:off x="18881137" y="7975123"/>
            <a:ext cx="326109" cy="584775"/>
          </a:xfrm>
          <a:prstGeom prst="rect">
            <a:avLst/>
          </a:prstGeom>
          <a:noFill/>
        </p:spPr>
        <p:txBody>
          <a:bodyPr wrap="square" rtlCol="0">
            <a:spAutoFit/>
          </a:bodyPr>
          <a:lstStyle/>
          <a:p>
            <a:r>
              <a:rPr lang="en-US" sz="3200" b="1" dirty="0">
                <a:solidFill>
                  <a:srgbClr val="FF0000"/>
                </a:solidFill>
              </a:rPr>
              <a:t>2</a:t>
            </a:r>
          </a:p>
        </p:txBody>
      </p:sp>
      <p:sp>
        <p:nvSpPr>
          <p:cNvPr id="344" name="TextBox 343">
            <a:extLst>
              <a:ext uri="{FF2B5EF4-FFF2-40B4-BE49-F238E27FC236}">
                <a16:creationId xmlns:a16="http://schemas.microsoft.com/office/drawing/2014/main" id="{0609FF8A-542A-4B4B-BEC7-3953BC595249}"/>
              </a:ext>
            </a:extLst>
          </p:cNvPr>
          <p:cNvSpPr txBox="1"/>
          <p:nvPr/>
        </p:nvSpPr>
        <p:spPr>
          <a:xfrm>
            <a:off x="18879405" y="8708748"/>
            <a:ext cx="326109" cy="584775"/>
          </a:xfrm>
          <a:prstGeom prst="rect">
            <a:avLst/>
          </a:prstGeom>
          <a:noFill/>
        </p:spPr>
        <p:txBody>
          <a:bodyPr wrap="square" rtlCol="0">
            <a:spAutoFit/>
          </a:bodyPr>
          <a:lstStyle/>
          <a:p>
            <a:r>
              <a:rPr lang="en-US" sz="3200" b="1" dirty="0">
                <a:solidFill>
                  <a:srgbClr val="FF0000"/>
                </a:solidFill>
              </a:rPr>
              <a:t>3</a:t>
            </a:r>
          </a:p>
        </p:txBody>
      </p:sp>
      <p:sp>
        <p:nvSpPr>
          <p:cNvPr id="345" name="TextBox 344">
            <a:extLst>
              <a:ext uri="{FF2B5EF4-FFF2-40B4-BE49-F238E27FC236}">
                <a16:creationId xmlns:a16="http://schemas.microsoft.com/office/drawing/2014/main" id="{8F089308-F533-2748-9E95-22815A65C18F}"/>
              </a:ext>
            </a:extLst>
          </p:cNvPr>
          <p:cNvSpPr txBox="1"/>
          <p:nvPr/>
        </p:nvSpPr>
        <p:spPr>
          <a:xfrm>
            <a:off x="18882519" y="12714738"/>
            <a:ext cx="326109" cy="584775"/>
          </a:xfrm>
          <a:prstGeom prst="rect">
            <a:avLst/>
          </a:prstGeom>
          <a:noFill/>
        </p:spPr>
        <p:txBody>
          <a:bodyPr wrap="square" rtlCol="0">
            <a:spAutoFit/>
          </a:bodyPr>
          <a:lstStyle/>
          <a:p>
            <a:r>
              <a:rPr lang="en-US" sz="3200" b="1" dirty="0">
                <a:solidFill>
                  <a:srgbClr val="FF0000"/>
                </a:solidFill>
              </a:rPr>
              <a:t>4</a:t>
            </a:r>
          </a:p>
        </p:txBody>
      </p:sp>
      <p:sp>
        <p:nvSpPr>
          <p:cNvPr id="347" name="TextBox 346">
            <a:extLst>
              <a:ext uri="{FF2B5EF4-FFF2-40B4-BE49-F238E27FC236}">
                <a16:creationId xmlns:a16="http://schemas.microsoft.com/office/drawing/2014/main" id="{F8FA680F-E5CD-1749-AA17-2B00FE8FE0BB}"/>
              </a:ext>
            </a:extLst>
          </p:cNvPr>
          <p:cNvSpPr txBox="1"/>
          <p:nvPr/>
        </p:nvSpPr>
        <p:spPr>
          <a:xfrm>
            <a:off x="19951627" y="15415786"/>
            <a:ext cx="326109" cy="584775"/>
          </a:xfrm>
          <a:prstGeom prst="rect">
            <a:avLst/>
          </a:prstGeom>
          <a:noFill/>
        </p:spPr>
        <p:txBody>
          <a:bodyPr wrap="square" rtlCol="0">
            <a:spAutoFit/>
          </a:bodyPr>
          <a:lstStyle/>
          <a:p>
            <a:r>
              <a:rPr lang="en-US" sz="3200" b="1" dirty="0">
                <a:solidFill>
                  <a:srgbClr val="FF0000"/>
                </a:solidFill>
              </a:rPr>
              <a:t>5</a:t>
            </a:r>
          </a:p>
        </p:txBody>
      </p:sp>
      <p:sp>
        <p:nvSpPr>
          <p:cNvPr id="348" name="TextBox 347">
            <a:extLst>
              <a:ext uri="{FF2B5EF4-FFF2-40B4-BE49-F238E27FC236}">
                <a16:creationId xmlns:a16="http://schemas.microsoft.com/office/drawing/2014/main" id="{501E2F61-2859-EB40-A927-CF29BF5E540D}"/>
              </a:ext>
            </a:extLst>
          </p:cNvPr>
          <p:cNvSpPr txBox="1"/>
          <p:nvPr/>
        </p:nvSpPr>
        <p:spPr>
          <a:xfrm>
            <a:off x="20846457" y="17185094"/>
            <a:ext cx="326109" cy="584775"/>
          </a:xfrm>
          <a:prstGeom prst="rect">
            <a:avLst/>
          </a:prstGeom>
          <a:noFill/>
        </p:spPr>
        <p:txBody>
          <a:bodyPr wrap="square" rtlCol="0">
            <a:spAutoFit/>
          </a:bodyPr>
          <a:lstStyle/>
          <a:p>
            <a:r>
              <a:rPr lang="en-US" sz="3200" b="1" dirty="0">
                <a:solidFill>
                  <a:srgbClr val="FF0000"/>
                </a:solidFill>
              </a:rPr>
              <a:t>6</a:t>
            </a:r>
          </a:p>
        </p:txBody>
      </p:sp>
      <p:sp>
        <p:nvSpPr>
          <p:cNvPr id="350" name="TextBox 349">
            <a:extLst>
              <a:ext uri="{FF2B5EF4-FFF2-40B4-BE49-F238E27FC236}">
                <a16:creationId xmlns:a16="http://schemas.microsoft.com/office/drawing/2014/main" id="{CF019D13-69DE-994B-B0D9-5058706815EF}"/>
              </a:ext>
            </a:extLst>
          </p:cNvPr>
          <p:cNvSpPr txBox="1"/>
          <p:nvPr/>
        </p:nvSpPr>
        <p:spPr>
          <a:xfrm>
            <a:off x="21927176" y="12168731"/>
            <a:ext cx="326109" cy="584775"/>
          </a:xfrm>
          <a:prstGeom prst="rect">
            <a:avLst/>
          </a:prstGeom>
          <a:noFill/>
        </p:spPr>
        <p:txBody>
          <a:bodyPr wrap="square" rtlCol="0">
            <a:spAutoFit/>
          </a:bodyPr>
          <a:lstStyle/>
          <a:p>
            <a:r>
              <a:rPr lang="en-US" sz="3200" b="1" dirty="0">
                <a:solidFill>
                  <a:srgbClr val="FF0000"/>
                </a:solidFill>
              </a:rPr>
              <a:t>7</a:t>
            </a:r>
          </a:p>
        </p:txBody>
      </p:sp>
      <p:sp>
        <p:nvSpPr>
          <p:cNvPr id="351" name="TextBox 350">
            <a:extLst>
              <a:ext uri="{FF2B5EF4-FFF2-40B4-BE49-F238E27FC236}">
                <a16:creationId xmlns:a16="http://schemas.microsoft.com/office/drawing/2014/main" id="{E105C9E7-F923-4E4D-A6FA-407734BC82BF}"/>
              </a:ext>
            </a:extLst>
          </p:cNvPr>
          <p:cNvSpPr txBox="1"/>
          <p:nvPr/>
        </p:nvSpPr>
        <p:spPr>
          <a:xfrm>
            <a:off x="24061651" y="14262185"/>
            <a:ext cx="326109" cy="584775"/>
          </a:xfrm>
          <a:prstGeom prst="rect">
            <a:avLst/>
          </a:prstGeom>
          <a:noFill/>
        </p:spPr>
        <p:txBody>
          <a:bodyPr wrap="square" rtlCol="0">
            <a:spAutoFit/>
          </a:bodyPr>
          <a:lstStyle/>
          <a:p>
            <a:r>
              <a:rPr lang="en-US" sz="3200" b="1" dirty="0">
                <a:solidFill>
                  <a:srgbClr val="FF0000"/>
                </a:solidFill>
              </a:rPr>
              <a:t>8</a:t>
            </a:r>
          </a:p>
        </p:txBody>
      </p:sp>
      <p:sp>
        <p:nvSpPr>
          <p:cNvPr id="352" name="TextBox 351">
            <a:extLst>
              <a:ext uri="{FF2B5EF4-FFF2-40B4-BE49-F238E27FC236}">
                <a16:creationId xmlns:a16="http://schemas.microsoft.com/office/drawing/2014/main" id="{E9DCE405-10C8-FF46-B7AE-27AC6225A3FD}"/>
              </a:ext>
            </a:extLst>
          </p:cNvPr>
          <p:cNvSpPr txBox="1"/>
          <p:nvPr/>
        </p:nvSpPr>
        <p:spPr>
          <a:xfrm>
            <a:off x="24224705" y="15190680"/>
            <a:ext cx="326109" cy="584775"/>
          </a:xfrm>
          <a:prstGeom prst="rect">
            <a:avLst/>
          </a:prstGeom>
          <a:noFill/>
        </p:spPr>
        <p:txBody>
          <a:bodyPr wrap="square" rtlCol="0">
            <a:spAutoFit/>
          </a:bodyPr>
          <a:lstStyle/>
          <a:p>
            <a:r>
              <a:rPr lang="en-US" sz="3200" b="1" dirty="0">
                <a:solidFill>
                  <a:srgbClr val="FF0000"/>
                </a:solidFill>
              </a:rPr>
              <a:t>9</a:t>
            </a:r>
          </a:p>
        </p:txBody>
      </p:sp>
      <p:sp>
        <p:nvSpPr>
          <p:cNvPr id="163" name="Rectangle 162">
            <a:extLst>
              <a:ext uri="{FF2B5EF4-FFF2-40B4-BE49-F238E27FC236}">
                <a16:creationId xmlns:a16="http://schemas.microsoft.com/office/drawing/2014/main" id="{0A1473F7-2CD5-6943-BBC0-7830D014794C}"/>
              </a:ext>
            </a:extLst>
          </p:cNvPr>
          <p:cNvSpPr/>
          <p:nvPr/>
        </p:nvSpPr>
        <p:spPr>
          <a:xfrm>
            <a:off x="741303" y="22225776"/>
            <a:ext cx="10287000" cy="10068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400" dirty="0">
                <a:solidFill>
                  <a:schemeClr val="tx1"/>
                </a:solidFill>
              </a:rPr>
              <a:t>Model-View-Controller (MVC) refers to an architectural pattern in software development for developing user interfaces.</a:t>
            </a:r>
          </a:p>
          <a:p>
            <a:pPr marL="285750" indent="-285750">
              <a:buFont typeface="Arial" panose="020B0604020202020204" pitchFamily="34" charset="0"/>
              <a:buChar char="•"/>
            </a:pPr>
            <a:r>
              <a:rPr lang="en-US" sz="2400" dirty="0">
                <a:solidFill>
                  <a:schemeClr val="tx1"/>
                </a:solidFill>
              </a:rPr>
              <a:t>MVC separates the software into 3 main, interconnected parts, which control various different parts of the software. The Model is the store for the application’s current state. The View contains the code for what the end user actually sees. The Controller listens for any changes to the application state enacted by the user.</a:t>
            </a:r>
          </a:p>
          <a:p>
            <a:pPr marL="285750" indent="-285750">
              <a:buFont typeface="Arial" panose="020B0604020202020204" pitchFamily="34" charset="0"/>
              <a:buChar char="•"/>
            </a:pPr>
            <a:r>
              <a:rPr lang="en-US" sz="2400" dirty="0">
                <a:solidFill>
                  <a:schemeClr val="tx1"/>
                </a:solidFill>
              </a:rPr>
              <a:t>GRNsight’s previous architecture, while following the Model-View-Controller architectural pattern, was a little more haphazard, without centralized code store for the Model, View and Controller.</a:t>
            </a:r>
          </a:p>
          <a:p>
            <a:pPr marL="285750" indent="-285750">
              <a:buFont typeface="Arial" panose="020B0604020202020204" pitchFamily="34" charset="0"/>
              <a:buChar char="•"/>
            </a:pPr>
            <a:r>
              <a:rPr lang="en-US" sz="2400" dirty="0">
                <a:solidFill>
                  <a:schemeClr val="tx1"/>
                </a:solidFill>
              </a:rPr>
              <a:t>GRNsight version 3 now contains approximately 60% of user-facing code in three main files.</a:t>
            </a:r>
          </a:p>
          <a:p>
            <a:pPr marL="285750" indent="-285750">
              <a:buFont typeface="Arial" panose="020B0604020202020204" pitchFamily="34" charset="0"/>
              <a:buChar char="•"/>
            </a:pPr>
            <a:r>
              <a:rPr lang="en-US" sz="2400" dirty="0">
                <a:solidFill>
                  <a:schemeClr val="tx1"/>
                </a:solidFill>
              </a:rPr>
              <a:t>Following strict MVC reduces bugs, simplifies the codebase, makes it much simpler for developers to revise and add new features to GRNsight, and makes code readability much easier.</a:t>
            </a:r>
          </a:p>
        </p:txBody>
      </p:sp>
      <p:grpSp>
        <p:nvGrpSpPr>
          <p:cNvPr id="29" name="Group 28">
            <a:extLst>
              <a:ext uri="{FF2B5EF4-FFF2-40B4-BE49-F238E27FC236}">
                <a16:creationId xmlns:a16="http://schemas.microsoft.com/office/drawing/2014/main" id="{FE5C5084-885E-7A46-995D-CAF7BBE00646}"/>
              </a:ext>
            </a:extLst>
          </p:cNvPr>
          <p:cNvGrpSpPr/>
          <p:nvPr/>
        </p:nvGrpSpPr>
        <p:grpSpPr>
          <a:xfrm>
            <a:off x="3603940" y="28117077"/>
            <a:ext cx="4582094" cy="3902986"/>
            <a:chOff x="5904343" y="25173230"/>
            <a:chExt cx="4582094" cy="3902986"/>
          </a:xfrm>
        </p:grpSpPr>
        <p:grpSp>
          <p:nvGrpSpPr>
            <p:cNvPr id="26" name="Group 25">
              <a:extLst>
                <a:ext uri="{FF2B5EF4-FFF2-40B4-BE49-F238E27FC236}">
                  <a16:creationId xmlns:a16="http://schemas.microsoft.com/office/drawing/2014/main" id="{CE3AF49F-D9A5-6B4D-A55D-14D781B5DF4F}"/>
                </a:ext>
              </a:extLst>
            </p:cNvPr>
            <p:cNvGrpSpPr/>
            <p:nvPr/>
          </p:nvGrpSpPr>
          <p:grpSpPr>
            <a:xfrm>
              <a:off x="5904343" y="25173230"/>
              <a:ext cx="4582094" cy="3902986"/>
              <a:chOff x="4706586" y="25128902"/>
              <a:chExt cx="4582094" cy="3902986"/>
            </a:xfrm>
          </p:grpSpPr>
          <p:grpSp>
            <p:nvGrpSpPr>
              <p:cNvPr id="27" name="Group 26">
                <a:extLst>
                  <a:ext uri="{FF2B5EF4-FFF2-40B4-BE49-F238E27FC236}">
                    <a16:creationId xmlns:a16="http://schemas.microsoft.com/office/drawing/2014/main" id="{0D713A17-BFF7-0542-9D3B-BD700D951781}"/>
                  </a:ext>
                </a:extLst>
              </p:cNvPr>
              <p:cNvGrpSpPr/>
              <p:nvPr/>
            </p:nvGrpSpPr>
            <p:grpSpPr>
              <a:xfrm>
                <a:off x="6637259" y="27347038"/>
                <a:ext cx="731520" cy="1684850"/>
                <a:chOff x="6471020" y="26978500"/>
                <a:chExt cx="740771" cy="1709712"/>
              </a:xfrm>
            </p:grpSpPr>
            <p:sp>
              <p:nvSpPr>
                <p:cNvPr id="103" name="Snip Same Side Corner Rectangle 102">
                  <a:extLst>
                    <a:ext uri="{FF2B5EF4-FFF2-40B4-BE49-F238E27FC236}">
                      <a16:creationId xmlns:a16="http://schemas.microsoft.com/office/drawing/2014/main" id="{247FE5CB-E968-314A-942B-C483F39B2403}"/>
                    </a:ext>
                  </a:extLst>
                </p:cNvPr>
                <p:cNvSpPr/>
                <p:nvPr/>
              </p:nvSpPr>
              <p:spPr>
                <a:xfrm>
                  <a:off x="6480271" y="27682372"/>
                  <a:ext cx="731520" cy="100584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104" name="Oval 103">
                  <a:extLst>
                    <a:ext uri="{FF2B5EF4-FFF2-40B4-BE49-F238E27FC236}">
                      <a16:creationId xmlns:a16="http://schemas.microsoft.com/office/drawing/2014/main" id="{C4FEFC68-C1CF-4540-B5B5-3B00D59D6886}"/>
                    </a:ext>
                  </a:extLst>
                </p:cNvPr>
                <p:cNvSpPr>
                  <a:spLocks noChangeAspect="1"/>
                </p:cNvSpPr>
                <p:nvPr/>
              </p:nvSpPr>
              <p:spPr>
                <a:xfrm>
                  <a:off x="6471020" y="2697850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3" name="Rounded Rectangle 352">
                <a:extLst>
                  <a:ext uri="{FF2B5EF4-FFF2-40B4-BE49-F238E27FC236}">
                    <a16:creationId xmlns:a16="http://schemas.microsoft.com/office/drawing/2014/main" id="{22EC3988-A088-4744-ABB3-9427B82F1EAE}"/>
                  </a:ext>
                </a:extLst>
              </p:cNvPr>
              <p:cNvSpPr/>
              <p:nvPr/>
            </p:nvSpPr>
            <p:spPr>
              <a:xfrm>
                <a:off x="8145680" y="26646272"/>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354" name="Rounded Rectangle 353">
                <a:extLst>
                  <a:ext uri="{FF2B5EF4-FFF2-40B4-BE49-F238E27FC236}">
                    <a16:creationId xmlns:a16="http://schemas.microsoft.com/office/drawing/2014/main" id="{21D61821-19CB-784B-9724-2ABB1E3F79E9}"/>
                  </a:ext>
                </a:extLst>
              </p:cNvPr>
              <p:cNvSpPr/>
              <p:nvPr/>
            </p:nvSpPr>
            <p:spPr>
              <a:xfrm>
                <a:off x="4774326" y="26661238"/>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360" name="Elbow Connector 359">
                <a:extLst>
                  <a:ext uri="{FF2B5EF4-FFF2-40B4-BE49-F238E27FC236}">
                    <a16:creationId xmlns:a16="http://schemas.microsoft.com/office/drawing/2014/main" id="{CE3F850E-6ED9-574C-A121-CD43BC53991E}"/>
                  </a:ext>
                </a:extLst>
              </p:cNvPr>
              <p:cNvCxnSpPr>
                <a:cxnSpLocks/>
                <a:stCxn id="103" idx="0"/>
                <a:endCxn id="353" idx="2"/>
              </p:cNvCxnSpPr>
              <p:nvPr/>
            </p:nvCxnSpPr>
            <p:spPr>
              <a:xfrm flipV="1">
                <a:off x="7368779" y="27103472"/>
                <a:ext cx="1348401" cy="1432810"/>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0" name="Elbow Connector 379">
                <a:extLst>
                  <a:ext uri="{FF2B5EF4-FFF2-40B4-BE49-F238E27FC236}">
                    <a16:creationId xmlns:a16="http://schemas.microsoft.com/office/drawing/2014/main" id="{996531CE-E5D4-114C-B70A-ACDF8A26A19C}"/>
                  </a:ext>
                </a:extLst>
              </p:cNvPr>
              <p:cNvCxnSpPr>
                <a:cxnSpLocks/>
                <a:stCxn id="353" idx="0"/>
                <a:endCxn id="384" idx="3"/>
              </p:cNvCxnSpPr>
              <p:nvPr/>
            </p:nvCxnSpPr>
            <p:spPr>
              <a:xfrm rot="16200000" flipV="1">
                <a:off x="7672402" y="25601494"/>
                <a:ext cx="979691" cy="110986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384" name="Picture 383">
                <a:extLst>
                  <a:ext uri="{FF2B5EF4-FFF2-40B4-BE49-F238E27FC236}">
                    <a16:creationId xmlns:a16="http://schemas.microsoft.com/office/drawing/2014/main" id="{CF45458A-2562-4442-BD3C-835C0EA7657E}"/>
                  </a:ext>
                </a:extLst>
              </p:cNvPr>
              <p:cNvPicPr>
                <a:picLocks noChangeAspect="1"/>
              </p:cNvPicPr>
              <p:nvPr/>
            </p:nvPicPr>
            <p:blipFill>
              <a:blip r:embed="rId24"/>
              <a:stretch>
                <a:fillRect/>
              </a:stretch>
            </p:blipFill>
            <p:spPr>
              <a:xfrm>
                <a:off x="6464314" y="25128902"/>
                <a:ext cx="1143000" cy="1075357"/>
              </a:xfrm>
              <a:prstGeom prst="rect">
                <a:avLst/>
              </a:prstGeom>
            </p:spPr>
          </p:pic>
          <p:cxnSp>
            <p:nvCxnSpPr>
              <p:cNvPr id="386" name="Elbow Connector 385">
                <a:extLst>
                  <a:ext uri="{FF2B5EF4-FFF2-40B4-BE49-F238E27FC236}">
                    <a16:creationId xmlns:a16="http://schemas.microsoft.com/office/drawing/2014/main" id="{88872422-34CD-474F-A8B4-C6BAB20E5376}"/>
                  </a:ext>
                </a:extLst>
              </p:cNvPr>
              <p:cNvCxnSpPr>
                <a:stCxn id="384" idx="1"/>
                <a:endCxn id="354" idx="0"/>
              </p:cNvCxnSpPr>
              <p:nvPr/>
            </p:nvCxnSpPr>
            <p:spPr>
              <a:xfrm rot="10800000" flipV="1">
                <a:off x="5345826" y="25666580"/>
                <a:ext cx="1118488" cy="994657"/>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8" name="Elbow Connector 387">
                <a:extLst>
                  <a:ext uri="{FF2B5EF4-FFF2-40B4-BE49-F238E27FC236}">
                    <a16:creationId xmlns:a16="http://schemas.microsoft.com/office/drawing/2014/main" id="{344AA679-BFC6-CC44-A4C0-A3877263BDBF}"/>
                  </a:ext>
                </a:extLst>
              </p:cNvPr>
              <p:cNvCxnSpPr>
                <a:cxnSpLocks/>
                <a:stCxn id="354" idx="2"/>
                <a:endCxn id="103" idx="2"/>
              </p:cNvCxnSpPr>
              <p:nvPr/>
            </p:nvCxnSpPr>
            <p:spPr>
              <a:xfrm rot="16200000" flipH="1">
                <a:off x="5287188" y="27177076"/>
                <a:ext cx="1417844" cy="1300568"/>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4186023-9A30-AD44-A70B-E09F61F3E6AC}"/>
                  </a:ext>
                </a:extLst>
              </p:cNvPr>
              <p:cNvSpPr txBox="1"/>
              <p:nvPr/>
            </p:nvSpPr>
            <p:spPr>
              <a:xfrm>
                <a:off x="8266158" y="27834993"/>
                <a:ext cx="859519" cy="307777"/>
              </a:xfrm>
              <a:prstGeom prst="rect">
                <a:avLst/>
              </a:prstGeom>
              <a:solidFill>
                <a:schemeClr val="bg1"/>
              </a:solidFill>
            </p:spPr>
            <p:txBody>
              <a:bodyPr wrap="square" rtlCol="0">
                <a:spAutoFit/>
              </a:bodyPr>
              <a:lstStyle/>
              <a:p>
                <a:pPr algn="ctr"/>
                <a:r>
                  <a:rPr lang="en-US" dirty="0"/>
                  <a:t>Uses</a:t>
                </a:r>
              </a:p>
            </p:txBody>
          </p:sp>
          <p:sp>
            <p:nvSpPr>
              <p:cNvPr id="158" name="TextBox 157">
                <a:extLst>
                  <a:ext uri="{FF2B5EF4-FFF2-40B4-BE49-F238E27FC236}">
                    <a16:creationId xmlns:a16="http://schemas.microsoft.com/office/drawing/2014/main" id="{4D3DBE3E-D7C5-884C-A49F-83C4C8FD7CCD}"/>
                  </a:ext>
                </a:extLst>
              </p:cNvPr>
              <p:cNvSpPr txBox="1"/>
              <p:nvPr/>
            </p:nvSpPr>
            <p:spPr>
              <a:xfrm>
                <a:off x="7992242" y="25912990"/>
                <a:ext cx="1281622" cy="307777"/>
              </a:xfrm>
              <a:prstGeom prst="rect">
                <a:avLst/>
              </a:prstGeom>
              <a:solidFill>
                <a:schemeClr val="bg1"/>
              </a:solidFill>
            </p:spPr>
            <p:txBody>
              <a:bodyPr wrap="square" rtlCol="0">
                <a:spAutoFit/>
              </a:bodyPr>
              <a:lstStyle/>
              <a:p>
                <a:pPr algn="ctr"/>
                <a:r>
                  <a:rPr lang="en-US" dirty="0"/>
                  <a:t>Manipulates</a:t>
                </a:r>
              </a:p>
            </p:txBody>
          </p:sp>
          <p:sp>
            <p:nvSpPr>
              <p:cNvPr id="160" name="TextBox 159">
                <a:extLst>
                  <a:ext uri="{FF2B5EF4-FFF2-40B4-BE49-F238E27FC236}">
                    <a16:creationId xmlns:a16="http://schemas.microsoft.com/office/drawing/2014/main" id="{644825F2-C5BA-7B4B-9BF9-3B6F4AAFAC9F}"/>
                  </a:ext>
                </a:extLst>
              </p:cNvPr>
              <p:cNvSpPr txBox="1"/>
              <p:nvPr/>
            </p:nvSpPr>
            <p:spPr>
              <a:xfrm>
                <a:off x="4706586" y="25912990"/>
                <a:ext cx="1281622" cy="307777"/>
              </a:xfrm>
              <a:prstGeom prst="rect">
                <a:avLst/>
              </a:prstGeom>
              <a:solidFill>
                <a:schemeClr val="bg1"/>
              </a:solidFill>
            </p:spPr>
            <p:txBody>
              <a:bodyPr wrap="square" rtlCol="0">
                <a:spAutoFit/>
              </a:bodyPr>
              <a:lstStyle/>
              <a:p>
                <a:pPr algn="ctr"/>
                <a:r>
                  <a:rPr lang="en-US" dirty="0"/>
                  <a:t>Updates</a:t>
                </a:r>
              </a:p>
            </p:txBody>
          </p:sp>
          <p:sp>
            <p:nvSpPr>
              <p:cNvPr id="161" name="TextBox 160">
                <a:extLst>
                  <a:ext uri="{FF2B5EF4-FFF2-40B4-BE49-F238E27FC236}">
                    <a16:creationId xmlns:a16="http://schemas.microsoft.com/office/drawing/2014/main" id="{9A1BE391-E48C-2C48-8D90-5E9EF552CD25}"/>
                  </a:ext>
                </a:extLst>
              </p:cNvPr>
              <p:cNvSpPr txBox="1"/>
              <p:nvPr/>
            </p:nvSpPr>
            <p:spPr>
              <a:xfrm>
                <a:off x="4710259" y="27901579"/>
                <a:ext cx="1281622" cy="307777"/>
              </a:xfrm>
              <a:prstGeom prst="rect">
                <a:avLst/>
              </a:prstGeom>
              <a:solidFill>
                <a:schemeClr val="bg1"/>
              </a:solidFill>
            </p:spPr>
            <p:txBody>
              <a:bodyPr wrap="square" rtlCol="0">
                <a:spAutoFit/>
              </a:bodyPr>
              <a:lstStyle/>
              <a:p>
                <a:pPr algn="ctr"/>
                <a:r>
                  <a:rPr lang="en-US" dirty="0"/>
                  <a:t>Sees</a:t>
                </a:r>
              </a:p>
            </p:txBody>
          </p:sp>
        </p:grpSp>
        <p:sp>
          <p:nvSpPr>
            <p:cNvPr id="28" name="TextBox 27">
              <a:extLst>
                <a:ext uri="{FF2B5EF4-FFF2-40B4-BE49-F238E27FC236}">
                  <a16:creationId xmlns:a16="http://schemas.microsoft.com/office/drawing/2014/main" id="{7F43D08B-8921-6F45-8240-897B1049D1CE}"/>
                </a:ext>
              </a:extLst>
            </p:cNvPr>
            <p:cNvSpPr txBox="1"/>
            <p:nvPr/>
          </p:nvSpPr>
          <p:spPr>
            <a:xfrm>
              <a:off x="7839623" y="25505605"/>
              <a:ext cx="754765" cy="307777"/>
            </a:xfrm>
            <a:prstGeom prst="rect">
              <a:avLst/>
            </a:prstGeom>
            <a:noFill/>
          </p:spPr>
          <p:txBody>
            <a:bodyPr wrap="square" rtlCol="0">
              <a:spAutoFit/>
            </a:bodyPr>
            <a:lstStyle/>
            <a:p>
              <a:pPr algn="ctr"/>
              <a:r>
                <a:rPr lang="en-US" dirty="0">
                  <a:solidFill>
                    <a:schemeClr val="bg1"/>
                  </a:solidFill>
                </a:rPr>
                <a:t>Model</a:t>
              </a:r>
            </a:p>
          </p:txBody>
        </p:sp>
      </p:grpSp>
      <p:sp>
        <p:nvSpPr>
          <p:cNvPr id="148" name="Rectangle 147">
            <a:extLst>
              <a:ext uri="{FF2B5EF4-FFF2-40B4-BE49-F238E27FC236}">
                <a16:creationId xmlns:a16="http://schemas.microsoft.com/office/drawing/2014/main" id="{4BDA68C1-FC37-D54D-87B9-83AEB381E3C7}"/>
              </a:ext>
            </a:extLst>
          </p:cNvPr>
          <p:cNvSpPr/>
          <p:nvPr/>
        </p:nvSpPr>
        <p:spPr>
          <a:xfrm>
            <a:off x="22538590" y="20506298"/>
            <a:ext cx="9921355" cy="1174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endParaRPr lang="en-US" sz="2400" dirty="0">
              <a:solidFill>
                <a:schemeClr val="tx1"/>
              </a:solidFill>
            </a:endParaRPr>
          </a:p>
        </p:txBody>
      </p:sp>
      <p:sp>
        <p:nvSpPr>
          <p:cNvPr id="10" name="TextBox 9">
            <a:extLst>
              <a:ext uri="{FF2B5EF4-FFF2-40B4-BE49-F238E27FC236}">
                <a16:creationId xmlns:a16="http://schemas.microsoft.com/office/drawing/2014/main" id="{65896CBF-7912-104E-8E3C-DE95131A2AA4}"/>
              </a:ext>
            </a:extLst>
          </p:cNvPr>
          <p:cNvSpPr txBox="1"/>
          <p:nvPr/>
        </p:nvSpPr>
        <p:spPr>
          <a:xfrm>
            <a:off x="22544187" y="20541037"/>
            <a:ext cx="4667795"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1"/>
                </a:solidFill>
              </a:rPr>
              <a:t>A dynamic gene information webpage now opens when a user right-clicks on a node in a graph.</a:t>
            </a:r>
          </a:p>
          <a:p>
            <a:pPr marL="342900" indent="-342900">
              <a:buFont typeface="Arial" panose="020B0604020202020204" pitchFamily="34" charset="0"/>
              <a:buChar char="•"/>
            </a:pPr>
            <a:r>
              <a:rPr lang="en-US" sz="2400" dirty="0">
                <a:solidFill>
                  <a:schemeClr val="tx1"/>
                </a:solidFill>
              </a:rPr>
              <a:t>The node must be named properly and a gene of </a:t>
            </a:r>
            <a:r>
              <a:rPr lang="en-US" sz="2400" i="1" dirty="0">
                <a:solidFill>
                  <a:schemeClr val="tx1"/>
                </a:solidFill>
              </a:rPr>
              <a:t>Saccharomyces cerevisiae</a:t>
            </a:r>
            <a:r>
              <a:rPr lang="en-US" sz="2400" dirty="0">
                <a:solidFill>
                  <a:schemeClr val="tx1"/>
                </a:solidFill>
              </a:rPr>
              <a:t>.</a:t>
            </a:r>
          </a:p>
          <a:p>
            <a:pPr marL="342900" indent="-342900">
              <a:buFont typeface="Arial" panose="020B0604020202020204" pitchFamily="34" charset="0"/>
              <a:buChar char="•"/>
            </a:pPr>
            <a:r>
              <a:rPr lang="en-US" sz="2400" dirty="0">
                <a:solidFill>
                  <a:schemeClr val="tx1"/>
                </a:solidFill>
              </a:rPr>
              <a:t>The page sends a series of Asynchronous </a:t>
            </a:r>
            <a:r>
              <a:rPr lang="en-US" sz="2400">
                <a:solidFill>
                  <a:schemeClr val="tx1"/>
                </a:solidFill>
              </a:rPr>
              <a:t>JavaScript </a:t>
            </a:r>
            <a:r>
              <a:rPr lang="en-US" sz="2400" smtClean="0">
                <a:solidFill>
                  <a:schemeClr val="tx1"/>
                </a:solidFill>
              </a:rPr>
              <a:t>and XML (AJAX) data requests, written using the jQuery </a:t>
            </a:r>
            <a:endParaRPr lang="en-US" sz="2400" dirty="0"/>
          </a:p>
        </p:txBody>
      </p:sp>
      <p:sp>
        <p:nvSpPr>
          <p:cNvPr id="11" name="TextBox 10">
            <a:extLst>
              <a:ext uri="{FF2B5EF4-FFF2-40B4-BE49-F238E27FC236}">
                <a16:creationId xmlns:a16="http://schemas.microsoft.com/office/drawing/2014/main" id="{C0E2D838-E43D-B341-BEB2-F10255A605DE}"/>
              </a:ext>
            </a:extLst>
          </p:cNvPr>
          <p:cNvSpPr txBox="1"/>
          <p:nvPr/>
        </p:nvSpPr>
        <p:spPr>
          <a:xfrm>
            <a:off x="22532098" y="24564499"/>
            <a:ext cx="9909169" cy="3785652"/>
          </a:xfrm>
          <a:prstGeom prst="rect">
            <a:avLst/>
          </a:prstGeom>
          <a:noFill/>
        </p:spPr>
        <p:txBody>
          <a:bodyPr wrap="square" rtlCol="0">
            <a:spAutoFit/>
          </a:bodyPr>
          <a:lstStyle/>
          <a:p>
            <a:pPr marL="342900"/>
            <a:r>
              <a:rPr lang="en-US" sz="2400" smtClean="0">
                <a:solidFill>
                  <a:schemeClr val="tx1"/>
                </a:solidFill>
              </a:rPr>
              <a:t>JavaScript </a:t>
            </a:r>
            <a:r>
              <a:rPr lang="en-US" sz="2400" dirty="0">
                <a:solidFill>
                  <a:schemeClr val="tx1"/>
                </a:solidFill>
              </a:rPr>
              <a:t>library, to the JASPAR, NCBI Gene, </a:t>
            </a:r>
            <a:r>
              <a:rPr lang="en-US" sz="2400" dirty="0" err="1">
                <a:solidFill>
                  <a:schemeClr val="tx1"/>
                </a:solidFill>
              </a:rPr>
              <a:t>UniProt</a:t>
            </a:r>
            <a:r>
              <a:rPr lang="en-US" sz="2400" dirty="0">
                <a:solidFill>
                  <a:schemeClr val="tx1"/>
                </a:solidFill>
              </a:rPr>
              <a:t>, </a:t>
            </a:r>
            <a:r>
              <a:rPr lang="en-US" sz="2400" dirty="0" err="1">
                <a:solidFill>
                  <a:schemeClr val="tx1"/>
                </a:solidFill>
              </a:rPr>
              <a:t>Ensembl</a:t>
            </a:r>
            <a:r>
              <a:rPr lang="en-US" sz="2400" dirty="0">
                <a:solidFill>
                  <a:schemeClr val="tx1"/>
                </a:solidFill>
              </a:rPr>
              <a:t>, and Saccharomyces Genome Databases. </a:t>
            </a:r>
          </a:p>
          <a:p>
            <a:pPr marL="342900" indent="-342900">
              <a:buFont typeface="Arial" panose="020B0604020202020204" pitchFamily="34" charset="0"/>
              <a:buChar char="•"/>
            </a:pPr>
            <a:r>
              <a:rPr lang="en-US" sz="2400" dirty="0">
                <a:solidFill>
                  <a:schemeClr val="tx1"/>
                </a:solidFill>
              </a:rPr>
              <a:t>These databases are some of the largest repositories for information regarding </a:t>
            </a:r>
            <a:r>
              <a:rPr lang="en-US" sz="2400" i="1" dirty="0">
                <a:solidFill>
                  <a:schemeClr val="tx1"/>
                </a:solidFill>
              </a:rPr>
              <a:t>Saccharomyces cerevisiae</a:t>
            </a:r>
            <a:r>
              <a:rPr lang="en-US" sz="2400" dirty="0">
                <a:solidFill>
                  <a:schemeClr val="tx1"/>
                </a:solidFill>
              </a:rPr>
              <a:t>.</a:t>
            </a:r>
          </a:p>
          <a:p>
            <a:pPr marL="342900" indent="-342900">
              <a:buFont typeface="Arial" panose="020B0604020202020204" pitchFamily="34" charset="0"/>
              <a:buChar char="•"/>
            </a:pPr>
            <a:r>
              <a:rPr lang="en-US" sz="2400" dirty="0">
                <a:solidFill>
                  <a:schemeClr val="tx1"/>
                </a:solidFill>
              </a:rPr>
              <a:t>The webpage is then populated with data returned regarding the gene’s description, protein sequence, DNA binding motif frequency matrix and sequence logo, and Gene Ontology terms.</a:t>
            </a:r>
          </a:p>
          <a:p>
            <a:pPr marL="342900" indent="-342900">
              <a:buFont typeface="Arial" panose="020B0604020202020204" pitchFamily="34" charset="0"/>
              <a:buChar char="•"/>
            </a:pPr>
            <a:r>
              <a:rPr lang="en-US" sz="2400" dirty="0">
                <a:solidFill>
                  <a:schemeClr val="tx1"/>
                </a:solidFill>
              </a:rPr>
              <a:t>All information is linked back to the original source, making citations much easier. </a:t>
            </a:r>
          </a:p>
          <a:p>
            <a:endParaRPr lang="en-US" sz="2400" dirty="0"/>
          </a:p>
        </p:txBody>
      </p:sp>
      <p:pic>
        <p:nvPicPr>
          <p:cNvPr id="17" name="Picture 16">
            <a:extLst>
              <a:ext uri="{FF2B5EF4-FFF2-40B4-BE49-F238E27FC236}">
                <a16:creationId xmlns:a16="http://schemas.microsoft.com/office/drawing/2014/main" id="{07CCC285-8D15-774C-A655-7FD962228F84}"/>
              </a:ext>
            </a:extLst>
          </p:cNvPr>
          <p:cNvPicPr>
            <a:picLocks noChangeAspect="1"/>
          </p:cNvPicPr>
          <p:nvPr/>
        </p:nvPicPr>
        <p:blipFill>
          <a:blip r:embed="rId25"/>
          <a:stretch>
            <a:fillRect/>
          </a:stretch>
        </p:blipFill>
        <p:spPr>
          <a:xfrm>
            <a:off x="30421100" y="21545062"/>
            <a:ext cx="1422400" cy="1422400"/>
          </a:xfrm>
          <a:prstGeom prst="rect">
            <a:avLst/>
          </a:prstGeom>
        </p:spPr>
      </p:pic>
      <p:pic>
        <p:nvPicPr>
          <p:cNvPr id="18" name="Picture 17">
            <a:extLst>
              <a:ext uri="{FF2B5EF4-FFF2-40B4-BE49-F238E27FC236}">
                <a16:creationId xmlns:a16="http://schemas.microsoft.com/office/drawing/2014/main" id="{C98DFB1C-860B-9F48-836F-1EF672C735FA}"/>
              </a:ext>
            </a:extLst>
          </p:cNvPr>
          <p:cNvPicPr>
            <a:picLocks noChangeAspect="1"/>
          </p:cNvPicPr>
          <p:nvPr/>
        </p:nvPicPr>
        <p:blipFill>
          <a:blip r:embed="rId26"/>
          <a:stretch>
            <a:fillRect/>
          </a:stretch>
        </p:blipFill>
        <p:spPr>
          <a:xfrm>
            <a:off x="27248091" y="22537018"/>
            <a:ext cx="2540000" cy="1778000"/>
          </a:xfrm>
          <a:prstGeom prst="rect">
            <a:avLst/>
          </a:prstGeom>
        </p:spPr>
      </p:pic>
      <p:pic>
        <p:nvPicPr>
          <p:cNvPr id="20" name="Picture 19">
            <a:extLst>
              <a:ext uri="{FF2B5EF4-FFF2-40B4-BE49-F238E27FC236}">
                <a16:creationId xmlns:a16="http://schemas.microsoft.com/office/drawing/2014/main" id="{DB0B98CE-5D60-4D41-86BC-93F3F7BD13B3}"/>
              </a:ext>
            </a:extLst>
          </p:cNvPr>
          <p:cNvPicPr>
            <a:picLocks noChangeAspect="1"/>
          </p:cNvPicPr>
          <p:nvPr/>
        </p:nvPicPr>
        <p:blipFill>
          <a:blip r:embed="rId27"/>
          <a:stretch>
            <a:fillRect/>
          </a:stretch>
        </p:blipFill>
        <p:spPr>
          <a:xfrm>
            <a:off x="27222691" y="20555457"/>
            <a:ext cx="2839480" cy="1435515"/>
          </a:xfrm>
          <a:prstGeom prst="rect">
            <a:avLst/>
          </a:prstGeom>
        </p:spPr>
      </p:pic>
      <p:pic>
        <p:nvPicPr>
          <p:cNvPr id="164" name="Picture 163">
            <a:extLst>
              <a:ext uri="{FF2B5EF4-FFF2-40B4-BE49-F238E27FC236}">
                <a16:creationId xmlns:a16="http://schemas.microsoft.com/office/drawing/2014/main" id="{43FDB0C1-29B6-7140-A753-8B2EA9122333}"/>
              </a:ext>
            </a:extLst>
          </p:cNvPr>
          <p:cNvPicPr>
            <a:picLocks noChangeAspect="1"/>
          </p:cNvPicPr>
          <p:nvPr/>
        </p:nvPicPr>
        <p:blipFill rotWithShape="1">
          <a:blip r:embed="rId28"/>
          <a:srcRect l="12982" t="25258" r="8303" b="407"/>
          <a:stretch/>
        </p:blipFill>
        <p:spPr>
          <a:xfrm>
            <a:off x="22660537" y="27989371"/>
            <a:ext cx="6359161" cy="4010960"/>
          </a:xfrm>
          <a:prstGeom prst="rect">
            <a:avLst/>
          </a:prstGeom>
        </p:spPr>
      </p:pic>
      <p:pic>
        <p:nvPicPr>
          <p:cNvPr id="3" name="Picture 2"/>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0511777" y="22782326"/>
            <a:ext cx="1241046" cy="1532692"/>
          </a:xfrm>
          <a:prstGeom prst="rect">
            <a:avLst/>
          </a:prstGeom>
        </p:spPr>
      </p:pic>
      <p:pic>
        <p:nvPicPr>
          <p:cNvPr id="14" name="Picture 13">
            <a:extLst>
              <a:ext uri="{FF2B5EF4-FFF2-40B4-BE49-F238E27FC236}">
                <a16:creationId xmlns:a16="http://schemas.microsoft.com/office/drawing/2014/main" id="{7F922563-EEC8-E541-9BB1-54511CECCD38}"/>
              </a:ext>
            </a:extLst>
          </p:cNvPr>
          <p:cNvPicPr>
            <a:picLocks noChangeAspect="1"/>
          </p:cNvPicPr>
          <p:nvPr/>
        </p:nvPicPr>
        <p:blipFill>
          <a:blip r:embed="rId30"/>
          <a:stretch>
            <a:fillRect/>
          </a:stretch>
        </p:blipFill>
        <p:spPr>
          <a:xfrm>
            <a:off x="30078200" y="20790614"/>
            <a:ext cx="2108200" cy="9652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92C295A-B86F-ED43-A2A3-526586C481D0}"/>
              </a:ext>
            </a:extLst>
          </p:cNvPr>
          <p:cNvPicPr>
            <a:picLocks noChangeAspect="1"/>
          </p:cNvPicPr>
          <p:nvPr/>
        </p:nvPicPr>
        <p:blipFill>
          <a:blip r:embed="rId31"/>
          <a:stretch>
            <a:fillRect/>
          </a:stretch>
        </p:blipFill>
        <p:spPr>
          <a:xfrm>
            <a:off x="28173649" y="30185406"/>
            <a:ext cx="4154366" cy="1605375"/>
          </a:xfrm>
          <a:prstGeom prst="rect">
            <a:avLst/>
          </a:prstGeom>
        </p:spPr>
      </p:pic>
    </p:spTree>
    <p:extLst>
      <p:ext uri="{BB962C8B-B14F-4D97-AF65-F5344CB8AC3E}">
        <p14:creationId xmlns:p14="http://schemas.microsoft.com/office/powerpoint/2010/main" val="2166200899"/>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5199</TotalTime>
  <Words>1558</Words>
  <Application>Microsoft Office PowerPoint</Application>
  <PresentationFormat>Custom</PresentationFormat>
  <Paragraphs>195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 Neue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Dahlquist, Kam D.</cp:lastModifiedBy>
  <cp:revision>263</cp:revision>
  <cp:lastPrinted>2017-01-27T17:32:38Z</cp:lastPrinted>
  <dcterms:modified xsi:type="dcterms:W3CDTF">2019-02-09T00:06:16Z</dcterms:modified>
</cp:coreProperties>
</file>