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43891200" cy="32918400"/>
  <p:notesSz cx="7010400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6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6AFFA0F-1E04-4A8A-9273-D587D5D4E392}">
  <a:tblStyle styleId="{B6AFFA0F-1E04-4A8A-9273-D587D5D4E39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9DAB2FBC-741B-4774-8CB7-E9F43E21F9E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758" autoAdjust="0"/>
  </p:normalViewPr>
  <p:slideViewPr>
    <p:cSldViewPr snapToGrid="0" snapToObjects="1">
      <p:cViewPr>
        <p:scale>
          <a:sx n="30" d="100"/>
          <a:sy n="30" d="100"/>
        </p:scale>
        <p:origin x="588" y="-176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1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>
            <a:noAutofit/>
          </a:bodyPr>
          <a:lstStyle/>
          <a:p>
            <a:pPr>
              <a:buClr>
                <a:srgbClr val="000000"/>
              </a:buClr>
            </a:pPr>
            <a:endParaRPr lang="en-US"/>
          </a:p>
          <a:p>
            <a:pPr lvl="1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2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3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4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5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6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7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8">
              <a:buClr>
                <a:srgbClr val="000000"/>
              </a:buClr>
              <a:buFont typeface="Arial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842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t" anchorCtr="0">
            <a:noAutofit/>
          </a:bodyPr>
          <a:lstStyle/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 abstract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sans serif font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bigger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background white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full names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script to associate names with correct department 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color: make it dark green, make writing on white background and writing in black/dark green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columns!!!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pictures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circles from the arrowhead diagram, group the related labels together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menu bar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Testing/error handling – sample error (we don’t crash with errors!)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Mouseovers for edges screenshot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413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839" y="10226042"/>
            <a:ext cx="37307518" cy="705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678" y="18653759"/>
            <a:ext cx="30723838" cy="84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2403546" marR="0" indent="-3245" algn="ctr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4807092" marR="0" indent="-6491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7210638" marR="0" indent="-9738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9614184" marR="0" indent="-283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12017731" marR="0" indent="-353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14421276" marR="0" indent="-6776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16824824" marR="0" indent="-10024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19228368" marR="0" indent="-567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194564" y="1310640"/>
            <a:ext cx="14439903" cy="5577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7160240" y="1310641"/>
            <a:ext cx="24536398" cy="280949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2194564" y="688848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602982" y="23042881"/>
            <a:ext cx="26334720" cy="2720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8602982" y="2941317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602982" y="25763223"/>
            <a:ext cx="26334720" cy="3863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66"/>
            <a:ext cx="21724621" cy="39502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22715220" y="1042416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598420" y="914403"/>
            <a:ext cx="28087320" cy="28895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marR="0" indent="-558058" algn="l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905762" marR="0" indent="-400561" algn="l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008865" marR="0" indent="-23036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412411" marR="0" indent="-373311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0815958" marR="0" indent="-363857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3219505" marR="0" indent="-367104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15623049" marR="0" indent="-370349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18026596" marR="0" indent="-373595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20430142" marR="0" indent="-364142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8.tiff"/><Relationship Id="rId34" Type="http://schemas.openxmlformats.org/officeDocument/2006/relationships/image" Target="../media/image3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tiff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kdahlquist.github.io/GRNmap/" TargetMode="External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5" Type="http://schemas.openxmlformats.org/officeDocument/2006/relationships/image" Target="../media/image3.jp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3.png"/><Relationship Id="rId10" Type="http://schemas.openxmlformats.org/officeDocument/2006/relationships/image" Target="../media/image7.tiff"/><Relationship Id="rId19" Type="http://schemas.openxmlformats.org/officeDocument/2006/relationships/image" Target="../media/image16.png"/><Relationship Id="rId31" Type="http://schemas.openxmlformats.org/officeDocument/2006/relationships/image" Target="../media/image28.png"/><Relationship Id="rId4" Type="http://schemas.openxmlformats.org/officeDocument/2006/relationships/image" Target="../media/image2.jp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7C00"/>
            </a:gs>
            <a:gs pos="1000">
              <a:srgbClr val="017C00"/>
            </a:gs>
            <a:gs pos="99000">
              <a:srgbClr val="003700"/>
            </a:gs>
            <a:gs pos="100000">
              <a:srgbClr val="003700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9456677" y="21950150"/>
            <a:ext cx="3593594" cy="389918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Shape 109"/>
          <p:cNvSpPr/>
          <p:nvPr/>
        </p:nvSpPr>
        <p:spPr>
          <a:xfrm>
            <a:off x="11777969" y="20513329"/>
            <a:ext cx="9910661" cy="117859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>
                <a:solidFill>
                  <a:schemeClr val="dk1"/>
                </a:solidFill>
              </a:rPr>
              <a:t>Mocha and Chai JavaScript testing framework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The unit testing framework consists of 216 passing tests covering over </a:t>
            </a:r>
          </a:p>
          <a:p>
            <a:pPr lvl="0">
              <a:buClr>
                <a:srgbClr val="000000"/>
              </a:buClr>
              <a:buSzPct val="100000"/>
            </a:pPr>
            <a:r>
              <a:rPr lang="en-US" sz="2200" dirty="0"/>
              <a:t>   500 test files.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The addition of SIF and </a:t>
            </a:r>
            <a:r>
              <a:rPr lang="en-US" sz="2200" dirty="0" err="1"/>
              <a:t>GraphML</a:t>
            </a:r>
            <a:r>
              <a:rPr lang="en-US" sz="2200" dirty="0"/>
              <a:t> file format options besides the existing Excel imports, required re-organization of the testing framework.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Testing is now split into two different test groups, with </a:t>
            </a:r>
            <a:r>
              <a:rPr lang="en-US" sz="2200" i="1" dirty="0"/>
              <a:t>semantic</a:t>
            </a:r>
            <a:r>
              <a:rPr lang="en-US" sz="2200" dirty="0"/>
              <a:t> tests being file-format independent, and individualized </a:t>
            </a:r>
            <a:r>
              <a:rPr lang="en-US" sz="2200" i="1" dirty="0"/>
              <a:t>syntactic</a:t>
            </a:r>
            <a:r>
              <a:rPr lang="en-US" sz="2200" dirty="0"/>
              <a:t> tests being based on the different file formats.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Errors found in the semantic checker test are generally considered fatal, whereas most of the syntactic checker tests return warnings and still display the graph.</a:t>
            </a:r>
          </a:p>
        </p:txBody>
      </p:sp>
      <p:sp>
        <p:nvSpPr>
          <p:cNvPr id="84" name="Shape 84"/>
          <p:cNvSpPr/>
          <p:nvPr/>
        </p:nvSpPr>
        <p:spPr>
          <a:xfrm>
            <a:off x="730112" y="706082"/>
            <a:ext cx="42736498" cy="49680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80700" tIns="240350" rIns="480700" bIns="240350" anchor="ctr" anchorCtr="0">
            <a:noAutofit/>
          </a:bodyPr>
          <a:lstStyle/>
          <a:p>
            <a:pPr lvl="0" algn="ctr">
              <a:buClr>
                <a:srgbClr val="014D00"/>
              </a:buClr>
              <a:buSzPct val="25000"/>
            </a:pPr>
            <a:r>
              <a:rPr lang="en-US" sz="6600" dirty="0"/>
              <a:t>Improved Visual Performance and Enhanced Test Files for Different File Formats for </a:t>
            </a:r>
          </a:p>
          <a:p>
            <a:pPr lvl="0" algn="ctr">
              <a:buClr>
                <a:srgbClr val="014D00"/>
              </a:buClr>
              <a:buSzPct val="25000"/>
            </a:pPr>
            <a:r>
              <a:rPr lang="en-US" sz="6600" dirty="0" err="1"/>
              <a:t>GRNsight</a:t>
            </a:r>
            <a:r>
              <a:rPr lang="en-US" sz="6600" dirty="0"/>
              <a:t>: a Web Application for Visualizing Models of Gene Regulatory Networks</a:t>
            </a:r>
            <a:endParaRPr lang="en-US" sz="9600" dirty="0">
              <a:solidFill>
                <a:srgbClr val="014D0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Yeon-Soo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Shin**, Edward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Bachoura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**, Eileen Choe**,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4000" dirty="0">
                <a:solidFill>
                  <a:schemeClr val="dk1"/>
                </a:solidFill>
              </a:rPr>
              <a:t>John 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David N.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Dionisio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**, Kam D.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Dahlquist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*Department of Biology, </a:t>
            </a:r>
            <a:r>
              <a:rPr lang="en-US" sz="3200" dirty="0">
                <a:solidFill>
                  <a:schemeClr val="dk1"/>
                </a:solidFill>
              </a:rPr>
              <a:t>**Department of Electrical Engineering and Computer Science,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Loyola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Marymount University, 1 LMU Drive, Los Angeles, CA 90045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38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http://dondi.github.io/GRNsight/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82061" y="1314415"/>
            <a:ext cx="4366973" cy="219416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90"/>
          <p:cNvSpPr/>
          <p:nvPr/>
        </p:nvSpPr>
        <p:spPr>
          <a:xfrm>
            <a:off x="726713" y="7312237"/>
            <a:ext cx="10291175" cy="70017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central dogma of molecular 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biology describes how 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flow of information in a cell during gene 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expression goes from 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DNA to RNA to protein.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control gene expression by binding to regulatory DNA sequences.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Activators increase gene expression.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Repressors decrease gene expression.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are themselves proteins encoded by genes.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</a:t>
            </a:r>
            <a:r>
              <a:rPr lang="en-US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 (2002)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gene regulatory network (GRN) consists of genes, transcription factors, and the regulatory connections between them, which govern the level of expression of mRNA and proteins from those genes.</a:t>
            </a: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node in a GRN graph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represents the gene, mRNA, and protein expressed from 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gene;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e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ach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 represents a regulatory relationship.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the nodes are transcription factors themselves.</a:t>
            </a:r>
          </a:p>
        </p:txBody>
      </p:sp>
      <p:sp>
        <p:nvSpPr>
          <p:cNvPr id="58" name="Shape 91"/>
          <p:cNvSpPr/>
          <p:nvPr/>
        </p:nvSpPr>
        <p:spPr>
          <a:xfrm>
            <a:off x="1751903" y="11919766"/>
            <a:ext cx="191585" cy="248205"/>
          </a:xfrm>
          <a:prstGeom prst="rect">
            <a:avLst/>
          </a:prstGeom>
          <a:solidFill>
            <a:schemeClr val="lt1"/>
          </a:solidFill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5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61" name="Shape 117"/>
          <p:cNvPicPr preferRelativeResize="0"/>
          <p:nvPr/>
        </p:nvPicPr>
        <p:blipFill rotWithShape="1">
          <a:blip r:embed="rId4">
            <a:alphaModFix/>
          </a:blip>
          <a:srcRect r="10182"/>
          <a:stretch/>
        </p:blipFill>
        <p:spPr>
          <a:xfrm>
            <a:off x="1680221" y="9845694"/>
            <a:ext cx="2490747" cy="208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118"/>
          <p:cNvPicPr preferRelativeResize="0"/>
          <p:nvPr/>
        </p:nvPicPr>
        <p:blipFill rotWithShape="1">
          <a:blip r:embed="rId5">
            <a:alphaModFix/>
          </a:blip>
          <a:srcRect l="27345" t="34020" b="29849"/>
          <a:stretch/>
        </p:blipFill>
        <p:spPr>
          <a:xfrm>
            <a:off x="4757709" y="9997166"/>
            <a:ext cx="5101933" cy="190324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100"/>
          <p:cNvSpPr/>
          <p:nvPr/>
        </p:nvSpPr>
        <p:spPr>
          <a:xfrm>
            <a:off x="21929632" y="27296671"/>
            <a:ext cx="10493315" cy="1052710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70" name="Shape 101"/>
          <p:cNvSpPr/>
          <p:nvPr/>
        </p:nvSpPr>
        <p:spPr>
          <a:xfrm>
            <a:off x="33125972" y="26205821"/>
            <a:ext cx="9924299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Acknowledgments</a:t>
            </a:r>
          </a:p>
        </p:txBody>
      </p:sp>
      <p:sp>
        <p:nvSpPr>
          <p:cNvPr id="71" name="Shape 102"/>
          <p:cNvSpPr/>
          <p:nvPr/>
        </p:nvSpPr>
        <p:spPr>
          <a:xfrm>
            <a:off x="33128971" y="28838965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References</a:t>
            </a:r>
          </a:p>
        </p:txBody>
      </p:sp>
      <p:sp>
        <p:nvSpPr>
          <p:cNvPr id="72" name="Shape 103"/>
          <p:cNvSpPr/>
          <p:nvPr/>
        </p:nvSpPr>
        <p:spPr>
          <a:xfrm>
            <a:off x="21929634" y="28349382"/>
            <a:ext cx="10493314" cy="3930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500" dirty="0">
                <a:solidFill>
                  <a:schemeClr val="dk1"/>
                </a:solidFill>
              </a:rPr>
              <a:t>Long node self referring edges are no longer hidden behind the node.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500" dirty="0">
                <a:solidFill>
                  <a:schemeClr val="dk1"/>
                </a:solidFill>
              </a:rPr>
              <a:t>Distance between source and target node is appropriately adjusted to be equivalent.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500" dirty="0">
                <a:solidFill>
                  <a:schemeClr val="dk1"/>
                </a:solidFill>
              </a:rPr>
              <a:t>Arrowhead and blunt markers are centered and the tips no longer hide behind the node.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500" dirty="0">
                <a:solidFill>
                  <a:schemeClr val="dk1"/>
                </a:solidFill>
              </a:rPr>
              <a:t>Zoom and Scrolling feature is enabled.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500" dirty="0">
                <a:solidFill>
                  <a:schemeClr val="dk1"/>
                </a:solidFill>
              </a:rPr>
              <a:t>Graph bounding box is separated from the view port.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500" dirty="0">
                <a:solidFill>
                  <a:schemeClr val="dk1"/>
                </a:solidFill>
              </a:rPr>
              <a:t>Slider allows the gray edge threshold to be customized.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500" dirty="0">
                <a:solidFill>
                  <a:schemeClr val="dk1"/>
                </a:solidFill>
              </a:rPr>
              <a:t>Allows users to customize normalization factor for edge thicknesses. 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500" dirty="0">
                <a:solidFill>
                  <a:schemeClr val="dk1"/>
                </a:solidFill>
              </a:rPr>
              <a:t>Full </a:t>
            </a:r>
            <a:r>
              <a:rPr lang="en-US" sz="2500" dirty="0" err="1">
                <a:solidFill>
                  <a:schemeClr val="dk1"/>
                </a:solidFill>
              </a:rPr>
              <a:t>GraphML</a:t>
            </a:r>
            <a:r>
              <a:rPr lang="en-US" sz="2500" dirty="0">
                <a:solidFill>
                  <a:schemeClr val="dk1"/>
                </a:solidFill>
              </a:rPr>
              <a:t> and SIF support with thorough error and warning details.</a:t>
            </a:r>
          </a:p>
        </p:txBody>
      </p:sp>
      <p:sp>
        <p:nvSpPr>
          <p:cNvPr id="75" name="Shape 111"/>
          <p:cNvSpPr/>
          <p:nvPr/>
        </p:nvSpPr>
        <p:spPr>
          <a:xfrm>
            <a:off x="33125985" y="27140925"/>
            <a:ext cx="9921300" cy="14903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endParaRPr lang="en-US" sz="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17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work is partially supported by NSF award 0921038 (K.D.D., B.G.F.),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 </a:t>
            </a:r>
            <a:r>
              <a:rPr lang="en-US" sz="1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Kadner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-Pitts Research Grant (K.D.D.), </a:t>
            </a:r>
            <a:r>
              <a:rPr lang="en-US" sz="17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Loyola Marymount University Rains Research Assistant Program (N.A.A.),</a:t>
            </a:r>
            <a:r>
              <a:rPr lang="en-US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and the Loyola Marymount University Summer Undergraduate Research Program (A.V.).</a:t>
            </a:r>
            <a:r>
              <a:rPr lang="en-US" sz="17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236538" lvl="0" indent="-233363"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1700" dirty="0"/>
              <a:t>We would like to thank Nicole Anguiano, </a:t>
            </a:r>
            <a:r>
              <a:rPr lang="en-US" sz="1700" dirty="0" err="1"/>
              <a:t>Anindita</a:t>
            </a:r>
            <a:r>
              <a:rPr lang="en-US" sz="1700" dirty="0"/>
              <a:t> </a:t>
            </a:r>
            <a:r>
              <a:rPr lang="en-US" sz="1700" dirty="0" err="1"/>
              <a:t>Varshneya</a:t>
            </a:r>
            <a:r>
              <a:rPr lang="en-US" sz="1700" dirty="0"/>
              <a:t>, and Mihir </a:t>
            </a:r>
            <a:r>
              <a:rPr lang="en-US" sz="1700" dirty="0" err="1"/>
              <a:t>Samdarshi</a:t>
            </a:r>
            <a:r>
              <a:rPr lang="en-US" sz="1700" dirty="0"/>
              <a:t> for their work on </a:t>
            </a:r>
            <a:r>
              <a:rPr lang="en-US" sz="1700" dirty="0" err="1"/>
              <a:t>GRNsight</a:t>
            </a:r>
            <a:r>
              <a:rPr lang="en-US" sz="1700" dirty="0"/>
              <a:t>.</a:t>
            </a:r>
            <a:endParaRPr lang="en-US" sz="17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6" name="Shape 112"/>
          <p:cNvSpPr/>
          <p:nvPr/>
        </p:nvSpPr>
        <p:spPr>
          <a:xfrm>
            <a:off x="33139470" y="29774162"/>
            <a:ext cx="9907801" cy="25203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Cytoscape</a:t>
            </a:r>
            <a:r>
              <a:rPr lang="en-US" sz="1150" dirty="0"/>
              <a:t>: http://cytoscape.org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Dahlquist</a:t>
            </a:r>
            <a:r>
              <a:rPr lang="en-US" sz="1150" dirty="0"/>
              <a:t>, K.D., </a:t>
            </a:r>
            <a:r>
              <a:rPr lang="en-US" sz="1150" dirty="0" err="1"/>
              <a:t>Dionisio</a:t>
            </a:r>
            <a:r>
              <a:rPr lang="en-US" sz="1150" dirty="0"/>
              <a:t>, J.D.N., Fitzpatrick, B.G., Anguiano, N.A., </a:t>
            </a:r>
            <a:r>
              <a:rPr lang="en-US" sz="1150" dirty="0" err="1"/>
              <a:t>Varshneya</a:t>
            </a:r>
            <a:r>
              <a:rPr lang="en-US" sz="1150" dirty="0"/>
              <a:t>, A., Southwick, B.J., </a:t>
            </a:r>
            <a:r>
              <a:rPr lang="en-US" sz="1150" dirty="0" err="1"/>
              <a:t>Samdarshi</a:t>
            </a:r>
            <a:r>
              <a:rPr lang="en-US" sz="1150" dirty="0"/>
              <a:t>, M. (2016) </a:t>
            </a:r>
            <a:r>
              <a:rPr lang="en-US" sz="1150" dirty="0" err="1"/>
              <a:t>GRNsight</a:t>
            </a:r>
            <a:r>
              <a:rPr lang="en-US" sz="1150" dirty="0"/>
              <a:t>: a web application and service for visualizing models of small- to medium-scale gene regulatory networks. </a:t>
            </a:r>
            <a:r>
              <a:rPr lang="en-US" sz="1150" i="1" dirty="0" err="1"/>
              <a:t>PeerJ</a:t>
            </a:r>
            <a:r>
              <a:rPr lang="en-US" sz="1150" i="1" dirty="0"/>
              <a:t> Computer Science</a:t>
            </a:r>
            <a:r>
              <a:rPr lang="en-US" sz="1150" dirty="0"/>
              <a:t> 2:e85. DOI: 10.7717/peerj-cs.85).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Dahlquist</a:t>
            </a:r>
            <a:r>
              <a:rPr lang="en-US" sz="1150" dirty="0"/>
              <a:t>, K.D., Fitzpatrick, B.G., Camacho, E.T., </a:t>
            </a:r>
            <a:r>
              <a:rPr lang="en-US" sz="1150" dirty="0" err="1"/>
              <a:t>Entzminger</a:t>
            </a:r>
            <a:r>
              <a:rPr lang="en-US" sz="1150" dirty="0"/>
              <a:t>, S.D., and </a:t>
            </a:r>
            <a:r>
              <a:rPr lang="en-US" sz="1150" dirty="0" err="1"/>
              <a:t>Wanner</a:t>
            </a:r>
            <a:r>
              <a:rPr lang="en-US" sz="1150" dirty="0"/>
              <a:t>, N.C. (2015) Parameter Estimation for Gene Regulatory Networks from Microarray Data: Cold Shock Response in Saccharomyces cerevisiae. </a:t>
            </a:r>
            <a:r>
              <a:rPr lang="en-US" sz="1150" i="1" dirty="0"/>
              <a:t>Bulletin of Mathematical Biology</a:t>
            </a:r>
            <a:r>
              <a:rPr lang="en-US" sz="1150" dirty="0"/>
              <a:t>, </a:t>
            </a:r>
            <a:r>
              <a:rPr lang="en-US" sz="1150" i="1" dirty="0"/>
              <a:t>77</a:t>
            </a:r>
            <a:r>
              <a:rPr lang="en-US" sz="1150" dirty="0"/>
              <a:t>(8), 1457-1492, DOI: 10.1007/s11538-015-0092-6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/>
              <a:t>D3.js: http://d3js.org/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/>
              <a:t>Freeman, S., (2002). </a:t>
            </a:r>
            <a:r>
              <a:rPr lang="en-US" sz="1150" i="1" dirty="0"/>
              <a:t>Biological science</a:t>
            </a:r>
            <a:r>
              <a:rPr lang="en-US" sz="1150" dirty="0"/>
              <a:t>, 1</a:t>
            </a:r>
            <a:r>
              <a:rPr lang="en-US" sz="1150" baseline="30000" dirty="0"/>
              <a:t>st</a:t>
            </a:r>
            <a:r>
              <a:rPr lang="en-US" sz="1150" dirty="0"/>
              <a:t> edition. Upper Saddle River, NJ:: Prentice Hall.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Gephi</a:t>
            </a:r>
            <a:r>
              <a:rPr lang="en-US" sz="1150" dirty="0"/>
              <a:t>: https://gephi.org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GRNmap</a:t>
            </a:r>
            <a:r>
              <a:rPr lang="en-US" sz="1150" dirty="0"/>
              <a:t>: </a:t>
            </a:r>
            <a:r>
              <a:rPr lang="en-US" sz="1150" dirty="0">
                <a:hlinkClick r:id="rId6"/>
              </a:rPr>
              <a:t>http://kdahlquist.github.io/GRNmap/</a:t>
            </a:r>
            <a:endParaRPr lang="en-US" sz="1150" dirty="0"/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/>
              <a:t>Teixeira, M. C., Monteiro, P. T., </a:t>
            </a:r>
            <a:r>
              <a:rPr lang="en-US" sz="1150" dirty="0" err="1"/>
              <a:t>Guerreiro</a:t>
            </a:r>
            <a:r>
              <a:rPr lang="en-US" sz="1150" dirty="0"/>
              <a:t>, J. F., </a:t>
            </a:r>
            <a:r>
              <a:rPr lang="en-US" sz="1150" dirty="0" err="1"/>
              <a:t>Gonçalves</a:t>
            </a:r>
            <a:r>
              <a:rPr lang="en-US" sz="1150" dirty="0"/>
              <a:t>, J. P., Mira, N. P., dos Santos, S. C., ... &amp; Madeira, S. C. (2014). The YEASTRACT database: an upgraded information system for the analysis of gene and genomic transcription regulation in Saccharomyces cerevisiae. </a:t>
            </a:r>
            <a:r>
              <a:rPr lang="en-US" sz="1150" i="1" dirty="0"/>
              <a:t>Nucleic Acids Research</a:t>
            </a:r>
            <a:r>
              <a:rPr lang="en-US" sz="1150" dirty="0"/>
              <a:t>, </a:t>
            </a:r>
            <a:r>
              <a:rPr lang="en-US" sz="1150" i="1" dirty="0"/>
              <a:t>42</a:t>
            </a:r>
            <a:r>
              <a:rPr lang="en-US" sz="1150" dirty="0"/>
              <a:t>(D1), D161-D166, DOI: 10.1093/</a:t>
            </a:r>
            <a:r>
              <a:rPr lang="en-US" sz="1150" dirty="0" err="1"/>
              <a:t>nar</a:t>
            </a:r>
            <a:r>
              <a:rPr lang="en-US" sz="1150" dirty="0"/>
              <a:t>/gkt1015</a:t>
            </a:r>
          </a:p>
        </p:txBody>
      </p:sp>
      <p:sp>
        <p:nvSpPr>
          <p:cNvPr id="137" name="Shape 99"/>
          <p:cNvSpPr/>
          <p:nvPr/>
        </p:nvSpPr>
        <p:spPr>
          <a:xfrm>
            <a:off x="726714" y="6144071"/>
            <a:ext cx="10291174" cy="119413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</a:t>
            </a:r>
            <a:r>
              <a:rPr lang="en-US" sz="3600" b="0" i="0" u="none" strike="noStrike" cap="none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Networks (GRNs) Can Be Illustrated by Directed Graphs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0" name="Shape 87"/>
          <p:cNvSpPr/>
          <p:nvPr/>
        </p:nvSpPr>
        <p:spPr>
          <a:xfrm>
            <a:off x="11758921" y="7053015"/>
            <a:ext cx="20664029" cy="118081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1" name="Shape 87"/>
          <p:cNvSpPr/>
          <p:nvPr/>
        </p:nvSpPr>
        <p:spPr>
          <a:xfrm>
            <a:off x="21929634" y="20526980"/>
            <a:ext cx="10493316" cy="64784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4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2" name="Shape 96"/>
          <p:cNvSpPr/>
          <p:nvPr/>
        </p:nvSpPr>
        <p:spPr>
          <a:xfrm>
            <a:off x="21929634" y="19356252"/>
            <a:ext cx="10493315" cy="1188911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17C00"/>
              </a:buClr>
              <a:buSzPct val="25000"/>
            </a:pPr>
            <a:r>
              <a:rPr lang="en-US" sz="4800" dirty="0">
                <a:solidFill>
                  <a:srgbClr val="017C00"/>
                </a:solidFill>
              </a:rPr>
              <a:t>Technology Stack and TDD</a:t>
            </a:r>
            <a:endParaRPr lang="en-US" sz="4800" b="0" i="0" u="none" strike="noStrike" cap="none" baseline="0" dirty="0">
              <a:solidFill>
                <a:srgbClr val="017C00"/>
              </a:solidFill>
              <a:sym typeface="Arial"/>
              <a:rtl val="0"/>
            </a:endParaRPr>
          </a:p>
        </p:txBody>
      </p:sp>
      <p:sp>
        <p:nvSpPr>
          <p:cNvPr id="143" name="Shape 120"/>
          <p:cNvSpPr/>
          <p:nvPr/>
        </p:nvSpPr>
        <p:spPr>
          <a:xfrm>
            <a:off x="11758921" y="6130716"/>
            <a:ext cx="20664028" cy="935227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17C00"/>
              </a:buClr>
              <a:buSzPct val="25000"/>
            </a:pPr>
            <a:r>
              <a:rPr lang="en-US" sz="3600" dirty="0" err="1">
                <a:solidFill>
                  <a:srgbClr val="16693F"/>
                </a:solidFill>
              </a:rPr>
              <a:t>GRNsight</a:t>
            </a:r>
            <a:r>
              <a:rPr lang="en-US" sz="3600" dirty="0">
                <a:solidFill>
                  <a:srgbClr val="16693F"/>
                </a:solidFill>
              </a:rPr>
              <a:t> automatically produces visualizations of weighted networks from adjacency matrix inputs</a:t>
            </a:r>
            <a:endParaRPr lang="en-US" sz="3600" i="0" u="none" strike="noStrike" cap="none" baseline="0" dirty="0">
              <a:solidFill>
                <a:srgbClr val="16693F"/>
              </a:solidFill>
              <a:sym typeface="Arial"/>
              <a:rtl val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003572" y="7628636"/>
            <a:ext cx="21565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077326" y="9997166"/>
            <a:ext cx="42514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/>
              <a:t>Force Graph Parameter Sliders </a:t>
            </a:r>
            <a:endParaRPr lang="en-US" sz="2200" b="1" dirty="0">
              <a:solidFill>
                <a:schemeClr val="dk1"/>
              </a:solidFill>
            </a:endParaRP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Link distance determines the minimum distance between nodes.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Nodes have a charge, which repels or attracts other nodes.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The charge distance determines at what range a node’s charge will affect other nodes.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/>
              <a:t>Gravity determines the strength of the force holding the nodes to the center of the graph.</a:t>
            </a:r>
            <a:endParaRPr lang="en-US" sz="2000" dirty="0">
              <a:solidFill>
                <a:schemeClr val="dk1"/>
              </a:solidFill>
            </a:endParaRP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Reset functionality sets all parameters to default settings.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Locking the parameters prevents any further changes.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196" y="1110946"/>
            <a:ext cx="4383412" cy="2594714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 flipV="1">
            <a:off x="15483840" y="9436406"/>
            <a:ext cx="838329" cy="770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Shape 106"/>
          <p:cNvSpPr/>
          <p:nvPr/>
        </p:nvSpPr>
        <p:spPr>
          <a:xfrm>
            <a:off x="33125972" y="21951744"/>
            <a:ext cx="7060124" cy="38991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free and open to all users and there is no login requirement. </a:t>
            </a: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Web site content is available under the Creative Commons Attribution Non-Commercial Share Alike license.</a:t>
            </a: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code is available under the open source BSD license.</a:t>
            </a: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Usage is being tracked through Google Analytics.</a:t>
            </a:r>
          </a:p>
          <a:p>
            <a:pPr marL="236538" indent="-231775"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tx1"/>
                </a:solidFill>
              </a:rPr>
              <a:t>GRNsight</a:t>
            </a:r>
            <a:r>
              <a:rPr lang="en-US" sz="2200" dirty="0">
                <a:solidFill>
                  <a:schemeClr val="tx1"/>
                </a:solidFill>
              </a:rPr>
              <a:t> has been tested with and confirmed to be working in Chrome version 43 or higher and Firefox version 38 or higher on Windows 7 and Mac OS X.</a:t>
            </a: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66845" y="10207400"/>
            <a:ext cx="57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DNA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92844" y="10531638"/>
            <a:ext cx="57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RNA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866845" y="11319838"/>
            <a:ext cx="803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Protein</a:t>
            </a:r>
          </a:p>
        </p:txBody>
      </p:sp>
      <p:sp>
        <p:nvSpPr>
          <p:cNvPr id="95" name="Shape 108"/>
          <p:cNvSpPr/>
          <p:nvPr/>
        </p:nvSpPr>
        <p:spPr>
          <a:xfrm>
            <a:off x="33125972" y="6159261"/>
            <a:ext cx="9903302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Improved Visual</a:t>
            </a:r>
            <a:r>
              <a:rPr lang="en-US" sz="3600" b="0" i="0" u="none" strike="noStrike" cap="none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Performance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6" name="Shape 109"/>
          <p:cNvSpPr/>
          <p:nvPr/>
        </p:nvSpPr>
        <p:spPr>
          <a:xfrm>
            <a:off x="33125970" y="7023418"/>
            <a:ext cx="9903303" cy="13690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endParaRPr lang="en-US" sz="2200" b="1" dirty="0">
              <a:solidFill>
                <a:schemeClr val="dk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125968" y="7031885"/>
            <a:ext cx="9600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 err="1">
                <a:solidFill>
                  <a:schemeClr val="dk1"/>
                </a:solidFill>
              </a:rPr>
              <a:t>GRNsight</a:t>
            </a:r>
            <a:r>
              <a:rPr lang="en-US" sz="2200" b="1" dirty="0">
                <a:solidFill>
                  <a:schemeClr val="dk1"/>
                </a:solidFill>
              </a:rPr>
              <a:t> Beta displays enhanced visual performance</a:t>
            </a:r>
            <a:endParaRPr lang="en-US" sz="2200" dirty="0">
              <a:solidFill>
                <a:schemeClr val="dk1"/>
              </a:solidFill>
            </a:endParaRPr>
          </a:p>
          <a:p>
            <a:pPr lvl="0">
              <a:buClr>
                <a:srgbClr val="000000"/>
              </a:buClr>
              <a:buSzPct val="25000"/>
            </a:pPr>
            <a:endParaRPr lang="en-US" sz="2200" b="1" dirty="0">
              <a:solidFill>
                <a:schemeClr val="dk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125965" y="7641195"/>
            <a:ext cx="60676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ct val="100000"/>
            </a:pPr>
            <a:r>
              <a:rPr lang="en-US" sz="2200" b="1" dirty="0"/>
              <a:t>Node adjustments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Long node labels with unpleasing self-regulatory arrows are now adjusted to start from the end of the node regardless of the length of the node and the thickness of the edge.</a:t>
            </a: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197182" y="14177566"/>
            <a:ext cx="95295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Arrowhead Adjustments</a:t>
            </a:r>
            <a:endParaRPr lang="en-US" sz="2200" dirty="0"/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The arrowheads are centered on the edge.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The tips of the arrowheads are not comparably shown instead of being hidden underneath the node. 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Each visual adjustments were carefully tested with according test files.</a:t>
            </a:r>
          </a:p>
        </p:txBody>
      </p:sp>
      <p:sp>
        <p:nvSpPr>
          <p:cNvPr id="124" name="Shape 108"/>
          <p:cNvSpPr/>
          <p:nvPr/>
        </p:nvSpPr>
        <p:spPr>
          <a:xfrm>
            <a:off x="11775480" y="19355284"/>
            <a:ext cx="9918560" cy="1158131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Unit Testing Framework Was Optimized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1770071" y="27052656"/>
            <a:ext cx="9918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/>
              <a:t>Error catching was greatly improved 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Robustness was greatly extended.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Instead of crashing when given an improperly formatted or incorrect file, </a:t>
            </a:r>
            <a:r>
              <a:rPr lang="en-US" sz="2200" dirty="0" err="1"/>
              <a:t>GRNsight</a:t>
            </a:r>
            <a:r>
              <a:rPr lang="en-US" sz="2200" dirty="0"/>
              <a:t> returns an error in a modal window.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79473" y="28640554"/>
            <a:ext cx="4727562" cy="2462056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11878467" y="28581039"/>
            <a:ext cx="50544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b="1" dirty="0"/>
              <a:t>Warnings are returned in cases of non-fatal improper spreadsheets</a:t>
            </a:r>
            <a:endParaRPr lang="en-US" sz="2200" dirty="0"/>
          </a:p>
        </p:txBody>
      </p:sp>
      <p:sp>
        <p:nvSpPr>
          <p:cNvPr id="129" name="Rounded Rectangle 128"/>
          <p:cNvSpPr/>
          <p:nvPr/>
        </p:nvSpPr>
        <p:spPr>
          <a:xfrm>
            <a:off x="12186654" y="25390727"/>
            <a:ext cx="1620693" cy="5930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Import SIF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17372659" y="25393987"/>
            <a:ext cx="1620693" cy="593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Semantic Checker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14381614" y="25396794"/>
            <a:ext cx="1620693" cy="5930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SIF Syntax Checker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14380685" y="24605612"/>
            <a:ext cx="1620693" cy="593056"/>
          </a:xfrm>
          <a:prstGeom prst="roundRect">
            <a:avLst/>
          </a:prstGeom>
          <a:solidFill>
            <a:srgbClr val="FAC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Excel Syntax Checker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14380685" y="26174562"/>
            <a:ext cx="1620693" cy="5930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</a:rPr>
              <a:t>GraphML</a:t>
            </a:r>
            <a:r>
              <a:rPr lang="en-US" sz="1500" dirty="0">
                <a:solidFill>
                  <a:schemeClr val="tx1"/>
                </a:solidFill>
              </a:rPr>
              <a:t> Syntax Checker</a:t>
            </a:r>
          </a:p>
        </p:txBody>
      </p:sp>
      <p:sp>
        <p:nvSpPr>
          <p:cNvPr id="134" name="Rounded Rectangle 133"/>
          <p:cNvSpPr/>
          <p:nvPr/>
        </p:nvSpPr>
        <p:spPr>
          <a:xfrm>
            <a:off x="19587674" y="25388558"/>
            <a:ext cx="1620693" cy="593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GRNsight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13807347" y="25687255"/>
            <a:ext cx="573338" cy="6067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/>
          <p:nvPr/>
        </p:nvCxnSpPr>
        <p:spPr>
          <a:xfrm flipV="1">
            <a:off x="16001378" y="25687853"/>
            <a:ext cx="1371281" cy="783237"/>
          </a:xfrm>
          <a:prstGeom prst="bentConnector3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/>
          <p:nvPr/>
        </p:nvCxnSpPr>
        <p:spPr>
          <a:xfrm>
            <a:off x="16001378" y="24902140"/>
            <a:ext cx="1371281" cy="785713"/>
          </a:xfrm>
          <a:prstGeom prst="bentConnector3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16002307" y="25687853"/>
            <a:ext cx="1370352" cy="5469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1758921" y="29341426"/>
            <a:ext cx="486447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7488" indent="-217488">
              <a:buFont typeface="Arial"/>
              <a:buChar char="•"/>
            </a:pPr>
            <a:r>
              <a:rPr lang="en-US" sz="2200" dirty="0"/>
              <a:t>In cases where non-fatal errors exist in the format or data of an uploaded spreadsheet, the graph is displayed, and a warning box appears.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1804198" y="31039226"/>
            <a:ext cx="9904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7488" indent="-217488">
              <a:buFont typeface="Arial"/>
              <a:buChar char="•"/>
            </a:pPr>
            <a:r>
              <a:rPr lang="en-US" sz="2200" dirty="0"/>
              <a:t>Warnings clearly state which row(s) or cell(s) may have incorrect data.</a:t>
            </a:r>
          </a:p>
          <a:p>
            <a:pPr marL="217488" lvl="0" indent="-217488">
              <a:buFont typeface="Arial"/>
              <a:buChar char="•"/>
            </a:pPr>
            <a:r>
              <a:rPr lang="en-US" sz="2200" dirty="0"/>
              <a:t>The warning box can be closed and reopened at any time via a hyperlink underneath Force Graph Parameter sliders. </a:t>
            </a:r>
          </a:p>
        </p:txBody>
      </p:sp>
      <p:cxnSp>
        <p:nvCxnSpPr>
          <p:cNvPr id="148" name="Straight Arrow Connector 147"/>
          <p:cNvCxnSpPr/>
          <p:nvPr/>
        </p:nvCxnSpPr>
        <p:spPr>
          <a:xfrm flipV="1">
            <a:off x="18993352" y="25685086"/>
            <a:ext cx="594322" cy="8236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12186654" y="24597147"/>
            <a:ext cx="1620693" cy="593056"/>
          </a:xfrm>
          <a:prstGeom prst="roundRect">
            <a:avLst/>
          </a:prstGeom>
          <a:solidFill>
            <a:srgbClr val="FAC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Import Excel</a:t>
            </a:r>
          </a:p>
        </p:txBody>
      </p:sp>
      <p:cxnSp>
        <p:nvCxnSpPr>
          <p:cNvPr id="156" name="Straight Arrow Connector 155"/>
          <p:cNvCxnSpPr/>
          <p:nvPr/>
        </p:nvCxnSpPr>
        <p:spPr>
          <a:xfrm>
            <a:off x="13807347" y="24893675"/>
            <a:ext cx="573338" cy="6067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12186654" y="26174562"/>
            <a:ext cx="1620693" cy="5930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Import </a:t>
            </a:r>
            <a:r>
              <a:rPr lang="en-US" sz="1800" dirty="0" err="1">
                <a:solidFill>
                  <a:schemeClr val="tx1"/>
                </a:solidFill>
              </a:rPr>
              <a:t>GraphML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13807347" y="26471090"/>
            <a:ext cx="573338" cy="6067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Shape 108"/>
          <p:cNvSpPr/>
          <p:nvPr/>
        </p:nvSpPr>
        <p:spPr>
          <a:xfrm>
            <a:off x="726713" y="20506297"/>
            <a:ext cx="10290407" cy="1194088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17C00"/>
              </a:buClr>
              <a:buSzPct val="25000"/>
            </a:pPr>
            <a:r>
              <a:rPr lang="en-US" sz="3600" dirty="0" err="1">
                <a:solidFill>
                  <a:srgbClr val="017C00"/>
                </a:solidFill>
              </a:rPr>
              <a:t>GRNsight</a:t>
            </a:r>
            <a:r>
              <a:rPr lang="en-US" sz="3600" dirty="0">
                <a:solidFill>
                  <a:srgbClr val="017C00"/>
                </a:solidFill>
              </a:rPr>
              <a:t> Accepts Microsoft Excel, SIF, and </a:t>
            </a:r>
            <a:r>
              <a:rPr lang="en-US" sz="3600" dirty="0" err="1">
                <a:solidFill>
                  <a:srgbClr val="017C00"/>
                </a:solidFill>
              </a:rPr>
              <a:t>GraphML</a:t>
            </a:r>
            <a:r>
              <a:rPr lang="en-US" sz="3600" dirty="0">
                <a:solidFill>
                  <a:srgbClr val="017C00"/>
                </a:solidFill>
              </a:rPr>
              <a:t> Files in the Proper Format</a:t>
            </a:r>
          </a:p>
        </p:txBody>
      </p:sp>
      <p:sp>
        <p:nvSpPr>
          <p:cNvPr id="187" name="Shape 109"/>
          <p:cNvSpPr/>
          <p:nvPr/>
        </p:nvSpPr>
        <p:spPr>
          <a:xfrm>
            <a:off x="726713" y="21700385"/>
            <a:ext cx="10290407" cy="10610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Excel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Excel workbooks need a “network” sheet (for unweighted graphs) or a “</a:t>
            </a:r>
            <a:r>
              <a:rPr lang="en-US" sz="2200" dirty="0" err="1">
                <a:solidFill>
                  <a:schemeClr val="dk1"/>
                </a:solidFill>
              </a:rPr>
              <a:t>network_optimized_weights</a:t>
            </a:r>
            <a:r>
              <a:rPr lang="en-US" sz="2200" dirty="0">
                <a:solidFill>
                  <a:schemeClr val="dk1"/>
                </a:solidFill>
              </a:rPr>
              <a:t>” sheet (for weighted graphs). The adjacency matrix can be symmetrical or asymmetrical. 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GRNmap</a:t>
            </a:r>
            <a:r>
              <a:rPr lang="en-US" sz="2200" dirty="0">
                <a:solidFill>
                  <a:schemeClr val="dk1"/>
                </a:solidFill>
              </a:rPr>
              <a:t> input and output workbooks are accepted without adjustment.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Adjacency matrices generated from other databases, such as YEASTRACT (</a:t>
            </a:r>
            <a:r>
              <a:rPr lang="en-US" sz="2200" dirty="0"/>
              <a:t>Teixeira</a:t>
            </a:r>
            <a:r>
              <a:rPr lang="en-US" sz="2400" dirty="0"/>
              <a:t> </a:t>
            </a:r>
            <a:r>
              <a:rPr lang="en-US" sz="2200" dirty="0">
                <a:solidFill>
                  <a:schemeClr val="dk1"/>
                </a:solidFill>
              </a:rPr>
              <a:t>et al., 2014), can be used with some modification.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n-US" sz="2200" b="1" dirty="0" err="1">
                <a:solidFill>
                  <a:schemeClr val="dk1"/>
                </a:solidFill>
              </a:rPr>
              <a:t>GRNsight</a:t>
            </a:r>
            <a:r>
              <a:rPr lang="en-US" sz="2200" b="1" dirty="0">
                <a:solidFill>
                  <a:schemeClr val="dk1"/>
                </a:solidFill>
              </a:rPr>
              <a:t> now accepts SIF and </a:t>
            </a:r>
            <a:r>
              <a:rPr lang="en-US" sz="2200" b="1" dirty="0" err="1">
                <a:solidFill>
                  <a:schemeClr val="dk1"/>
                </a:solidFill>
              </a:rPr>
              <a:t>GraphML</a:t>
            </a:r>
            <a:r>
              <a:rPr lang="en-US" sz="2200" b="1" dirty="0">
                <a:solidFill>
                  <a:schemeClr val="dk1"/>
                </a:solidFill>
              </a:rPr>
              <a:t> files without any modification</a:t>
            </a:r>
          </a:p>
          <a:p>
            <a:pPr lvl="0">
              <a:buClr>
                <a:schemeClr val="dk1"/>
              </a:buClr>
              <a:buSzPct val="100000"/>
            </a:pPr>
            <a:endParaRPr lang="en-US" sz="22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100000"/>
            </a:pPr>
            <a:endParaRPr lang="en-US" sz="22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100000"/>
            </a:pPr>
            <a:endParaRPr lang="en-US" sz="22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100000"/>
            </a:pPr>
            <a:endParaRPr lang="en-US" sz="22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100000"/>
            </a:pPr>
            <a:endParaRPr lang="en-US" sz="2200" b="1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100000"/>
            </a:pPr>
            <a:endParaRPr lang="en-US" sz="2200" b="1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100000"/>
            </a:pPr>
            <a:endParaRPr lang="en-US" sz="2200" b="1" dirty="0">
              <a:solidFill>
                <a:schemeClr val="dk1"/>
              </a:solidFill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charset="0"/>
              <a:buChar char="•"/>
            </a:pPr>
            <a:endParaRPr lang="en-US" sz="2200" b="1" dirty="0">
              <a:solidFill>
                <a:schemeClr val="dk1"/>
              </a:solidFill>
            </a:endParaRPr>
          </a:p>
        </p:txBody>
      </p:sp>
      <p:pic>
        <p:nvPicPr>
          <p:cNvPr id="191" name="Picture 190"/>
          <p:cNvPicPr>
            <a:picLocks noChangeAspect="1"/>
          </p:cNvPicPr>
          <p:nvPr/>
        </p:nvPicPr>
        <p:blipFill rotWithShape="1">
          <a:blip r:embed="rId9"/>
          <a:srcRect l="-2" t="36170" r="16547" b="19645"/>
          <a:stretch/>
        </p:blipFill>
        <p:spPr>
          <a:xfrm>
            <a:off x="2303991" y="24151218"/>
            <a:ext cx="6395288" cy="1249850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40322755" y="25114816"/>
            <a:ext cx="22936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11,311 total sessions and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3,894 files uploaded as of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6 November 2017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2214" y="26013539"/>
            <a:ext cx="3254130" cy="2566265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827159" y="25973302"/>
            <a:ext cx="614857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SIF</a:t>
            </a:r>
          </a:p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US" sz="2200" dirty="0"/>
              <a:t>A SIF file is a tab-delimited text file with the file extension .</a:t>
            </a:r>
            <a:r>
              <a:rPr lang="en-US" sz="2200" dirty="0" err="1"/>
              <a:t>sif</a:t>
            </a:r>
            <a:r>
              <a:rPr lang="en-US" sz="2200" dirty="0"/>
              <a:t> originally created for use with </a:t>
            </a:r>
            <a:r>
              <a:rPr lang="en-US" sz="2200" dirty="0" err="1"/>
              <a:t>Cytoscape</a:t>
            </a:r>
            <a:r>
              <a:rPr lang="en-US" sz="2200" dirty="0"/>
              <a:t>.</a:t>
            </a:r>
          </a:p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US" sz="2200" dirty="0"/>
              <a:t>Lines in the SIF file specify a source node, a relationship type (or edge type), and one or more target nodes separated by tab characters.</a:t>
            </a:r>
          </a:p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endParaRPr lang="en-US" sz="2200" dirty="0"/>
          </a:p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50582" y="28765381"/>
            <a:ext cx="592935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 err="1">
                <a:solidFill>
                  <a:schemeClr val="dk1"/>
                </a:solidFill>
              </a:rPr>
              <a:t>GraphML</a:t>
            </a:r>
            <a:endParaRPr lang="en-US" sz="2200" b="1" dirty="0">
              <a:solidFill>
                <a:schemeClr val="dk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200" dirty="0"/>
              <a:t>A </a:t>
            </a:r>
            <a:r>
              <a:rPr lang="en-US" sz="2200" dirty="0" err="1"/>
              <a:t>GraphML</a:t>
            </a:r>
            <a:r>
              <a:rPr lang="en-US" sz="2200" dirty="0"/>
              <a:t> file is an E</a:t>
            </a:r>
            <a:r>
              <a:rPr lang="en-US" sz="2200" b="1" dirty="0"/>
              <a:t>x</a:t>
            </a:r>
            <a:r>
              <a:rPr lang="en-US" sz="2200" dirty="0"/>
              <a:t>tensible </a:t>
            </a:r>
            <a:r>
              <a:rPr lang="en-US" sz="2200" b="1" dirty="0"/>
              <a:t>M</a:t>
            </a:r>
            <a:r>
              <a:rPr lang="en-US" sz="2200" dirty="0"/>
              <a:t>arkup </a:t>
            </a:r>
            <a:r>
              <a:rPr lang="en-US" sz="2200" b="1" dirty="0"/>
              <a:t>L</a:t>
            </a:r>
            <a:r>
              <a:rPr lang="en-US" sz="2200" dirty="0"/>
              <a:t>anguage (XML) file with the extension .</a:t>
            </a:r>
            <a:r>
              <a:rPr lang="en-US" sz="2200" dirty="0" err="1"/>
              <a:t>graphml</a:t>
            </a:r>
            <a:r>
              <a:rPr lang="en-US" sz="2200" dirty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err="1"/>
              <a:t>GRNsight</a:t>
            </a:r>
            <a:r>
              <a:rPr lang="en-US" sz="2200" dirty="0"/>
              <a:t> parses </a:t>
            </a:r>
            <a:r>
              <a:rPr lang="en-US" sz="2200" dirty="0" err="1"/>
              <a:t>GraphML</a:t>
            </a:r>
            <a:r>
              <a:rPr lang="en-US" sz="2200" dirty="0"/>
              <a:t> to extract nodes and edges.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err="1"/>
              <a:t>GraphML</a:t>
            </a:r>
            <a:r>
              <a:rPr lang="en-US" sz="2200" dirty="0"/>
              <a:t> has the ability to specify additional graph features that </a:t>
            </a:r>
            <a:r>
              <a:rPr lang="en-US" sz="2200" dirty="0" err="1"/>
              <a:t>GRNsight</a:t>
            </a:r>
            <a:r>
              <a:rPr lang="en-US" sz="2200" dirty="0"/>
              <a:t> cannot display, but may be useful additional data.</a:t>
            </a:r>
          </a:p>
          <a:p>
            <a:pPr marL="342900" indent="-342900">
              <a:buFont typeface="Arial" charset="0"/>
              <a:buChar char="•"/>
            </a:pPr>
            <a:endParaRPr lang="en-US" sz="22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14" y="29394396"/>
            <a:ext cx="3641730" cy="2136690"/>
          </a:xfrm>
          <a:prstGeom prst="rect">
            <a:avLst/>
          </a:prstGeom>
        </p:spPr>
      </p:pic>
      <p:sp>
        <p:nvSpPr>
          <p:cNvPr id="166" name="Shape 90"/>
          <p:cNvSpPr/>
          <p:nvPr/>
        </p:nvSpPr>
        <p:spPr>
          <a:xfrm>
            <a:off x="751777" y="15726602"/>
            <a:ext cx="10265343" cy="4431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/>
              <a:t>Although other open source software, such as </a:t>
            </a:r>
            <a:r>
              <a:rPr lang="en-US" sz="2400" dirty="0" err="1"/>
              <a:t>Cytoscape</a:t>
            </a:r>
            <a:r>
              <a:rPr lang="en-US" sz="2400" dirty="0"/>
              <a:t> or </a:t>
            </a:r>
            <a:r>
              <a:rPr lang="en-US" sz="2400" dirty="0" err="1"/>
              <a:t>Gephi</a:t>
            </a:r>
            <a:r>
              <a:rPr lang="en-US" sz="2400" dirty="0"/>
              <a:t>, exists to lay out large networks, they were too cumbersome for our needs.</a:t>
            </a:r>
          </a:p>
          <a:p>
            <a:pPr marL="236538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 err="1"/>
              <a:t>GRNsight</a:t>
            </a:r>
            <a:r>
              <a:rPr lang="en-US" sz="2400" dirty="0"/>
              <a:t> is targeted at both experienced biology investigators and novice undergraduate users and has the following requirements:</a:t>
            </a:r>
          </a:p>
          <a:p>
            <a:pPr marL="866775" indent="-457200">
              <a:buAutoNum type="arabicPeriod"/>
            </a:pPr>
            <a:r>
              <a:rPr lang="en-US" sz="2400" dirty="0"/>
              <a:t>Exist as a web application. </a:t>
            </a:r>
          </a:p>
          <a:p>
            <a:pPr marL="866775" indent="-457200">
              <a:buAutoNum type="arabicPeriod"/>
            </a:pPr>
            <a:r>
              <a:rPr lang="en-US" sz="2400" dirty="0"/>
              <a:t>Be simple and intuitive to use.</a:t>
            </a:r>
          </a:p>
          <a:p>
            <a:pPr marL="866775" indent="-457200"/>
            <a:r>
              <a:rPr lang="en-US" sz="2400" dirty="0"/>
              <a:t>3.  Accept Excel (.</a:t>
            </a:r>
            <a:r>
              <a:rPr lang="en-US" sz="2400" dirty="0" err="1"/>
              <a:t>xlsx</a:t>
            </a:r>
            <a:r>
              <a:rPr lang="en-US" sz="2400" dirty="0"/>
              <a:t>) files directly from our sister project, </a:t>
            </a:r>
            <a:r>
              <a:rPr lang="en-US" sz="2400" dirty="0" err="1"/>
              <a:t>GRNmap</a:t>
            </a:r>
            <a:r>
              <a:rPr lang="en-US" sz="2400" dirty="0"/>
              <a:t>, as well as, SIF (.</a:t>
            </a:r>
            <a:r>
              <a:rPr lang="en-US" sz="2400" dirty="0" err="1"/>
              <a:t>sif</a:t>
            </a:r>
            <a:r>
              <a:rPr lang="en-US" sz="2400" dirty="0"/>
              <a:t>), or </a:t>
            </a:r>
            <a:r>
              <a:rPr lang="en-US" sz="2400" dirty="0" err="1"/>
              <a:t>GraphML</a:t>
            </a:r>
            <a:r>
              <a:rPr lang="en-US" sz="2400" dirty="0"/>
              <a:t> (.</a:t>
            </a:r>
            <a:r>
              <a:rPr lang="en-US" sz="2400" dirty="0" err="1"/>
              <a:t>graphml</a:t>
            </a:r>
            <a:r>
              <a:rPr lang="en-US" sz="2400" dirty="0"/>
              <a:t>) input files.</a:t>
            </a:r>
          </a:p>
          <a:p>
            <a:pPr marL="866775" indent="-457200">
              <a:buAutoNum type="arabicPeriod" startAt="4"/>
            </a:pPr>
            <a:r>
              <a:rPr lang="en-US" sz="2400" dirty="0"/>
              <a:t>Read a weighted or unweighted adjacency matrix.</a:t>
            </a:r>
          </a:p>
          <a:p>
            <a:pPr marL="866775" indent="-457200">
              <a:buAutoNum type="arabicPeriod" startAt="4"/>
            </a:pPr>
            <a:r>
              <a:rPr lang="en-US" sz="2400" dirty="0"/>
              <a:t>Automatically lay out and display unweighted and weighted, directed network graphs.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70" name="Shape 99"/>
          <p:cNvSpPr/>
          <p:nvPr/>
        </p:nvSpPr>
        <p:spPr>
          <a:xfrm>
            <a:off x="726713" y="14737341"/>
            <a:ext cx="10290407" cy="989261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dirty="0" err="1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dirty="0">
                <a:solidFill>
                  <a:srgbClr val="017C00"/>
                </a:solidFill>
              </a:rPr>
              <a:t> Fulfills a Specific Software Niche for Visualizing Small- to Medium-scale GRNs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3" name="Shape 105"/>
          <p:cNvSpPr/>
          <p:nvPr/>
        </p:nvSpPr>
        <p:spPr>
          <a:xfrm>
            <a:off x="33125972" y="21025440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Availability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3181814" y="10055239"/>
            <a:ext cx="95136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ct val="100000"/>
            </a:pPr>
            <a:r>
              <a:rPr lang="en-US" sz="2200" b="1" dirty="0"/>
              <a:t>Blunt Marker Adjustments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The blunt markers are centered. 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The edges now display equivalent spacing for both cases: when the target node is to the right from the source node and when it is to the left of the source node.</a:t>
            </a:r>
          </a:p>
          <a:p>
            <a:pPr marL="236538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The blunt markers are centered.</a:t>
            </a:r>
            <a:endParaRPr lang="en-US" sz="2200" dirty="0">
              <a:solidFill>
                <a:schemeClr val="dk1"/>
              </a:solidFill>
            </a:endParaRP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>
              <a:solidFill>
                <a:schemeClr val="dk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395832" y="7899119"/>
            <a:ext cx="3299583" cy="1865734"/>
            <a:chOff x="39248752" y="7486255"/>
            <a:chExt cx="3299583" cy="1865734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2586" y="7549851"/>
              <a:ext cx="2847975" cy="866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932" b="3895"/>
            <a:stretch/>
          </p:blipFill>
          <p:spPr bwMode="auto">
            <a:xfrm>
              <a:off x="39248752" y="8340426"/>
              <a:ext cx="3299583" cy="1011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39248752" y="7486255"/>
              <a:ext cx="3299583" cy="183525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8190" y="12308850"/>
            <a:ext cx="9307225" cy="142533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4" t="10543" r="5449" b="8263"/>
          <a:stretch/>
        </p:blipFill>
        <p:spPr bwMode="auto">
          <a:xfrm>
            <a:off x="33388190" y="16253232"/>
            <a:ext cx="9307226" cy="408581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2839090-9348-4086-ADAC-CA2423A1364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874166" y="21997470"/>
            <a:ext cx="3137941" cy="3194143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7347940" y="25973301"/>
            <a:ext cx="484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GRNsight</a:t>
            </a:r>
            <a:r>
              <a:rPr lang="en-US" sz="2400" b="1" dirty="0"/>
              <a:t> technology stack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7575833" y="22474594"/>
            <a:ext cx="4416706" cy="3257094"/>
            <a:chOff x="27318789" y="22332229"/>
            <a:chExt cx="4895820" cy="3610417"/>
          </a:xfrm>
        </p:grpSpPr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667860" y="22842172"/>
              <a:ext cx="1546749" cy="1546749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52014" y="22332229"/>
              <a:ext cx="2713148" cy="603867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 rotWithShape="1"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97" r="6882"/>
            <a:stretch/>
          </p:blipFill>
          <p:spPr>
            <a:xfrm>
              <a:off x="29452011" y="22936097"/>
              <a:ext cx="1215849" cy="1452824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18789" y="22332229"/>
              <a:ext cx="2133224" cy="2133224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 rotWithShape="1">
            <a:blip r:embed="rId21"/>
            <a:srcRect t="21084" b="22160"/>
            <a:stretch/>
          </p:blipFill>
          <p:spPr>
            <a:xfrm>
              <a:off x="27318789" y="24463558"/>
              <a:ext cx="4846373" cy="1479088"/>
            </a:xfrm>
            <a:prstGeom prst="rect">
              <a:avLst/>
            </a:prstGeom>
          </p:spPr>
        </p:pic>
      </p:grpSp>
      <p:pic>
        <p:nvPicPr>
          <p:cNvPr id="115" name="Shape 141"/>
          <p:cNvPicPr preferRelativeResize="0">
            <a:picLocks/>
          </p:cNvPicPr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2114849" y="22324503"/>
            <a:ext cx="5098030" cy="3407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16" name="TextBox 115"/>
          <p:cNvSpPr txBox="1"/>
          <p:nvPr/>
        </p:nvSpPr>
        <p:spPr>
          <a:xfrm>
            <a:off x="21947247" y="25973302"/>
            <a:ext cx="5400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Test-driven development cycle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2090934" y="20751415"/>
            <a:ext cx="9998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600" dirty="0" err="1"/>
              <a:t>GRNsight</a:t>
            </a:r>
            <a:r>
              <a:rPr lang="en-US" sz="3600" dirty="0"/>
              <a:t> is written in JavaScript and follows software engineering best practices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318788" y="22324503"/>
            <a:ext cx="4846374" cy="340718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4885" y="8219920"/>
            <a:ext cx="10225416" cy="601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8074" y="8219920"/>
            <a:ext cx="2924175" cy="4410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1834" y="12734693"/>
            <a:ext cx="2915655" cy="21567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1878" y="7426481"/>
            <a:ext cx="72390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Rectangle 124"/>
          <p:cNvSpPr/>
          <p:nvPr/>
        </p:nvSpPr>
        <p:spPr>
          <a:xfrm>
            <a:off x="12053566" y="7456826"/>
            <a:ext cx="427518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/>
              <a:t>File Formats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Can open an Excel workbook and import SIF or </a:t>
            </a:r>
            <a:r>
              <a:rPr lang="en-US" sz="2000" dirty="0" err="1">
                <a:solidFill>
                  <a:schemeClr val="dk1"/>
                </a:solidFill>
              </a:rPr>
              <a:t>GraphML</a:t>
            </a:r>
            <a:r>
              <a:rPr lang="en-US" sz="2000" dirty="0">
                <a:solidFill>
                  <a:schemeClr val="dk1"/>
                </a:solidFill>
              </a:rPr>
              <a:t>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Can export graph to above formats.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Demo files with weighted and </a:t>
            </a:r>
            <a:r>
              <a:rPr lang="en-US" sz="2000" dirty="0" err="1">
                <a:solidFill>
                  <a:schemeClr val="dk1"/>
                </a:solidFill>
              </a:rPr>
              <a:t>unweighted</a:t>
            </a:r>
            <a:r>
              <a:rPr lang="en-US" sz="2000" dirty="0">
                <a:solidFill>
                  <a:schemeClr val="dk1"/>
                </a:solidFill>
              </a:rPr>
              <a:t> graphs.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 flipV="1">
            <a:off x="15742920" y="15478166"/>
            <a:ext cx="579249" cy="369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8074" y="7416605"/>
            <a:ext cx="88011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16438074" y="7416605"/>
            <a:ext cx="13362804" cy="62900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1834" y="15070118"/>
            <a:ext cx="2915655" cy="2711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8074" y="17942246"/>
            <a:ext cx="2924174" cy="7285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7" name="Rectangle 166"/>
          <p:cNvSpPr/>
          <p:nvPr/>
        </p:nvSpPr>
        <p:spPr>
          <a:xfrm>
            <a:off x="29844845" y="10446435"/>
            <a:ext cx="2578105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/>
              <a:t>Viewport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Graph bounding box can be  separated from viewport.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Zoom and Scrolling enabled.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Multiple viewport sizes available.</a:t>
            </a:r>
          </a:p>
        </p:txBody>
      </p:sp>
      <p:cxnSp>
        <p:nvCxnSpPr>
          <p:cNvPr id="168" name="Straight Arrow Connector 167"/>
          <p:cNvCxnSpPr/>
          <p:nvPr/>
        </p:nvCxnSpPr>
        <p:spPr>
          <a:xfrm flipH="1">
            <a:off x="29500294" y="14442917"/>
            <a:ext cx="339660" cy="90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12053566" y="15847221"/>
            <a:ext cx="392794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/>
              <a:t>Edge Weight Normalization</a:t>
            </a:r>
            <a:endParaRPr lang="en-US" sz="2200" b="1" dirty="0">
              <a:solidFill>
                <a:schemeClr val="dk1"/>
              </a:solidFill>
            </a:endParaRP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Allows user to set normalization factor in user interface.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Edge thicknesses for different graphs can be rendered on the same scale.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Facilitates accurate visual comparison.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19587674" y="14741823"/>
            <a:ext cx="10154301" cy="4014816"/>
            <a:chOff x="20004241" y="14518207"/>
            <a:chExt cx="10719873" cy="4238432"/>
          </a:xfrm>
        </p:grpSpPr>
        <p:pic>
          <p:nvPicPr>
            <p:cNvPr id="171" name="Picture 170"/>
            <p:cNvPicPr>
              <a:picLocks noChangeAspect="1"/>
            </p:cNvPicPr>
            <p:nvPr/>
          </p:nvPicPr>
          <p:blipFill rotWithShape="1"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08"/>
            <a:stretch/>
          </p:blipFill>
          <p:spPr>
            <a:xfrm>
              <a:off x="23915982" y="14518207"/>
              <a:ext cx="3357857" cy="3305354"/>
            </a:xfrm>
            <a:prstGeom prst="rect">
              <a:avLst/>
            </a:prstGeom>
          </p:spPr>
        </p:pic>
        <p:pic>
          <p:nvPicPr>
            <p:cNvPr id="172" name="Picture 171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4241" y="14737341"/>
              <a:ext cx="3850781" cy="3020787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 rotWithShape="1"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35"/>
            <a:stretch/>
          </p:blipFill>
          <p:spPr>
            <a:xfrm>
              <a:off x="27347939" y="14704945"/>
              <a:ext cx="3376175" cy="3057018"/>
            </a:xfrm>
            <a:prstGeom prst="rect">
              <a:avLst/>
            </a:prstGeom>
          </p:spPr>
        </p:pic>
        <p:pic>
          <p:nvPicPr>
            <p:cNvPr id="174" name="Picture 173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17460" y="17743860"/>
              <a:ext cx="3340396" cy="1012779"/>
            </a:xfrm>
            <a:prstGeom prst="rect">
              <a:avLst/>
            </a:prstGeom>
          </p:spPr>
        </p:pic>
        <p:pic>
          <p:nvPicPr>
            <p:cNvPr id="175" name="Picture 174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88434" y="17757558"/>
              <a:ext cx="3187858" cy="922801"/>
            </a:xfrm>
            <a:prstGeom prst="rect">
              <a:avLst/>
            </a:prstGeom>
          </p:spPr>
        </p:pic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2519" y="17747654"/>
              <a:ext cx="3532503" cy="956313"/>
            </a:xfrm>
            <a:prstGeom prst="rect">
              <a:avLst/>
            </a:prstGeom>
          </p:spPr>
        </p:pic>
      </p:grpSp>
      <p:sp>
        <p:nvSpPr>
          <p:cNvPr id="177" name="Rectangle 176"/>
          <p:cNvSpPr/>
          <p:nvPr/>
        </p:nvSpPr>
        <p:spPr>
          <a:xfrm>
            <a:off x="29839954" y="14232257"/>
            <a:ext cx="2458545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/>
              <a:t>Gray Edge Threshold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Slider allows the gray edge threshold to be customized.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As the threshold value increases, only the highest magnitude regulatory relationships are rendered in color.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9534885" y="14599992"/>
            <a:ext cx="10236241" cy="40708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1486" y="7431960"/>
            <a:ext cx="1628775" cy="2152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1" name="Straight Arrow Connector 180"/>
          <p:cNvCxnSpPr/>
          <p:nvPr/>
        </p:nvCxnSpPr>
        <p:spPr>
          <a:xfrm flipV="1">
            <a:off x="30170356" y="9754868"/>
            <a:ext cx="252779" cy="600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20089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3031</TotalTime>
  <Words>1487</Words>
  <Application>Microsoft Office PowerPoint</Application>
  <PresentationFormat>Custom</PresentationFormat>
  <Paragraphs>170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Dahlquist, Kam D.</dc:creator>
  <cp:lastModifiedBy>Edward Bachoura</cp:lastModifiedBy>
  <cp:revision>240</cp:revision>
  <cp:lastPrinted>2017-01-27T17:32:38Z</cp:lastPrinted>
  <dcterms:modified xsi:type="dcterms:W3CDTF">2017-11-17T00:51:29Z</dcterms:modified>
</cp:coreProperties>
</file>