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12"/>
  </p:notesMasterIdLst>
  <p:sldIdLst>
    <p:sldId id="256" r:id="rId2"/>
    <p:sldId id="339" r:id="rId3"/>
    <p:sldId id="340" r:id="rId4"/>
    <p:sldId id="317" r:id="rId5"/>
    <p:sldId id="335" r:id="rId6"/>
    <p:sldId id="273" r:id="rId7"/>
    <p:sldId id="336" r:id="rId8"/>
    <p:sldId id="337" r:id="rId9"/>
    <p:sldId id="338" r:id="rId10"/>
    <p:sldId id="268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David N. Dionisio" initials="J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93F"/>
    <a:srgbClr val="05CDDA"/>
    <a:srgbClr val="9C9C9C"/>
    <a:srgbClr val="C51789"/>
    <a:srgbClr val="F9238E"/>
    <a:srgbClr val="FA54A7"/>
    <a:srgbClr val="E38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480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9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39F3F-B769-4086-9379-2E97F0DE416C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1EC1C-5ADC-44AF-BC95-94CFA264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gif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cap="none" dirty="0" err="1">
                <a:latin typeface="+mn-lt"/>
              </a:rPr>
              <a:t>GRNmap</a:t>
            </a:r>
            <a:r>
              <a:rPr lang="en-US" sz="4000" b="1" cap="none" dirty="0">
                <a:latin typeface="+mn-lt"/>
              </a:rPr>
              <a:t> and </a:t>
            </a:r>
            <a:r>
              <a:rPr lang="en-US" sz="4000" b="1" cap="none" dirty="0" err="1">
                <a:latin typeface="+mn-lt"/>
              </a:rPr>
              <a:t>GRNsight</a:t>
            </a:r>
            <a:r>
              <a:rPr lang="en-US" sz="4000" b="1" cap="none" dirty="0">
                <a:latin typeface="+mn-lt"/>
              </a:rPr>
              <a:t>:</a:t>
            </a:r>
            <a:r>
              <a:rPr lang="en-US" sz="3600" b="1" cap="none" dirty="0">
                <a:latin typeface="+mn-lt"/>
              </a:rPr>
              <a:t> </a:t>
            </a:r>
            <a:r>
              <a:rPr lang="en-US" sz="3600" b="1" cap="none" dirty="0" smtClean="0">
                <a:latin typeface="+mn-lt"/>
              </a:rPr>
              <a:t/>
            </a:r>
            <a:br>
              <a:rPr lang="en-US" sz="3600" b="1" cap="none" dirty="0" smtClean="0">
                <a:latin typeface="+mn-lt"/>
              </a:rPr>
            </a:br>
            <a:r>
              <a:rPr lang="en-US" sz="3100" b="1" cap="none" dirty="0" smtClean="0">
                <a:latin typeface="+mn-lt"/>
              </a:rPr>
              <a:t>Open </a:t>
            </a:r>
            <a:r>
              <a:rPr lang="en-US" sz="3100" b="1" cap="none" dirty="0">
                <a:latin typeface="+mn-lt"/>
              </a:rPr>
              <a:t>Source Software for Dynamical Systems Modeling and Visualization of Medium-Scale Gene Regulatory Networks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42805" y="3781355"/>
            <a:ext cx="6553200" cy="2306830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Kam</a:t>
            </a:r>
            <a:r>
              <a:rPr lang="en-US" b="1" dirty="0" smtClean="0"/>
              <a:t> D. </a:t>
            </a:r>
            <a:r>
              <a:rPr lang="en-US" b="1" dirty="0" err="1" smtClean="0"/>
              <a:t>Dahlquist</a:t>
            </a:r>
            <a:r>
              <a:rPr lang="en-US" b="1" dirty="0" smtClean="0"/>
              <a:t>, Ph.D.</a:t>
            </a:r>
          </a:p>
          <a:p>
            <a:r>
              <a:rPr lang="en-US" b="1" dirty="0" smtClean="0"/>
              <a:t>Department of Biology</a:t>
            </a:r>
          </a:p>
          <a:p>
            <a:r>
              <a:rPr lang="en-US" b="1" dirty="0" smtClean="0"/>
              <a:t>Loyola </a:t>
            </a:r>
            <a:r>
              <a:rPr lang="en-US" b="1" smtClean="0"/>
              <a:t>Marymount University</a:t>
            </a:r>
            <a:endParaRPr lang="en-US" b="1" dirty="0" smtClean="0"/>
          </a:p>
        </p:txBody>
      </p:sp>
      <p:pic>
        <p:nvPicPr>
          <p:cNvPr id="5" name="Picture 12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292" y="5632409"/>
            <a:ext cx="2579588" cy="92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805" y="5954231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July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9,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Bioinformatics Open Source Conference (BOSC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1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885"/>
            <a:ext cx="8229600" cy="5709684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smtClean="0"/>
              <a:t>GRNmap </a:t>
            </a:r>
            <a:r>
              <a:rPr lang="en-US" sz="2600" b="1" dirty="0" smtClean="0"/>
              <a:t>models the dynamics of “medium-scale” gene regulatory networks using differential equations.</a:t>
            </a:r>
          </a:p>
          <a:p>
            <a:pPr lvl="1"/>
            <a:r>
              <a:rPr lang="en-US" sz="1900" b="1" dirty="0" smtClean="0">
                <a:solidFill>
                  <a:srgbClr val="16693F"/>
                </a:solidFill>
              </a:rPr>
              <a:t>A penalized least squares approach was used successfully to estimate parameters </a:t>
            </a:r>
            <a:r>
              <a:rPr lang="en-US" sz="1900" b="1" smtClean="0">
                <a:solidFill>
                  <a:srgbClr val="16693F"/>
                </a:solidFill>
              </a:rPr>
              <a:t>from yeast cold </a:t>
            </a:r>
            <a:r>
              <a:rPr lang="en-US" sz="1900" b="1" dirty="0" smtClean="0">
                <a:solidFill>
                  <a:srgbClr val="16693F"/>
                </a:solidFill>
              </a:rPr>
              <a:t>shock microarray </a:t>
            </a:r>
            <a:r>
              <a:rPr lang="en-US" sz="1900" b="1" smtClean="0">
                <a:solidFill>
                  <a:srgbClr val="16693F"/>
                </a:solidFill>
              </a:rPr>
              <a:t>data.</a:t>
            </a:r>
          </a:p>
          <a:p>
            <a:pPr lvl="1"/>
            <a:r>
              <a:rPr lang="en-US" sz="1900" b="1" smtClean="0">
                <a:solidFill>
                  <a:srgbClr val="16693F"/>
                </a:solidFill>
              </a:rPr>
              <a:t>Can be used with time course gene expression data from </a:t>
            </a:r>
            <a:r>
              <a:rPr lang="en-US" sz="1900" b="1" i="1" smtClean="0">
                <a:solidFill>
                  <a:srgbClr val="16693F"/>
                </a:solidFill>
              </a:rPr>
              <a:t>any</a:t>
            </a:r>
            <a:r>
              <a:rPr lang="en-US" sz="1900" b="1" smtClean="0">
                <a:solidFill>
                  <a:srgbClr val="16693F"/>
                </a:solidFill>
              </a:rPr>
              <a:t> species.</a:t>
            </a:r>
            <a:endParaRPr lang="en-US" sz="1900" b="1" dirty="0" smtClean="0">
              <a:solidFill>
                <a:srgbClr val="16693F"/>
              </a:solidFill>
            </a:endParaRPr>
          </a:p>
          <a:p>
            <a:r>
              <a:rPr lang="en-US" sz="2600" b="1" dirty="0" err="1" smtClean="0"/>
              <a:t>GRNsight</a:t>
            </a:r>
            <a:r>
              <a:rPr lang="en-US" sz="2600" b="1" dirty="0" smtClean="0"/>
              <a:t> automatically generates weighted network graphs from </a:t>
            </a:r>
            <a:r>
              <a:rPr lang="en-US" sz="2600" b="1" dirty="0"/>
              <a:t>the </a:t>
            </a:r>
            <a:r>
              <a:rPr lang="en-US" sz="2600" b="1" dirty="0" smtClean="0"/>
              <a:t>spreadsheets produced by </a:t>
            </a:r>
            <a:r>
              <a:rPr lang="en-US" sz="2600" b="1" dirty="0" err="1" smtClean="0"/>
              <a:t>GRNmap</a:t>
            </a:r>
            <a:r>
              <a:rPr lang="en-US" sz="2600" b="1" dirty="0" smtClean="0"/>
              <a:t>.</a:t>
            </a:r>
          </a:p>
          <a:p>
            <a:pPr lvl="1"/>
            <a:r>
              <a:rPr lang="en-US" sz="1900" b="1" dirty="0" smtClean="0">
                <a:solidFill>
                  <a:srgbClr val="16693F"/>
                </a:solidFill>
              </a:rPr>
              <a:t>This facilitates visualization of the relative influence of each transcription factor in controlling the cold shock </a:t>
            </a:r>
            <a:r>
              <a:rPr lang="en-US" sz="1900" b="1" smtClean="0">
                <a:solidFill>
                  <a:srgbClr val="16693F"/>
                </a:solidFill>
              </a:rPr>
              <a:t>response.</a:t>
            </a:r>
          </a:p>
          <a:p>
            <a:pPr lvl="1"/>
            <a:r>
              <a:rPr lang="en-US" sz="1900" b="1" smtClean="0">
                <a:solidFill>
                  <a:srgbClr val="16693F"/>
                </a:solidFill>
              </a:rPr>
              <a:t>Can be used to visualize </a:t>
            </a:r>
            <a:r>
              <a:rPr lang="en-US" sz="1900" b="1" i="1" smtClean="0">
                <a:solidFill>
                  <a:srgbClr val="16693F"/>
                </a:solidFill>
              </a:rPr>
              <a:t>any</a:t>
            </a:r>
            <a:r>
              <a:rPr lang="en-US" sz="1900" b="1" smtClean="0">
                <a:solidFill>
                  <a:srgbClr val="16693F"/>
                </a:solidFill>
              </a:rPr>
              <a:t> small- to medium-scale network in adjacency matrix format (&lt; 35 nodes, &lt; 70 edges).</a:t>
            </a:r>
          </a:p>
          <a:p>
            <a:r>
              <a:rPr lang="en-US" sz="2600" b="1" smtClean="0"/>
              <a:t>Challenges in bridging the cultures of mathematics and computing were overcome.</a:t>
            </a:r>
          </a:p>
          <a:p>
            <a:pPr lvl="1"/>
            <a:r>
              <a:rPr lang="en-US" sz="1900" b="1" smtClean="0">
                <a:solidFill>
                  <a:srgbClr val="16693F"/>
                </a:solidFill>
              </a:rPr>
              <a:t>Shifting a longstanding project to open development and software engineering best practices, versus...</a:t>
            </a:r>
          </a:p>
          <a:p>
            <a:pPr lvl="1"/>
            <a:r>
              <a:rPr lang="en-US" sz="1900" b="1" smtClean="0">
                <a:solidFill>
                  <a:srgbClr val="16693F"/>
                </a:solidFill>
              </a:rPr>
              <a:t>Building an open source project with test-driven development, “standing on the shoulders of giants”.</a:t>
            </a:r>
          </a:p>
        </p:txBody>
      </p:sp>
    </p:spTree>
    <p:extLst>
      <p:ext uri="{BB962C8B-B14F-4D97-AF65-F5344CB8AC3E}">
        <p14:creationId xmlns:p14="http://schemas.microsoft.com/office/powerpoint/2010/main" val="38706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8"/>
          <p:cNvGrpSpPr>
            <a:grpSpLocks/>
          </p:cNvGrpSpPr>
          <p:nvPr/>
        </p:nvGrpSpPr>
        <p:grpSpPr bwMode="auto">
          <a:xfrm>
            <a:off x="3505200" y="3162300"/>
            <a:ext cx="2133600" cy="1295400"/>
            <a:chOff x="1524000" y="1066800"/>
            <a:chExt cx="2133600" cy="1295400"/>
          </a:xfrm>
        </p:grpSpPr>
        <p:sp>
          <p:nvSpPr>
            <p:cNvPr id="4138" name="Oval 1"/>
            <p:cNvSpPr>
              <a:spLocks noChangeArrowheads="1"/>
            </p:cNvSpPr>
            <p:nvPr/>
          </p:nvSpPr>
          <p:spPr bwMode="auto">
            <a:xfrm>
              <a:off x="1524000" y="1066800"/>
              <a:ext cx="2133600" cy="1295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/>
            </a:p>
          </p:txBody>
        </p:sp>
        <p:sp>
          <p:nvSpPr>
            <p:cNvPr id="4139" name="TextBox 2"/>
            <p:cNvSpPr txBox="1">
              <a:spLocks noChangeArrowheads="1"/>
            </p:cNvSpPr>
            <p:nvPr/>
          </p:nvSpPr>
          <p:spPr bwMode="auto">
            <a:xfrm>
              <a:off x="1735438" y="1406724"/>
              <a:ext cx="17107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Open Science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(open process)</a:t>
              </a:r>
            </a:p>
          </p:txBody>
        </p:sp>
      </p:grp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3505200" y="5257800"/>
            <a:ext cx="2133600" cy="1295400"/>
            <a:chOff x="4495800" y="4800600"/>
            <a:chExt cx="2133600" cy="1295400"/>
          </a:xfrm>
        </p:grpSpPr>
        <p:sp>
          <p:nvSpPr>
            <p:cNvPr id="4136" name="Oval 15"/>
            <p:cNvSpPr>
              <a:spLocks noChangeArrowheads="1"/>
            </p:cNvSpPr>
            <p:nvPr/>
          </p:nvSpPr>
          <p:spPr bwMode="auto">
            <a:xfrm>
              <a:off x="4495800" y="4800600"/>
              <a:ext cx="2133600" cy="1295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/>
            </a:p>
          </p:txBody>
        </p:sp>
        <p:sp>
          <p:nvSpPr>
            <p:cNvPr id="4137" name="TextBox 16"/>
            <p:cNvSpPr txBox="1">
              <a:spLocks noChangeArrowheads="1"/>
            </p:cNvSpPr>
            <p:nvPr/>
          </p:nvSpPr>
          <p:spPr bwMode="auto">
            <a:xfrm>
              <a:off x="5033963" y="5124450"/>
              <a:ext cx="10572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Citizen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Science</a:t>
              </a:r>
            </a:p>
          </p:txBody>
        </p:sp>
      </p:grpSp>
      <p:grpSp>
        <p:nvGrpSpPr>
          <p:cNvPr id="4100" name="Group 25"/>
          <p:cNvGrpSpPr>
            <a:grpSpLocks/>
          </p:cNvGrpSpPr>
          <p:nvPr/>
        </p:nvGrpSpPr>
        <p:grpSpPr bwMode="auto">
          <a:xfrm>
            <a:off x="2209800" y="1295400"/>
            <a:ext cx="4724400" cy="1295400"/>
            <a:chOff x="2209800" y="1295400"/>
            <a:chExt cx="4724400" cy="1295400"/>
          </a:xfrm>
        </p:grpSpPr>
        <p:grpSp>
          <p:nvGrpSpPr>
            <p:cNvPr id="4130" name="Group 3"/>
            <p:cNvGrpSpPr>
              <a:grpSpLocks/>
            </p:cNvGrpSpPr>
            <p:nvPr/>
          </p:nvGrpSpPr>
          <p:grpSpPr bwMode="auto">
            <a:xfrm>
              <a:off x="4800600" y="1295400"/>
              <a:ext cx="2133600" cy="1295400"/>
              <a:chOff x="4343400" y="2743200"/>
              <a:chExt cx="2133600" cy="1295400"/>
            </a:xfrm>
          </p:grpSpPr>
          <p:sp>
            <p:nvSpPr>
              <p:cNvPr id="4134" name="Oval 9"/>
              <p:cNvSpPr>
                <a:spLocks noChangeArrowheads="1"/>
              </p:cNvSpPr>
              <p:nvPr/>
            </p:nvSpPr>
            <p:spPr bwMode="auto">
              <a:xfrm>
                <a:off x="4343400" y="2743200"/>
                <a:ext cx="2133600" cy="12954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1"/>
              </a:p>
            </p:txBody>
          </p:sp>
          <p:sp>
            <p:nvSpPr>
              <p:cNvPr id="4135" name="TextBox 10"/>
              <p:cNvSpPr txBox="1">
                <a:spLocks noChangeArrowheads="1"/>
              </p:cNvSpPr>
              <p:nvPr/>
            </p:nvSpPr>
            <p:spPr bwMode="auto">
              <a:xfrm>
                <a:off x="4894675" y="2929235"/>
                <a:ext cx="103105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Open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Source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Code</a:t>
                </a:r>
              </a:p>
            </p:txBody>
          </p:sp>
        </p:grpSp>
        <p:grpSp>
          <p:nvGrpSpPr>
            <p:cNvPr id="4131" name="Group 7"/>
            <p:cNvGrpSpPr>
              <a:grpSpLocks/>
            </p:cNvGrpSpPr>
            <p:nvPr/>
          </p:nvGrpSpPr>
          <p:grpSpPr bwMode="auto">
            <a:xfrm>
              <a:off x="2209800" y="1295400"/>
              <a:ext cx="2133600" cy="1295400"/>
              <a:chOff x="1676400" y="2743200"/>
              <a:chExt cx="2133600" cy="1295400"/>
            </a:xfrm>
          </p:grpSpPr>
          <p:sp>
            <p:nvSpPr>
              <p:cNvPr id="4132" name="Oval 5"/>
              <p:cNvSpPr>
                <a:spLocks noChangeArrowheads="1"/>
              </p:cNvSpPr>
              <p:nvPr/>
            </p:nvSpPr>
            <p:spPr bwMode="auto">
              <a:xfrm>
                <a:off x="1676400" y="2743200"/>
                <a:ext cx="2133600" cy="12954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1"/>
              </a:p>
            </p:txBody>
          </p:sp>
          <p:sp>
            <p:nvSpPr>
              <p:cNvPr id="4133" name="TextBox 6"/>
              <p:cNvSpPr txBox="1">
                <a:spLocks noChangeArrowheads="1"/>
              </p:cNvSpPr>
              <p:nvPr/>
            </p:nvSpPr>
            <p:spPr bwMode="auto">
              <a:xfrm>
                <a:off x="1681053" y="3042047"/>
                <a:ext cx="2124299" cy="615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Open Access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/>
                  <a:t>(creative commons)</a:t>
                </a:r>
              </a:p>
            </p:txBody>
          </p:sp>
        </p:grpSp>
      </p:grp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1143000" y="4495800"/>
            <a:ext cx="2133600" cy="1295400"/>
            <a:chOff x="1676400" y="4648200"/>
            <a:chExt cx="2133600" cy="1295400"/>
          </a:xfrm>
        </p:grpSpPr>
        <p:sp>
          <p:nvSpPr>
            <p:cNvPr id="4128" name="Oval 13"/>
            <p:cNvSpPr>
              <a:spLocks noChangeArrowheads="1"/>
            </p:cNvSpPr>
            <p:nvPr/>
          </p:nvSpPr>
          <p:spPr bwMode="auto">
            <a:xfrm>
              <a:off x="1676400" y="4648200"/>
              <a:ext cx="2133600" cy="1295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/>
            </a:p>
          </p:txBody>
        </p:sp>
        <p:sp>
          <p:nvSpPr>
            <p:cNvPr id="4129" name="TextBox 14"/>
            <p:cNvSpPr txBox="1">
              <a:spLocks noChangeArrowheads="1"/>
            </p:cNvSpPr>
            <p:nvPr/>
          </p:nvSpPr>
          <p:spPr bwMode="auto">
            <a:xfrm>
              <a:off x="1881188" y="4972050"/>
              <a:ext cx="17240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Reproducible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Research</a:t>
              </a:r>
            </a:p>
          </p:txBody>
        </p:sp>
      </p:grpSp>
      <p:grpSp>
        <p:nvGrpSpPr>
          <p:cNvPr id="4102" name="Group 1"/>
          <p:cNvGrpSpPr>
            <a:grpSpLocks/>
          </p:cNvGrpSpPr>
          <p:nvPr/>
        </p:nvGrpSpPr>
        <p:grpSpPr bwMode="auto">
          <a:xfrm>
            <a:off x="5943600" y="4495800"/>
            <a:ext cx="2133600" cy="1295400"/>
            <a:chOff x="6858000" y="4038600"/>
            <a:chExt cx="2133600" cy="1295400"/>
          </a:xfrm>
        </p:grpSpPr>
        <p:sp>
          <p:nvSpPr>
            <p:cNvPr id="4126" name="Oval 17"/>
            <p:cNvSpPr>
              <a:spLocks noChangeArrowheads="1"/>
            </p:cNvSpPr>
            <p:nvPr/>
          </p:nvSpPr>
          <p:spPr bwMode="auto">
            <a:xfrm>
              <a:off x="6858000" y="4038600"/>
              <a:ext cx="2133600" cy="1295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/>
            </a:p>
          </p:txBody>
        </p:sp>
        <p:sp>
          <p:nvSpPr>
            <p:cNvPr id="4127" name="TextBox 18"/>
            <p:cNvSpPr txBox="1">
              <a:spLocks noChangeArrowheads="1"/>
            </p:cNvSpPr>
            <p:nvPr/>
          </p:nvSpPr>
          <p:spPr bwMode="auto">
            <a:xfrm>
              <a:off x="7281069" y="4362450"/>
              <a:ext cx="1287462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Research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Integrity</a:t>
              </a:r>
            </a:p>
          </p:txBody>
        </p:sp>
      </p:grpSp>
      <p:cxnSp>
        <p:nvCxnSpPr>
          <p:cNvPr id="4103" name="Straight Arrow Connector 13"/>
          <p:cNvCxnSpPr>
            <a:cxnSpLocks noChangeShapeType="1"/>
          </p:cNvCxnSpPr>
          <p:nvPr/>
        </p:nvCxnSpPr>
        <p:spPr bwMode="auto">
          <a:xfrm flipH="1">
            <a:off x="1604963" y="2209800"/>
            <a:ext cx="528637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Straight Arrow Connector 28"/>
          <p:cNvCxnSpPr>
            <a:cxnSpLocks noChangeShapeType="1"/>
          </p:cNvCxnSpPr>
          <p:nvPr/>
        </p:nvCxnSpPr>
        <p:spPr bwMode="auto">
          <a:xfrm flipH="1">
            <a:off x="5791200" y="5791200"/>
            <a:ext cx="609600" cy="2301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5" name="Straight Arrow Connector 31"/>
          <p:cNvCxnSpPr>
            <a:cxnSpLocks noChangeShapeType="1"/>
          </p:cNvCxnSpPr>
          <p:nvPr/>
        </p:nvCxnSpPr>
        <p:spPr bwMode="auto">
          <a:xfrm>
            <a:off x="7086600" y="2138363"/>
            <a:ext cx="457200" cy="4524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" name="Straight Arrow Connector 33"/>
          <p:cNvCxnSpPr>
            <a:cxnSpLocks noChangeShapeType="1"/>
          </p:cNvCxnSpPr>
          <p:nvPr/>
        </p:nvCxnSpPr>
        <p:spPr bwMode="auto">
          <a:xfrm>
            <a:off x="2819400" y="5795963"/>
            <a:ext cx="533400" cy="3000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7" name="Straight Arrow Connector 34"/>
          <p:cNvCxnSpPr>
            <a:cxnSpLocks noChangeShapeType="1"/>
          </p:cNvCxnSpPr>
          <p:nvPr/>
        </p:nvCxnSpPr>
        <p:spPr bwMode="auto">
          <a:xfrm flipH="1">
            <a:off x="7848600" y="4076700"/>
            <a:ext cx="152400" cy="4889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8" name="Straight Arrow Connector 37"/>
          <p:cNvCxnSpPr>
            <a:cxnSpLocks noChangeShapeType="1"/>
          </p:cNvCxnSpPr>
          <p:nvPr/>
        </p:nvCxnSpPr>
        <p:spPr bwMode="auto">
          <a:xfrm>
            <a:off x="1219200" y="4076700"/>
            <a:ext cx="128588" cy="4889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9" name="Straight Arrow Connector 38"/>
          <p:cNvCxnSpPr>
            <a:cxnSpLocks noChangeShapeType="1"/>
          </p:cNvCxnSpPr>
          <p:nvPr/>
        </p:nvCxnSpPr>
        <p:spPr bwMode="auto">
          <a:xfrm>
            <a:off x="5638800" y="4367213"/>
            <a:ext cx="457200" cy="2809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0" name="Straight Arrow Connector 40"/>
          <p:cNvCxnSpPr>
            <a:cxnSpLocks noChangeShapeType="1"/>
          </p:cNvCxnSpPr>
          <p:nvPr/>
        </p:nvCxnSpPr>
        <p:spPr bwMode="auto">
          <a:xfrm>
            <a:off x="3662363" y="2727325"/>
            <a:ext cx="381000" cy="3571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1" name="Straight Arrow Connector 41"/>
          <p:cNvCxnSpPr>
            <a:cxnSpLocks noChangeShapeType="1"/>
          </p:cNvCxnSpPr>
          <p:nvPr/>
        </p:nvCxnSpPr>
        <p:spPr bwMode="auto">
          <a:xfrm flipV="1">
            <a:off x="5181600" y="2724150"/>
            <a:ext cx="381000" cy="400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2" name="Straight Arrow Connector 45"/>
          <p:cNvCxnSpPr>
            <a:cxnSpLocks noChangeShapeType="1"/>
          </p:cNvCxnSpPr>
          <p:nvPr/>
        </p:nvCxnSpPr>
        <p:spPr bwMode="auto">
          <a:xfrm flipV="1">
            <a:off x="3200400" y="4400550"/>
            <a:ext cx="457200" cy="2476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3" name="Straight Arrow Connector 46"/>
          <p:cNvCxnSpPr>
            <a:cxnSpLocks noChangeShapeType="1"/>
          </p:cNvCxnSpPr>
          <p:nvPr/>
        </p:nvCxnSpPr>
        <p:spPr bwMode="auto">
          <a:xfrm>
            <a:off x="4384675" y="1976438"/>
            <a:ext cx="381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4" name="Straight Arrow Connector 47"/>
          <p:cNvCxnSpPr>
            <a:cxnSpLocks noChangeShapeType="1"/>
          </p:cNvCxnSpPr>
          <p:nvPr/>
        </p:nvCxnSpPr>
        <p:spPr bwMode="auto">
          <a:xfrm>
            <a:off x="4575175" y="4618038"/>
            <a:ext cx="0" cy="4873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5" name="TextBox 22"/>
          <p:cNvSpPr txBox="1">
            <a:spLocks noChangeArrowheads="1"/>
          </p:cNvSpPr>
          <p:nvPr/>
        </p:nvSpPr>
        <p:spPr bwMode="auto">
          <a:xfrm>
            <a:off x="1600200" y="304800"/>
            <a:ext cx="580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16693F"/>
                </a:solidFill>
              </a:rPr>
              <a:t>Open Science Ecosystem</a:t>
            </a:r>
          </a:p>
        </p:txBody>
      </p:sp>
      <p:sp>
        <p:nvSpPr>
          <p:cNvPr id="4124" name="Oval 3"/>
          <p:cNvSpPr>
            <a:spLocks noChangeArrowheads="1"/>
          </p:cNvSpPr>
          <p:nvPr/>
        </p:nvSpPr>
        <p:spPr bwMode="auto">
          <a:xfrm>
            <a:off x="6172200" y="2781300"/>
            <a:ext cx="2133600" cy="12954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/>
          </a:p>
        </p:txBody>
      </p:sp>
      <p:sp>
        <p:nvSpPr>
          <p:cNvPr id="4125" name="TextBox 4"/>
          <p:cNvSpPr txBox="1">
            <a:spLocks noChangeArrowheads="1"/>
          </p:cNvSpPr>
          <p:nvPr/>
        </p:nvSpPr>
        <p:spPr bwMode="auto">
          <a:xfrm>
            <a:off x="6569586" y="324433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Open Data</a:t>
            </a:r>
          </a:p>
        </p:txBody>
      </p:sp>
      <p:sp>
        <p:nvSpPr>
          <p:cNvPr id="4122" name="Oval 3"/>
          <p:cNvSpPr>
            <a:spLocks noChangeArrowheads="1"/>
          </p:cNvSpPr>
          <p:nvPr/>
        </p:nvSpPr>
        <p:spPr bwMode="auto">
          <a:xfrm>
            <a:off x="766763" y="2781300"/>
            <a:ext cx="2133600" cy="1295400"/>
          </a:xfrm>
          <a:prstGeom prst="ellipse">
            <a:avLst/>
          </a:prstGeom>
          <a:solidFill>
            <a:srgbClr val="16693F"/>
          </a:solidFill>
          <a:ln w="28575" algn="ctr">
            <a:solidFill>
              <a:srgbClr val="16693F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/>
          </a:p>
        </p:txBody>
      </p:sp>
      <p:sp>
        <p:nvSpPr>
          <p:cNvPr id="4123" name="TextBox 4"/>
          <p:cNvSpPr txBox="1">
            <a:spLocks noChangeArrowheads="1"/>
          </p:cNvSpPr>
          <p:nvPr/>
        </p:nvSpPr>
        <p:spPr bwMode="auto">
          <a:xfrm>
            <a:off x="862785" y="3244334"/>
            <a:ext cx="1941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Open Pedagogy</a:t>
            </a:r>
          </a:p>
        </p:txBody>
      </p:sp>
      <p:cxnSp>
        <p:nvCxnSpPr>
          <p:cNvPr id="4117" name="Straight Arrow Connector 63"/>
          <p:cNvCxnSpPr>
            <a:cxnSpLocks noChangeShapeType="1"/>
          </p:cNvCxnSpPr>
          <p:nvPr/>
        </p:nvCxnSpPr>
        <p:spPr bwMode="auto">
          <a:xfrm>
            <a:off x="2971800" y="3636963"/>
            <a:ext cx="433388" cy="76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8" name="Straight Arrow Connector 65"/>
          <p:cNvCxnSpPr>
            <a:cxnSpLocks noChangeShapeType="1"/>
          </p:cNvCxnSpPr>
          <p:nvPr/>
        </p:nvCxnSpPr>
        <p:spPr bwMode="auto">
          <a:xfrm flipV="1">
            <a:off x="5684838" y="3636963"/>
            <a:ext cx="487362" cy="936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9" name="TextBox 1"/>
          <p:cNvSpPr txBox="1">
            <a:spLocks noChangeArrowheads="1"/>
          </p:cNvSpPr>
          <p:nvPr/>
        </p:nvSpPr>
        <p:spPr bwMode="auto">
          <a:xfrm>
            <a:off x="0" y="6477000"/>
            <a:ext cx="2919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With thanks to John Jungck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CAT-SEE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33" y="3141219"/>
            <a:ext cx="2235845" cy="20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A-PHAG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33" y="5669974"/>
            <a:ext cx="3200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ioQUEST Curriculum Consort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r="42805"/>
          <a:stretch/>
        </p:blipFill>
        <p:spPr bwMode="auto">
          <a:xfrm>
            <a:off x="272533" y="947558"/>
            <a:ext cx="4688958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65434" y="5450810"/>
            <a:ext cx="4402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HHMI Science Education </a:t>
            </a:r>
            <a:r>
              <a:rPr lang="en-US" b="1" smtClean="0"/>
              <a:t>Alliance</a:t>
            </a:r>
          </a:p>
          <a:p>
            <a:r>
              <a:rPr lang="en-US" b="1" smtClean="0"/>
              <a:t>Phage </a:t>
            </a:r>
            <a:r>
              <a:rPr lang="en-US" b="1"/>
              <a:t>Hunters Advancing Genomics and Evolutionary Science P</a:t>
            </a:r>
            <a:r>
              <a:rPr lang="en-US" b="1" smtClean="0"/>
              <a:t>rogram</a:t>
            </a:r>
          </a:p>
          <a:p>
            <a:r>
              <a:rPr lang="en-US" b="1"/>
              <a:t>http://seaphages.org</a:t>
            </a:r>
            <a:r>
              <a:rPr lang="en-US" b="1" smtClean="0"/>
              <a:t>/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961491" y="1514593"/>
            <a:ext cx="4006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BioQUEST Curriculum Consortium</a:t>
            </a:r>
          </a:p>
          <a:p>
            <a:r>
              <a:rPr lang="en-US" b="1"/>
              <a:t>30</a:t>
            </a:r>
            <a:r>
              <a:rPr lang="en-US" b="1" baseline="30000"/>
              <a:t>th</a:t>
            </a:r>
            <a:r>
              <a:rPr lang="en-US" b="1"/>
              <a:t> Anniversary this year!</a:t>
            </a:r>
          </a:p>
          <a:p>
            <a:r>
              <a:rPr lang="en-US" b="1" smtClean="0"/>
              <a:t>http</a:t>
            </a:r>
            <a:r>
              <a:rPr lang="en-US" b="1"/>
              <a:t>://</a:t>
            </a:r>
            <a:r>
              <a:rPr lang="en-US" b="1" smtClean="0"/>
              <a:t>www.bioquest.org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3845865" y="3708043"/>
            <a:ext cx="5121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The Genome Consortium for Active Teaching</a:t>
            </a:r>
            <a:br>
              <a:rPr lang="en-US" b="1"/>
            </a:br>
            <a:r>
              <a:rPr lang="en-US" b="1"/>
              <a:t>NextGen Sequencing </a:t>
            </a:r>
            <a:r>
              <a:rPr lang="en-US" b="1" smtClean="0"/>
              <a:t>Group</a:t>
            </a:r>
          </a:p>
          <a:p>
            <a:r>
              <a:rPr lang="en-US" b="1"/>
              <a:t>http://gcat-seek.weebly.com</a:t>
            </a:r>
            <a:r>
              <a:rPr lang="en-US" b="1" smtClean="0"/>
              <a:t>/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116961" y="457193"/>
            <a:ext cx="891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16693F"/>
                </a:solidFill>
              </a:rPr>
              <a:t>Students Benefit from Open Source and Open Data</a:t>
            </a:r>
            <a:endParaRPr lang="en-US" sz="2800" b="1">
              <a:solidFill>
                <a:srgbClr val="1669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t="18450" r="6744" b="8837"/>
          <a:stretch/>
        </p:blipFill>
        <p:spPr>
          <a:xfrm>
            <a:off x="148856" y="1531091"/>
            <a:ext cx="6177516" cy="49866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458969"/>
            <a:ext cx="8229600" cy="990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GRNsight: http://dondi.github.io/GRNsight/</a:t>
            </a:r>
            <a:br>
              <a:rPr lang="en-US" sz="3200" b="1" smtClean="0"/>
            </a:br>
            <a:r>
              <a:rPr lang="en-US" sz="3200" b="1" smtClean="0"/>
              <a:t>GRNmap:  http://kdahlquist.github.io/GRNmap/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64595" y="1435394"/>
            <a:ext cx="240322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smtClean="0"/>
              <a:t>Back row (left to right)</a:t>
            </a:r>
          </a:p>
          <a:p>
            <a:r>
              <a:rPr lang="en-US" sz="1600" smtClean="0"/>
              <a:t>Brandon Klein</a:t>
            </a:r>
          </a:p>
          <a:p>
            <a:r>
              <a:rPr lang="en-US" sz="1600" smtClean="0"/>
              <a:t>Mihir Samdarshi</a:t>
            </a:r>
          </a:p>
          <a:p>
            <a:r>
              <a:rPr lang="en-US" sz="1600" smtClean="0"/>
              <a:t>Kevin McGee</a:t>
            </a:r>
          </a:p>
          <a:p>
            <a:r>
              <a:rPr lang="en-US" sz="1600" smtClean="0"/>
              <a:t>Kevin Wyllie</a:t>
            </a:r>
          </a:p>
          <a:p>
            <a:r>
              <a:rPr lang="en-US" sz="1600" smtClean="0"/>
              <a:t>K. Grace Johnson</a:t>
            </a:r>
          </a:p>
          <a:p>
            <a:r>
              <a:rPr lang="en-US" sz="1600" smtClean="0"/>
              <a:t>Kristen Horstmann</a:t>
            </a:r>
          </a:p>
          <a:p>
            <a:r>
              <a:rPr lang="en-US" sz="1600" smtClean="0"/>
              <a:t>Tessa Morris</a:t>
            </a:r>
          </a:p>
          <a:p>
            <a:r>
              <a:rPr lang="en-US" sz="1600" b="1" u="sng"/>
              <a:t>F</a:t>
            </a:r>
            <a:r>
              <a:rPr lang="en-US" sz="1600" b="1" u="sng" smtClean="0"/>
              <a:t>ront row (left to right)</a:t>
            </a:r>
          </a:p>
          <a:p>
            <a:r>
              <a:rPr lang="en-US" sz="1600" smtClean="0"/>
              <a:t>Maggie O’Neil</a:t>
            </a:r>
          </a:p>
          <a:p>
            <a:r>
              <a:rPr lang="en-US" sz="1600" smtClean="0"/>
              <a:t>Monica Hong</a:t>
            </a:r>
          </a:p>
          <a:p>
            <a:r>
              <a:rPr lang="en-US" sz="1600" smtClean="0"/>
              <a:t>Kam Dahlquist</a:t>
            </a:r>
          </a:p>
          <a:p>
            <a:r>
              <a:rPr lang="en-US" sz="1600" smtClean="0"/>
              <a:t>Anindita Varshneya</a:t>
            </a:r>
          </a:p>
          <a:p>
            <a:r>
              <a:rPr lang="en-US" sz="1600" smtClean="0"/>
              <a:t>Kayla Jackson</a:t>
            </a:r>
          </a:p>
          <a:p>
            <a:r>
              <a:rPr lang="en-US" sz="1600" b="1" u="sng" smtClean="0"/>
              <a:t>Not pictured</a:t>
            </a:r>
          </a:p>
          <a:p>
            <a:r>
              <a:rPr lang="en-US" sz="1600" smtClean="0"/>
              <a:t>John David N. Dionisio</a:t>
            </a:r>
          </a:p>
          <a:p>
            <a:r>
              <a:rPr lang="en-US" sz="1600" smtClean="0"/>
              <a:t>Ben G. Fitzpatrick</a:t>
            </a:r>
          </a:p>
          <a:p>
            <a:r>
              <a:rPr lang="en-US" sz="1600" smtClean="0"/>
              <a:t>Nicole Anguiano</a:t>
            </a:r>
          </a:p>
          <a:p>
            <a:r>
              <a:rPr lang="en-US" sz="1600" smtClean="0"/>
              <a:t>Juan Carrillo</a:t>
            </a:r>
          </a:p>
          <a:p>
            <a:r>
              <a:rPr lang="en-US" sz="1600" smtClean="0"/>
              <a:t>Trixie Anne Roque</a:t>
            </a:r>
          </a:p>
          <a:p>
            <a:r>
              <a:rPr lang="en-US" sz="1600" smtClean="0"/>
              <a:t>Chukwuemeka Azinge</a:t>
            </a:r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148858" y="5985992"/>
            <a:ext cx="560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Funding: NSF RUI, Kadner-Pitts Research Grant, LMU SURP, 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LMU Honors Program, LMU Rains Research Assistant Program </a:t>
            </a:r>
          </a:p>
        </p:txBody>
      </p:sp>
    </p:spTree>
    <p:extLst>
      <p:ext uri="{BB962C8B-B14F-4D97-AF65-F5344CB8AC3E}">
        <p14:creationId xmlns:p14="http://schemas.microsoft.com/office/powerpoint/2010/main" val="34165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22690" y="1371002"/>
            <a:ext cx="2786477" cy="934104"/>
            <a:chOff x="3063195" y="1371002"/>
            <a:chExt cx="2786477" cy="934104"/>
          </a:xfrm>
        </p:grpSpPr>
        <p:sp>
          <p:nvSpPr>
            <p:cNvPr id="14361" name="Rounded Rectangle 1"/>
            <p:cNvSpPr>
              <a:spLocks noChangeArrowheads="1"/>
            </p:cNvSpPr>
            <p:nvPr/>
          </p:nvSpPr>
          <p:spPr bwMode="auto">
            <a:xfrm>
              <a:off x="3201526" y="138148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TextBox 2"/>
            <p:cNvSpPr txBox="1">
              <a:spLocks noChangeArrowheads="1"/>
            </p:cNvSpPr>
            <p:nvPr/>
          </p:nvSpPr>
          <p:spPr bwMode="auto">
            <a:xfrm>
              <a:off x="3063195" y="1371002"/>
              <a:ext cx="278647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Cold shock microarray data from wt and TF deletion strains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 bwMode="auto">
          <a:xfrm>
            <a:off x="6182623" y="1842990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7472418" y="3781652"/>
            <a:ext cx="0" cy="609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42148" y="369270"/>
            <a:ext cx="8518499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</a:rPr>
              <a:t>Systems Biology Approach </a:t>
            </a:r>
            <a:r>
              <a:rPr lang="en-US" altLang="en-US" sz="2800" dirty="0" smtClean="0">
                <a:solidFill>
                  <a:srgbClr val="16693F"/>
                </a:solidFill>
              </a:rPr>
              <a:t>to Understanding the Regulation of the Cold Shock Response in Yeast</a:t>
            </a:r>
            <a:endParaRPr lang="en-US" altLang="en-US" sz="2800" i="1" dirty="0">
              <a:solidFill>
                <a:srgbClr val="16693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17511" y="2722333"/>
            <a:ext cx="2509815" cy="923619"/>
            <a:chOff x="6194471" y="2800422"/>
            <a:chExt cx="2509815" cy="923619"/>
          </a:xfrm>
        </p:grpSpPr>
        <p:sp>
          <p:nvSpPr>
            <p:cNvPr id="23" name="Rounded Rectangle 1"/>
            <p:cNvSpPr>
              <a:spLocks noChangeArrowheads="1"/>
            </p:cNvSpPr>
            <p:nvPr/>
          </p:nvSpPr>
          <p:spPr bwMode="auto">
            <a:xfrm>
              <a:off x="6194471" y="2800422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TextBox 5"/>
            <p:cNvSpPr txBox="1">
              <a:spLocks noChangeArrowheads="1"/>
            </p:cNvSpPr>
            <p:nvPr/>
          </p:nvSpPr>
          <p:spPr bwMode="auto">
            <a:xfrm>
              <a:off x="6297647" y="2800566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Normalization, statistical analysis, clustering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7511" y="4545708"/>
            <a:ext cx="2509815" cy="923619"/>
            <a:chOff x="6217511" y="4545708"/>
            <a:chExt cx="2509815" cy="923619"/>
          </a:xfrm>
        </p:grpSpPr>
        <p:sp>
          <p:nvSpPr>
            <p:cNvPr id="26" name="Rounded Rectangle 1"/>
            <p:cNvSpPr>
              <a:spLocks noChangeArrowheads="1"/>
            </p:cNvSpPr>
            <p:nvPr/>
          </p:nvSpPr>
          <p:spPr bwMode="auto">
            <a:xfrm>
              <a:off x="6217511" y="4545708"/>
              <a:ext cx="2509815" cy="923619"/>
            </a:xfrm>
            <a:prstGeom prst="roundRect">
              <a:avLst>
                <a:gd name="adj" fmla="val 22423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TextBox 5"/>
            <p:cNvSpPr txBox="1">
              <a:spLocks noChangeArrowheads="1"/>
            </p:cNvSpPr>
            <p:nvPr/>
          </p:nvSpPr>
          <p:spPr bwMode="auto">
            <a:xfrm>
              <a:off x="6269099" y="4545852"/>
              <a:ext cx="240663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Derivation of gene regulatory networks from YEASTRACT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61021" y="5796803"/>
            <a:ext cx="2509815" cy="923619"/>
            <a:chOff x="3313295" y="5796803"/>
            <a:chExt cx="2509815" cy="923619"/>
          </a:xfrm>
        </p:grpSpPr>
        <p:sp>
          <p:nvSpPr>
            <p:cNvPr id="28" name="Rounded Rectangle 1"/>
            <p:cNvSpPr>
              <a:spLocks noChangeArrowheads="1"/>
            </p:cNvSpPr>
            <p:nvPr/>
          </p:nvSpPr>
          <p:spPr bwMode="auto">
            <a:xfrm>
              <a:off x="3313295" y="5796803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TextBox 5"/>
            <p:cNvSpPr txBox="1">
              <a:spLocks noChangeArrowheads="1"/>
            </p:cNvSpPr>
            <p:nvPr/>
          </p:nvSpPr>
          <p:spPr bwMode="auto">
            <a:xfrm>
              <a:off x="3313295" y="5796947"/>
              <a:ext cx="250981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Dynamical systems modeling using GRNmap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706" y="4545708"/>
            <a:ext cx="2509815" cy="923619"/>
            <a:chOff x="534387" y="4504947"/>
            <a:chExt cx="2509815" cy="923619"/>
          </a:xfrm>
        </p:grpSpPr>
        <p:sp>
          <p:nvSpPr>
            <p:cNvPr id="31" name="Rounded Rectangle 1"/>
            <p:cNvSpPr>
              <a:spLocks noChangeArrowheads="1"/>
            </p:cNvSpPr>
            <p:nvPr/>
          </p:nvSpPr>
          <p:spPr bwMode="auto">
            <a:xfrm>
              <a:off x="534387" y="450494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TextBox 5"/>
            <p:cNvSpPr txBox="1">
              <a:spLocks noChangeArrowheads="1"/>
            </p:cNvSpPr>
            <p:nvPr/>
          </p:nvSpPr>
          <p:spPr bwMode="auto">
            <a:xfrm>
              <a:off x="637563" y="4505091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Visualization of  modeling results using GRNsight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9706" y="2722333"/>
            <a:ext cx="2509815" cy="923619"/>
            <a:chOff x="545024" y="2899435"/>
            <a:chExt cx="2509815" cy="923619"/>
          </a:xfrm>
        </p:grpSpPr>
        <p:sp>
          <p:nvSpPr>
            <p:cNvPr id="36" name="Rounded Rectangle 1"/>
            <p:cNvSpPr>
              <a:spLocks noChangeArrowheads="1"/>
            </p:cNvSpPr>
            <p:nvPr/>
          </p:nvSpPr>
          <p:spPr bwMode="auto">
            <a:xfrm>
              <a:off x="545024" y="2899435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TextBox 5"/>
            <p:cNvSpPr txBox="1">
              <a:spLocks noChangeArrowheads="1"/>
            </p:cNvSpPr>
            <p:nvPr/>
          </p:nvSpPr>
          <p:spPr bwMode="auto">
            <a:xfrm>
              <a:off x="648200" y="2899579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Interpretation,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new questions, new experiments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 bwMode="auto">
          <a:xfrm flipV="1">
            <a:off x="1794613" y="3781652"/>
            <a:ext cx="0" cy="609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 bwMode="auto">
          <a:xfrm flipH="1">
            <a:off x="6182623" y="5621097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954108" y="1842990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2" descr="figure01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49" y="4305930"/>
            <a:ext cx="1978203" cy="148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 descr="ColdShockArrays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4" t="26373" r="23117" b="44420"/>
          <a:stretch/>
        </p:blipFill>
        <p:spPr bwMode="auto">
          <a:xfrm>
            <a:off x="3795833" y="2323753"/>
            <a:ext cx="1598948" cy="127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2"/>
          <p:cNvPicPr/>
          <p:nvPr/>
        </p:nvPicPr>
        <p:blipFill rotWithShape="1">
          <a:blip r:embed="rId4"/>
          <a:srcRect l="2236" t="13149" r="4919" b="13625"/>
          <a:stretch/>
        </p:blipFill>
        <p:spPr>
          <a:xfrm>
            <a:off x="7202082" y="1222149"/>
            <a:ext cx="1858009" cy="109905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/>
          <a:srcRect l="19671" t="8977" r="944" b="10451"/>
          <a:stretch/>
        </p:blipFill>
        <p:spPr>
          <a:xfrm>
            <a:off x="20369" y="5680093"/>
            <a:ext cx="2052980" cy="116834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 bwMode="auto">
          <a:xfrm flipH="1" flipV="1">
            <a:off x="1954108" y="5621097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54379" y="1435748"/>
            <a:ext cx="1480410" cy="789758"/>
            <a:chOff x="-914930" y="1531444"/>
            <a:chExt cx="2310796" cy="1232746"/>
          </a:xfrm>
        </p:grpSpPr>
        <p:pic>
          <p:nvPicPr>
            <p:cNvPr id="55" name="Picture 8" descr="C:\Users\GRNmap\Desktop\wt_dnrg1_dphd1_20150922\wt_15deg_20150926.JP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1" t="58155" r="18423" b="29318"/>
            <a:stretch/>
          </p:blipFill>
          <p:spPr bwMode="auto">
            <a:xfrm>
              <a:off x="-912362" y="1531444"/>
              <a:ext cx="2305659" cy="58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C:\Users\GRNmap\Desktop\wt_dash1_dgcr2_20160120\dash1_15deg_day5_20160124.JPG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4" t="6155" r="65086" b="1380"/>
            <a:stretch/>
          </p:blipFill>
          <p:spPr bwMode="auto">
            <a:xfrm rot="5400000">
              <a:off x="-48683" y="1319642"/>
              <a:ext cx="578301" cy="2310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93297" y="187132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Symbol" panose="05050102010706020507" pitchFamily="18" charset="2"/>
              </a:rPr>
              <a:t>D</a:t>
            </a:r>
            <a:r>
              <a:rPr lang="en-US" sz="1400" i="1" smtClean="0"/>
              <a:t>ash1</a:t>
            </a:r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2159339" y="1641033"/>
            <a:ext cx="641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15°C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23" y="14709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wt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323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908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GRNmap</a:t>
            </a:r>
            <a:r>
              <a:rPr lang="en-US" sz="2800" b="1" dirty="0" smtClean="0"/>
              <a:t>: Gene Regulatory Network Modeling and Parameter Estimation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29603"/>
            <a:ext cx="5189415" cy="997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smtClean="0"/>
              <a:t>Weight </a:t>
            </a:r>
            <a:r>
              <a:rPr lang="en-US" sz="1800" b="1" dirty="0" smtClean="0"/>
              <a:t>parameter,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dirty="0" smtClean="0"/>
              <a:t>, gives the direction (activation or repression) and magnitude of regulatory relationship.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8149" y="10179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pic>
        <p:nvPicPr>
          <p:cNvPr id="8" name="Picture 2" descr="figure01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15" y="1084246"/>
            <a:ext cx="3650008" cy="273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439145"/>
              </p:ext>
            </p:extLst>
          </p:nvPr>
        </p:nvGraphicFramePr>
        <p:xfrm>
          <a:off x="304800" y="1486296"/>
          <a:ext cx="4800600" cy="118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Equation" r:id="rId4" imgW="2870200" imgH="711200" progId="Equation.3">
                  <p:embed/>
                </p:oleObj>
              </mc:Choice>
              <mc:Fallback>
                <p:oleObj name="Equation" r:id="rId4" imgW="2870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86296"/>
                        <a:ext cx="4800600" cy="1188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 descr="https://static-content.springer.com/image/art%3A10.1007%2Fs11538-015-0092-6/MediaObjects/11538_2015_92_Fig1_HTML.gi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70867"/>
            <a:ext cx="3346116" cy="31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Shape 17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9080" y="3735511"/>
            <a:ext cx="3923418" cy="2816953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6816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8" y="320300"/>
            <a:ext cx="8890291" cy="990600"/>
          </a:xfrm>
        </p:spPr>
        <p:txBody>
          <a:bodyPr>
            <a:noAutofit/>
          </a:bodyPr>
          <a:lstStyle/>
          <a:p>
            <a:r>
              <a:rPr lang="en-US" sz="2400" b="1"/>
              <a:t>GRNsight is written in JavaScript, </a:t>
            </a:r>
            <a:r>
              <a:rPr lang="en-US" sz="2400" b="1" smtClean="0"/>
              <a:t>customizing the D3.js </a:t>
            </a:r>
            <a:r>
              <a:rPr lang="en-US" sz="2400" b="1"/>
              <a:t>library. </a:t>
            </a: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>Node.js </a:t>
            </a:r>
            <a:r>
              <a:rPr lang="en-US" sz="2400" b="1"/>
              <a:t>and the Express framework handle server-side functions.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8" y="1310900"/>
            <a:ext cx="8767693" cy="54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8" y="320300"/>
            <a:ext cx="8890291" cy="990600"/>
          </a:xfrm>
        </p:spPr>
        <p:txBody>
          <a:bodyPr>
            <a:noAutofit/>
          </a:bodyPr>
          <a:lstStyle/>
          <a:p>
            <a:r>
              <a:rPr lang="en-US" sz="2400" b="1" smtClean="0"/>
              <a:t>Users Click and Drag to Customize Layout,</a:t>
            </a:r>
            <a:br>
              <a:rPr lang="en-US" sz="2400" b="1" smtClean="0"/>
            </a:br>
            <a:r>
              <a:rPr lang="en-US" sz="2400" b="1" smtClean="0"/>
              <a:t>Mouse-over Edge Displays Value of Weight Parameter</a:t>
            </a:r>
            <a:endParaRPr lang="en-US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53708" y="1310900"/>
            <a:ext cx="8767693" cy="5430142"/>
            <a:chOff x="253708" y="1310900"/>
            <a:chExt cx="8767693" cy="5430142"/>
          </a:xfrm>
        </p:grpSpPr>
        <p:grpSp>
          <p:nvGrpSpPr>
            <p:cNvPr id="6" name="Group 5"/>
            <p:cNvGrpSpPr/>
            <p:nvPr/>
          </p:nvGrpSpPr>
          <p:grpSpPr>
            <a:xfrm>
              <a:off x="253708" y="1310900"/>
              <a:ext cx="8767693" cy="5430142"/>
              <a:chOff x="253708" y="1310900"/>
              <a:chExt cx="8767693" cy="543014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53708" y="1310900"/>
                <a:ext cx="8767693" cy="5430142"/>
                <a:chOff x="253708" y="1310900"/>
                <a:chExt cx="8767693" cy="5430142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3708" y="1310900"/>
                  <a:ext cx="8767693" cy="5430142"/>
                </a:xfrm>
                <a:prstGeom prst="rect">
                  <a:avLst/>
                </a:prstGeom>
              </p:spPr>
            </p:pic>
            <p:grpSp>
              <p:nvGrpSpPr>
                <p:cNvPr id="11" name="Group 10"/>
                <p:cNvGrpSpPr/>
                <p:nvPr/>
              </p:nvGrpSpPr>
              <p:grpSpPr>
                <a:xfrm>
                  <a:off x="2551814" y="2617189"/>
                  <a:ext cx="6379535" cy="4062015"/>
                  <a:chOff x="2551814" y="2617189"/>
                  <a:chExt cx="6379535" cy="4062015"/>
                </a:xfrm>
              </p:grpSpPr>
              <p:pic>
                <p:nvPicPr>
                  <p:cNvPr id="4" name="Picture 6" descr="demo-4-auto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08828" y="2617189"/>
                    <a:ext cx="5148364" cy="406201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" name="Rectangle 8"/>
                  <p:cNvSpPr/>
                  <p:nvPr/>
                </p:nvSpPr>
                <p:spPr>
                  <a:xfrm>
                    <a:off x="2551814" y="2617189"/>
                    <a:ext cx="657014" cy="40620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8357192" y="2721935"/>
                    <a:ext cx="574157" cy="39572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6620" y="3044235"/>
                <a:ext cx="372137" cy="224686"/>
              </a:xfrm>
              <a:prstGeom prst="rect">
                <a:avLst/>
              </a:prstGeom>
            </p:spPr>
          </p:pic>
        </p:grpSp>
        <p:sp>
          <p:nvSpPr>
            <p:cNvPr id="7" name="Oval 6"/>
            <p:cNvSpPr/>
            <p:nvPr/>
          </p:nvSpPr>
          <p:spPr>
            <a:xfrm>
              <a:off x="6475226" y="2796361"/>
              <a:ext cx="712381" cy="7123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538"/>
            <a:ext cx="8569842" cy="990600"/>
          </a:xfrm>
        </p:spPr>
        <p:txBody>
          <a:bodyPr>
            <a:noAutofit/>
          </a:bodyPr>
          <a:lstStyle/>
          <a:p>
            <a:r>
              <a:rPr lang="en-US" sz="3200" b="1" smtClean="0"/>
              <a:t>A Tale of Two Open Source Projects. . . </a:t>
            </a:r>
            <a:endParaRPr lang="en-US" sz="32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0463"/>
            <a:ext cx="3931920" cy="639762"/>
          </a:xfrm>
        </p:spPr>
        <p:txBody>
          <a:bodyPr>
            <a:normAutofit/>
          </a:bodyPr>
          <a:lstStyle/>
          <a:p>
            <a:r>
              <a:rPr lang="en-US" sz="2800" b="1" smtClean="0"/>
              <a:t>GRNmap</a:t>
            </a:r>
            <a:endParaRPr lang="en-US" sz="28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3088"/>
            <a:ext cx="3931920" cy="3951288"/>
          </a:xfrm>
        </p:spPr>
        <p:txBody>
          <a:bodyPr>
            <a:noAutofit/>
          </a:bodyPr>
          <a:lstStyle/>
          <a:p>
            <a:r>
              <a:rPr lang="en-US" sz="1800" b="1" smtClean="0"/>
              <a:t>Developed in MATLAB by successive math students over nearly a decade</a:t>
            </a:r>
          </a:p>
          <a:p>
            <a:r>
              <a:rPr lang="en-US" sz="1800" b="1" smtClean="0"/>
              <a:t>Shifted to open development on GitHub in the last two years</a:t>
            </a:r>
          </a:p>
          <a:p>
            <a:r>
              <a:rPr lang="en-US" sz="1800" b="1" smtClean="0"/>
              <a:t>Free executable now available</a:t>
            </a:r>
          </a:p>
          <a:p>
            <a:r>
              <a:rPr lang="en-US" sz="1800" b="1" smtClean="0"/>
              <a:t>Still in the midst of software refactoring and “paying off our technical debt”</a:t>
            </a:r>
          </a:p>
          <a:p>
            <a:r>
              <a:rPr lang="en-US" sz="1800" b="1" smtClean="0"/>
              <a:t>New features arise through interplay between student “coding” and “data analysis” teams</a:t>
            </a:r>
          </a:p>
          <a:p>
            <a:r>
              <a:rPr lang="en-US" sz="1800" b="1" smtClean="0"/>
              <a:t>Goal is reproducible research</a:t>
            </a:r>
          </a:p>
          <a:p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40463"/>
            <a:ext cx="3931920" cy="639762"/>
          </a:xfrm>
        </p:spPr>
        <p:txBody>
          <a:bodyPr>
            <a:normAutofit/>
          </a:bodyPr>
          <a:lstStyle/>
          <a:p>
            <a:r>
              <a:rPr lang="en-US" sz="2800" b="1" smtClean="0"/>
              <a:t>GRNsight</a:t>
            </a:r>
            <a:endParaRPr lang="en-US" sz="2800" b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13088"/>
            <a:ext cx="3931920" cy="3951288"/>
          </a:xfrm>
        </p:spPr>
        <p:txBody>
          <a:bodyPr>
            <a:noAutofit/>
          </a:bodyPr>
          <a:lstStyle/>
          <a:p>
            <a:r>
              <a:rPr lang="en-US" sz="1800" b="1" smtClean="0"/>
              <a:t>Why “yet another graph layout tool”?</a:t>
            </a:r>
          </a:p>
          <a:p>
            <a:r>
              <a:rPr lang="en-US" sz="1800" b="1" smtClean="0"/>
              <a:t>Specific use-case of displaying output from GRNmap directly in a web application</a:t>
            </a:r>
          </a:p>
          <a:p>
            <a:r>
              <a:rPr lang="en-US" sz="1800" b="1"/>
              <a:t>Reduced learning </a:t>
            </a:r>
            <a:r>
              <a:rPr lang="en-US" sz="1800" b="1" smtClean="0"/>
              <a:t>curve</a:t>
            </a:r>
            <a:r>
              <a:rPr lang="en-US" sz="1800" b="1"/>
              <a:t> </a:t>
            </a:r>
            <a:r>
              <a:rPr lang="en-US" sz="1800" b="1" smtClean="0"/>
              <a:t>for student users</a:t>
            </a:r>
          </a:p>
          <a:p>
            <a:r>
              <a:rPr lang="en-US" sz="1800" b="1" smtClean="0"/>
              <a:t>Do one thing well</a:t>
            </a:r>
          </a:p>
          <a:p>
            <a:r>
              <a:rPr lang="en-US" sz="1800" b="1" smtClean="0"/>
              <a:t>Teach software engineering best practices while creating a useful tool</a:t>
            </a:r>
          </a:p>
          <a:p>
            <a:r>
              <a:rPr lang="en-US" sz="1800" b="1" smtClean="0"/>
              <a:t>New features arise through interplay with GRNmap team, leverage other open source tools</a:t>
            </a:r>
          </a:p>
          <a:p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22181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8">
      <a:dk1>
        <a:srgbClr val="000000"/>
      </a:dk1>
      <a:lt1>
        <a:srgbClr val="FFFFFF"/>
      </a:lt1>
      <a:dk2>
        <a:srgbClr val="16693F"/>
      </a:dk2>
      <a:lt2>
        <a:srgbClr val="FFFFFF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1595</TotalTime>
  <Words>565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Clarity</vt:lpstr>
      <vt:lpstr>Equation</vt:lpstr>
      <vt:lpstr>GRNmap and GRNsight:  Open Source Software for Dynamical Systems Modeling and Visualization of Medium-Scale Gene Regulatory Networks</vt:lpstr>
      <vt:lpstr>PowerPoint Presentation</vt:lpstr>
      <vt:lpstr>PowerPoint Presentation</vt:lpstr>
      <vt:lpstr>PowerPoint Presentation</vt:lpstr>
      <vt:lpstr>PowerPoint Presentation</vt:lpstr>
      <vt:lpstr>GRNmap: Gene Regulatory Network Modeling and Parameter Estimation</vt:lpstr>
      <vt:lpstr>GRNsight is written in JavaScript, customizing the D3.js library.  Node.js and the Express framework handle server-side functions.</vt:lpstr>
      <vt:lpstr>Users Click and Drag to Customize Layout, Mouse-over Edge Displays Value of Weight Parameter</vt:lpstr>
      <vt:lpstr>A Tale of Two Open Source Projects. . .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GRNsight</dc:title>
  <dc:creator>LMU</dc:creator>
  <cp:lastModifiedBy>Dahlquist, Kam D.</cp:lastModifiedBy>
  <cp:revision>265</cp:revision>
  <cp:lastPrinted>2015-01-31T00:19:40Z</cp:lastPrinted>
  <dcterms:created xsi:type="dcterms:W3CDTF">2014-03-18T20:45:52Z</dcterms:created>
  <dcterms:modified xsi:type="dcterms:W3CDTF">2016-07-09T15:16:50Z</dcterms:modified>
</cp:coreProperties>
</file>