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notesMasterIdLst>
    <p:notesMasterId r:id="rId25"/>
  </p:notesMasterIdLst>
  <p:sldIdLst>
    <p:sldId id="256" r:id="rId2"/>
    <p:sldId id="268" r:id="rId3"/>
    <p:sldId id="313" r:id="rId4"/>
    <p:sldId id="330" r:id="rId5"/>
    <p:sldId id="328" r:id="rId6"/>
    <p:sldId id="331" r:id="rId7"/>
    <p:sldId id="332" r:id="rId8"/>
    <p:sldId id="333" r:id="rId9"/>
    <p:sldId id="334" r:id="rId10"/>
    <p:sldId id="335" r:id="rId11"/>
    <p:sldId id="267" r:id="rId12"/>
    <p:sldId id="273" r:id="rId13"/>
    <p:sldId id="304" r:id="rId14"/>
    <p:sldId id="318" r:id="rId15"/>
    <p:sldId id="287" r:id="rId16"/>
    <p:sldId id="319" r:id="rId17"/>
    <p:sldId id="320" r:id="rId18"/>
    <p:sldId id="321" r:id="rId19"/>
    <p:sldId id="322" r:id="rId20"/>
    <p:sldId id="323" r:id="rId21"/>
    <p:sldId id="312" r:id="rId22"/>
    <p:sldId id="317" r:id="rId23"/>
    <p:sldId id="316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David N. Dionisio" initials="JD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CDDA"/>
    <a:srgbClr val="9C9C9C"/>
    <a:srgbClr val="C51789"/>
    <a:srgbClr val="F9238E"/>
    <a:srgbClr val="FA54A7"/>
    <a:srgbClr val="16693F"/>
    <a:srgbClr val="E38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7480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9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mtClean="0"/>
              <a:t>LSE/min LSE Ratio</a:t>
            </a:r>
            <a:r>
              <a:rPr lang="en-US" baseline="0" smtClean="0"/>
              <a:t> for </a:t>
            </a:r>
            <a:r>
              <a:rPr lang="en-US" smtClean="0"/>
              <a:t>10 </a:t>
            </a:r>
            <a:r>
              <a:rPr lang="en-US"/>
              <a:t>Random </a:t>
            </a:r>
            <a:r>
              <a:rPr lang="en-US" smtClean="0"/>
              <a:t>15-gene, </a:t>
            </a:r>
            <a:r>
              <a:rPr lang="en-US"/>
              <a:t>28-edge </a:t>
            </a:r>
            <a:r>
              <a:rPr lang="en-US" smtClean="0"/>
              <a:t>Networks</a:t>
            </a:r>
            <a:endParaRPr lang="en-US"/>
          </a:p>
        </c:rich>
      </c:tx>
      <c:layout>
        <c:manualLayout>
          <c:xMode val="edge"/>
          <c:yMode val="edge"/>
          <c:x val="0.14072757750984255"/>
          <c:y val="5.720572057205720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8394924833522648E-2"/>
          <c:y val="0.20914369471989291"/>
          <c:w val="0.87164862204724414"/>
          <c:h val="0.648331263472476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'[GJ-dHAP4-fam_strains-added_Sigmoid_estimation_Poster-analysis (1).xlsx]LSE'!$A$9</c:f>
              <c:strCache>
                <c:ptCount val="1"/>
                <c:pt idx="0">
                  <c:v>LSE/minLSE</c:v>
                </c:pt>
              </c:strCache>
            </c:strRef>
          </c:tx>
          <c:invertIfNegative val="0"/>
          <c:cat>
            <c:strRef>
              <c:f>'[GJ-dHAP4-fam_strains-added_Sigmoid_estimation_Poster-analysis (1).xlsx]LSE'!$B$8:$L$8</c:f>
              <c:strCache>
                <c:ptCount val="11"/>
                <c:pt idx="0">
                  <c:v>YEASTRACT</c:v>
                </c:pt>
                <c:pt idx="1">
                  <c:v>rand1</c:v>
                </c:pt>
                <c:pt idx="2">
                  <c:v>rand2</c:v>
                </c:pt>
                <c:pt idx="3">
                  <c:v>rand3</c:v>
                </c:pt>
                <c:pt idx="4">
                  <c:v>rand4</c:v>
                </c:pt>
                <c:pt idx="5">
                  <c:v>rand5</c:v>
                </c:pt>
                <c:pt idx="6">
                  <c:v>rand6</c:v>
                </c:pt>
                <c:pt idx="7">
                  <c:v>rand7</c:v>
                </c:pt>
                <c:pt idx="8">
                  <c:v>rand8</c:v>
                </c:pt>
                <c:pt idx="9">
                  <c:v>rand9</c:v>
                </c:pt>
                <c:pt idx="10">
                  <c:v>rand10</c:v>
                </c:pt>
              </c:strCache>
            </c:strRef>
          </c:cat>
          <c:val>
            <c:numRef>
              <c:f>'[GJ-dHAP4-fam_strains-added_Sigmoid_estimation_Poster-analysis (1).xlsx]LSE'!$B$9:$L$9</c:f>
              <c:numCache>
                <c:formatCode>General</c:formatCode>
                <c:ptCount val="11"/>
                <c:pt idx="0">
                  <c:v>1.4548633630234986</c:v>
                </c:pt>
                <c:pt idx="1">
                  <c:v>1.4882656018003753</c:v>
                </c:pt>
                <c:pt idx="2">
                  <c:v>1.4692649664423572</c:v>
                </c:pt>
                <c:pt idx="3">
                  <c:v>1.4354467354041829</c:v>
                </c:pt>
                <c:pt idx="4">
                  <c:v>1.4648812318680646</c:v>
                </c:pt>
                <c:pt idx="5">
                  <c:v>1.4648812318680646</c:v>
                </c:pt>
                <c:pt idx="6">
                  <c:v>1.4241867179076431</c:v>
                </c:pt>
                <c:pt idx="7">
                  <c:v>1.5139277535248989</c:v>
                </c:pt>
                <c:pt idx="8">
                  <c:v>1.4942060546135387</c:v>
                </c:pt>
                <c:pt idx="9">
                  <c:v>1.4390176290316552</c:v>
                </c:pt>
                <c:pt idx="10">
                  <c:v>1.4942770871132478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785792"/>
        <c:axId val="210790272"/>
      </c:barChart>
      <c:catAx>
        <c:axId val="210785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0790272"/>
        <c:crosses val="autoZero"/>
        <c:auto val="1"/>
        <c:lblAlgn val="ctr"/>
        <c:lblOffset val="100"/>
        <c:noMultiLvlLbl val="0"/>
      </c:catAx>
      <c:valAx>
        <c:axId val="210790272"/>
        <c:scaling>
          <c:orientation val="minMax"/>
          <c:max val="1.5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LSE/minLSE Ratio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07857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39F3F-B769-4086-9379-2E97F0DE416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1EC1C-5ADC-44AF-BC95-94CFA264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57066" indent="-291179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64717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30604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96491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5D76FD0-E76A-4225-BE14-FC0E681E9920}" type="slidenum">
              <a:rPr lang="en-US" altLang="en-US" sz="1200" b="0"/>
              <a:pPr eaLnBrk="1" hangingPunct="1"/>
              <a:t>13</a:t>
            </a:fld>
            <a:endParaRPr lang="en-US" altLang="en-US" sz="1200" b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Define alpha and beta and K</a:t>
            </a:r>
          </a:p>
        </p:txBody>
      </p:sp>
    </p:spTree>
    <p:extLst>
      <p:ext uri="{BB962C8B-B14F-4D97-AF65-F5344CB8AC3E}">
        <p14:creationId xmlns:p14="http://schemas.microsoft.com/office/powerpoint/2010/main" val="287455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57066" indent="-291179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64717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30604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96491" indent="-232943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5D76FD0-E76A-4225-BE14-FC0E681E9920}" type="slidenum">
              <a:rPr lang="en-US" altLang="en-US" sz="1200" b="0"/>
              <a:pPr eaLnBrk="1" hangingPunct="1"/>
              <a:t>14</a:t>
            </a:fld>
            <a:endParaRPr lang="en-US" altLang="en-US" sz="1200" b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Define alpha and beta and K</a:t>
            </a:r>
          </a:p>
        </p:txBody>
      </p:sp>
    </p:spTree>
    <p:extLst>
      <p:ext uri="{BB962C8B-B14F-4D97-AF65-F5344CB8AC3E}">
        <p14:creationId xmlns:p14="http://schemas.microsoft.com/office/powerpoint/2010/main" val="381582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cap="none" dirty="0" err="1">
                <a:latin typeface="+mn-lt"/>
              </a:rPr>
              <a:t>GRNmap</a:t>
            </a:r>
            <a:r>
              <a:rPr lang="en-US" sz="4000" b="1" cap="none" dirty="0">
                <a:latin typeface="+mn-lt"/>
              </a:rPr>
              <a:t> and </a:t>
            </a:r>
            <a:r>
              <a:rPr lang="en-US" sz="4000" b="1" cap="none" dirty="0" err="1">
                <a:latin typeface="+mn-lt"/>
              </a:rPr>
              <a:t>GRNsight</a:t>
            </a:r>
            <a:r>
              <a:rPr lang="en-US" sz="4000" b="1" cap="none" dirty="0">
                <a:latin typeface="+mn-lt"/>
              </a:rPr>
              <a:t>:</a:t>
            </a:r>
            <a:r>
              <a:rPr lang="en-US" sz="3600" b="1" cap="none" dirty="0">
                <a:latin typeface="+mn-lt"/>
              </a:rPr>
              <a:t> </a:t>
            </a:r>
            <a:r>
              <a:rPr lang="en-US" sz="3600" b="1" cap="none" dirty="0" smtClean="0">
                <a:latin typeface="+mn-lt"/>
              </a:rPr>
              <a:t/>
            </a:r>
            <a:br>
              <a:rPr lang="en-US" sz="3600" b="1" cap="none" dirty="0" smtClean="0">
                <a:latin typeface="+mn-lt"/>
              </a:rPr>
            </a:br>
            <a:r>
              <a:rPr lang="en-US" sz="3100" b="1" cap="none" dirty="0" smtClean="0">
                <a:latin typeface="+mn-lt"/>
              </a:rPr>
              <a:t>Open </a:t>
            </a:r>
            <a:r>
              <a:rPr lang="en-US" sz="3100" b="1" cap="none" dirty="0">
                <a:latin typeface="+mn-lt"/>
              </a:rPr>
              <a:t>Source Software for Dynamical Systems Modeling and Visualization of Medium-Scale Gene Regulatory Networks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42805" y="3781355"/>
            <a:ext cx="6553200" cy="2306830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Kam</a:t>
            </a:r>
            <a:r>
              <a:rPr lang="en-US" b="1" dirty="0" smtClean="0"/>
              <a:t> D. </a:t>
            </a:r>
            <a:r>
              <a:rPr lang="en-US" b="1" dirty="0" err="1" smtClean="0"/>
              <a:t>Dahlquist</a:t>
            </a:r>
            <a:r>
              <a:rPr lang="en-US" b="1" dirty="0" smtClean="0"/>
              <a:t>, Ph.D.</a:t>
            </a:r>
          </a:p>
          <a:p>
            <a:r>
              <a:rPr lang="en-US" b="1" dirty="0" smtClean="0"/>
              <a:t>Department of Biology</a:t>
            </a:r>
          </a:p>
          <a:p>
            <a:r>
              <a:rPr lang="en-US" b="1" dirty="0" smtClean="0"/>
              <a:t>Loyola Marymount University</a:t>
            </a:r>
          </a:p>
          <a:p>
            <a:endParaRPr lang="en-US" sz="1800" b="1" dirty="0" smtClean="0"/>
          </a:p>
          <a:p>
            <a:r>
              <a:rPr lang="en-US" sz="1800" b="1" smtClean="0"/>
              <a:t>April </a:t>
            </a:r>
            <a:r>
              <a:rPr lang="en-US" sz="1800" b="1"/>
              <a:t>4</a:t>
            </a:r>
            <a:r>
              <a:rPr lang="en-US" sz="1800" b="1" smtClean="0"/>
              <a:t>, 2016</a:t>
            </a:r>
            <a:endParaRPr lang="en-US" sz="1800" b="1" dirty="0"/>
          </a:p>
          <a:p>
            <a:r>
              <a:rPr lang="en-US" sz="1800" b="1" smtClean="0"/>
              <a:t>ASBMB Annual Meeting</a:t>
            </a:r>
            <a:endParaRPr lang="en-US" sz="1800" b="1" dirty="0" smtClean="0"/>
          </a:p>
        </p:txBody>
      </p:sp>
      <p:pic>
        <p:nvPicPr>
          <p:cNvPr id="5" name="Picture 12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8292" y="5738739"/>
            <a:ext cx="2579588" cy="92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80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22690" y="1371002"/>
            <a:ext cx="2786477" cy="934104"/>
            <a:chOff x="3063195" y="1371002"/>
            <a:chExt cx="2786477" cy="934104"/>
          </a:xfrm>
        </p:grpSpPr>
        <p:sp>
          <p:nvSpPr>
            <p:cNvPr id="14361" name="Rounded Rectangle 1"/>
            <p:cNvSpPr>
              <a:spLocks noChangeArrowheads="1"/>
            </p:cNvSpPr>
            <p:nvPr/>
          </p:nvSpPr>
          <p:spPr bwMode="auto">
            <a:xfrm>
              <a:off x="3201526" y="1381487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TextBox 2"/>
            <p:cNvSpPr txBox="1">
              <a:spLocks noChangeArrowheads="1"/>
            </p:cNvSpPr>
            <p:nvPr/>
          </p:nvSpPr>
          <p:spPr bwMode="auto">
            <a:xfrm>
              <a:off x="3063195" y="1371002"/>
              <a:ext cx="278647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Cold shock microarray data from wt and TF deletion strains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 bwMode="auto">
          <a:xfrm>
            <a:off x="6182623" y="1842990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7472418" y="3781652"/>
            <a:ext cx="0" cy="609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42148" y="369270"/>
            <a:ext cx="8518499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16693F"/>
                </a:solidFill>
              </a:rPr>
              <a:t>Systems Biology Approach </a:t>
            </a:r>
            <a:r>
              <a:rPr lang="en-US" altLang="en-US" sz="2800" dirty="0" smtClean="0">
                <a:solidFill>
                  <a:srgbClr val="16693F"/>
                </a:solidFill>
              </a:rPr>
              <a:t>to Understanding the Regulation of the Cold Shock Response in Yeast</a:t>
            </a:r>
            <a:endParaRPr lang="en-US" altLang="en-US" sz="2800" i="1" dirty="0">
              <a:solidFill>
                <a:srgbClr val="16693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17511" y="2722333"/>
            <a:ext cx="2509815" cy="923619"/>
            <a:chOff x="6194471" y="2800422"/>
            <a:chExt cx="2509815" cy="923619"/>
          </a:xfrm>
        </p:grpSpPr>
        <p:sp>
          <p:nvSpPr>
            <p:cNvPr id="23" name="Rounded Rectangle 1"/>
            <p:cNvSpPr>
              <a:spLocks noChangeArrowheads="1"/>
            </p:cNvSpPr>
            <p:nvPr/>
          </p:nvSpPr>
          <p:spPr bwMode="auto">
            <a:xfrm>
              <a:off x="6194471" y="2800422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TextBox 5"/>
            <p:cNvSpPr txBox="1">
              <a:spLocks noChangeArrowheads="1"/>
            </p:cNvSpPr>
            <p:nvPr/>
          </p:nvSpPr>
          <p:spPr bwMode="auto">
            <a:xfrm>
              <a:off x="6297647" y="2800566"/>
              <a:ext cx="230346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Normalization, statistical analysis, clustering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17511" y="4545708"/>
            <a:ext cx="2509815" cy="923619"/>
            <a:chOff x="6217511" y="4545708"/>
            <a:chExt cx="2509815" cy="923619"/>
          </a:xfrm>
        </p:grpSpPr>
        <p:sp>
          <p:nvSpPr>
            <p:cNvPr id="26" name="Rounded Rectangle 1"/>
            <p:cNvSpPr>
              <a:spLocks noChangeArrowheads="1"/>
            </p:cNvSpPr>
            <p:nvPr/>
          </p:nvSpPr>
          <p:spPr bwMode="auto">
            <a:xfrm>
              <a:off x="6217511" y="4545708"/>
              <a:ext cx="2509815" cy="923619"/>
            </a:xfrm>
            <a:prstGeom prst="roundRect">
              <a:avLst>
                <a:gd name="adj" fmla="val 22423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TextBox 5"/>
            <p:cNvSpPr txBox="1">
              <a:spLocks noChangeArrowheads="1"/>
            </p:cNvSpPr>
            <p:nvPr/>
          </p:nvSpPr>
          <p:spPr bwMode="auto">
            <a:xfrm>
              <a:off x="6269099" y="4545852"/>
              <a:ext cx="240663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Derivation of gene regulatory networks from YEASTRACT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61021" y="5796803"/>
            <a:ext cx="2509815" cy="923619"/>
            <a:chOff x="3313295" y="5796803"/>
            <a:chExt cx="2509815" cy="923619"/>
          </a:xfrm>
        </p:grpSpPr>
        <p:sp>
          <p:nvSpPr>
            <p:cNvPr id="28" name="Rounded Rectangle 1"/>
            <p:cNvSpPr>
              <a:spLocks noChangeArrowheads="1"/>
            </p:cNvSpPr>
            <p:nvPr/>
          </p:nvSpPr>
          <p:spPr bwMode="auto">
            <a:xfrm>
              <a:off x="3313295" y="5796803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TextBox 5"/>
            <p:cNvSpPr txBox="1">
              <a:spLocks noChangeArrowheads="1"/>
            </p:cNvSpPr>
            <p:nvPr/>
          </p:nvSpPr>
          <p:spPr bwMode="auto">
            <a:xfrm>
              <a:off x="3313295" y="5796947"/>
              <a:ext cx="250981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Dynamical systems modeling using GRNmap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706" y="4545708"/>
            <a:ext cx="2509815" cy="923619"/>
            <a:chOff x="534387" y="4504947"/>
            <a:chExt cx="2509815" cy="923619"/>
          </a:xfrm>
        </p:grpSpPr>
        <p:sp>
          <p:nvSpPr>
            <p:cNvPr id="31" name="Rounded Rectangle 1"/>
            <p:cNvSpPr>
              <a:spLocks noChangeArrowheads="1"/>
            </p:cNvSpPr>
            <p:nvPr/>
          </p:nvSpPr>
          <p:spPr bwMode="auto">
            <a:xfrm>
              <a:off x="534387" y="4504947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TextBox 5"/>
            <p:cNvSpPr txBox="1">
              <a:spLocks noChangeArrowheads="1"/>
            </p:cNvSpPr>
            <p:nvPr/>
          </p:nvSpPr>
          <p:spPr bwMode="auto">
            <a:xfrm>
              <a:off x="637563" y="4505091"/>
              <a:ext cx="230346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Visualization of  modeling results using GRNsight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9706" y="2722333"/>
            <a:ext cx="2509815" cy="923619"/>
            <a:chOff x="545024" y="2899435"/>
            <a:chExt cx="2509815" cy="923619"/>
          </a:xfrm>
        </p:grpSpPr>
        <p:sp>
          <p:nvSpPr>
            <p:cNvPr id="36" name="Rounded Rectangle 1"/>
            <p:cNvSpPr>
              <a:spLocks noChangeArrowheads="1"/>
            </p:cNvSpPr>
            <p:nvPr/>
          </p:nvSpPr>
          <p:spPr bwMode="auto">
            <a:xfrm>
              <a:off x="545024" y="2899435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TextBox 5"/>
            <p:cNvSpPr txBox="1">
              <a:spLocks noChangeArrowheads="1"/>
            </p:cNvSpPr>
            <p:nvPr/>
          </p:nvSpPr>
          <p:spPr bwMode="auto">
            <a:xfrm>
              <a:off x="648200" y="2899579"/>
              <a:ext cx="230346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Interpretation,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new questions, new experiments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 bwMode="auto">
          <a:xfrm flipV="1">
            <a:off x="1794613" y="3781652"/>
            <a:ext cx="0" cy="609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 bwMode="auto">
          <a:xfrm flipH="1">
            <a:off x="6182623" y="5621097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954108" y="1842990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2" descr="figure01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49" y="4305930"/>
            <a:ext cx="1978203" cy="148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 descr="ColdShockArrays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4" t="26373" r="23117" b="44420"/>
          <a:stretch/>
        </p:blipFill>
        <p:spPr bwMode="auto">
          <a:xfrm>
            <a:off x="3795833" y="2323753"/>
            <a:ext cx="1598948" cy="127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2"/>
          <p:cNvPicPr/>
          <p:nvPr/>
        </p:nvPicPr>
        <p:blipFill rotWithShape="1">
          <a:blip r:embed="rId4"/>
          <a:srcRect l="2236" t="13149" r="4919" b="13625"/>
          <a:stretch/>
        </p:blipFill>
        <p:spPr>
          <a:xfrm>
            <a:off x="7202082" y="1222149"/>
            <a:ext cx="1858009" cy="109905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/>
          <a:srcRect l="19671" t="8977" r="944" b="10451"/>
          <a:stretch/>
        </p:blipFill>
        <p:spPr>
          <a:xfrm>
            <a:off x="20369" y="5680093"/>
            <a:ext cx="2052980" cy="116834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 bwMode="auto">
          <a:xfrm flipH="1" flipV="1">
            <a:off x="1954108" y="5621097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54379" y="1435748"/>
            <a:ext cx="1480410" cy="789758"/>
            <a:chOff x="-914930" y="1531444"/>
            <a:chExt cx="2310796" cy="1232746"/>
          </a:xfrm>
        </p:grpSpPr>
        <p:pic>
          <p:nvPicPr>
            <p:cNvPr id="55" name="Picture 8" descr="C:\Users\GRNmap\Desktop\wt_dnrg1_dphd1_20150922\wt_15deg_20150926.JPG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1" t="58155" r="18423" b="29318"/>
            <a:stretch/>
          </p:blipFill>
          <p:spPr bwMode="auto">
            <a:xfrm>
              <a:off x="-912362" y="1531444"/>
              <a:ext cx="2305659" cy="58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C:\Users\GRNmap\Desktop\wt_dash1_dgcr2_20160120\dash1_15deg_day5_20160124.JPG"/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4" t="6155" r="65086" b="1380"/>
            <a:stretch/>
          </p:blipFill>
          <p:spPr bwMode="auto">
            <a:xfrm rot="5400000">
              <a:off x="-48683" y="1319642"/>
              <a:ext cx="578301" cy="2310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93297" y="187132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latin typeface="Symbol" panose="05050102010706020507" pitchFamily="18" charset="2"/>
              </a:rPr>
              <a:t>D</a:t>
            </a:r>
            <a:r>
              <a:rPr lang="en-US" sz="1400" i="1" smtClean="0"/>
              <a:t>ash1</a:t>
            </a:r>
            <a:r>
              <a:rPr lang="en-US" sz="1400" smtClean="0"/>
              <a:t> 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2159339" y="1641033"/>
            <a:ext cx="641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15°C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23" y="14709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wt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323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9" y="320300"/>
            <a:ext cx="8166962" cy="99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 “Medium-Scale” Gene Regulatory Network that Regulates the Cold Shock Response</a:t>
            </a:r>
            <a:endParaRPr lang="en-US" sz="2800" b="1" dirty="0"/>
          </a:p>
        </p:txBody>
      </p:sp>
      <p:pic>
        <p:nvPicPr>
          <p:cNvPr id="7170" name="Picture 2" descr="https://static-content.springer.com/image/art%3A10.1007%2Fs11538-015-0092-6/MediaObjects/11538_2015_92_Fig1_HTML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28" y="1619246"/>
            <a:ext cx="4916139" cy="45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5086" y="1494634"/>
            <a:ext cx="387891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Assumptions made in our model</a:t>
            </a:r>
            <a:r>
              <a:rPr lang="en-US" b="1"/>
              <a:t>: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/>
              <a:t>Each node represents one gene encoding a transcription factor</a:t>
            </a:r>
            <a:r>
              <a:rPr lang="en-US" b="1" smtClean="0"/>
              <a:t>.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b="1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/>
              <a:t>When a gene is transcribed, </a:t>
            </a:r>
            <a:r>
              <a:rPr lang="en-US" b="1" smtClean="0"/>
              <a:t>it </a:t>
            </a:r>
            <a:r>
              <a:rPr lang="en-US" b="1"/>
              <a:t>is immediately translated into </a:t>
            </a:r>
            <a:r>
              <a:rPr lang="en-US" b="1" smtClean="0"/>
              <a:t>protein.</a:t>
            </a:r>
          </a:p>
          <a:p>
            <a:pPr marL="742950" lvl="1" indent="-285750">
              <a:buFont typeface="Arial" panose="020B0604020202020204" pitchFamily="34" charset="0"/>
              <a:buChar char="‒"/>
            </a:pPr>
            <a:r>
              <a:rPr lang="en-US" sz="1600" b="1"/>
              <a:t>A</a:t>
            </a:r>
            <a:r>
              <a:rPr lang="en-US" sz="1600" b="1" smtClean="0"/>
              <a:t> </a:t>
            </a:r>
            <a:r>
              <a:rPr lang="en-US" sz="1600" b="1"/>
              <a:t>node represents the gene, the mRNA, and the protein</a:t>
            </a:r>
            <a:r>
              <a:rPr lang="en-US" sz="1600" b="1" smtClean="0"/>
              <a:t>.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b="1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>
                <a:latin typeface="Arial" charset="0"/>
              </a:rPr>
              <a:t>Each edge represents a regulatory relationship, either activation or repression, depending on the sign of the weight.</a:t>
            </a:r>
          </a:p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6220" y="6503217"/>
            <a:ext cx="5638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Dahlquist et al. (2015) </a:t>
            </a:r>
            <a:r>
              <a:rPr lang="en-US" sz="1400" b="1" i="1" smtClean="0"/>
              <a:t>Bulletin of Mathematical Biology</a:t>
            </a:r>
            <a:r>
              <a:rPr lang="en-US" sz="1400" b="1" smtClean="0"/>
              <a:t> 77: 1457.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4578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GRNmap</a:t>
            </a:r>
            <a:r>
              <a:rPr lang="en-US" sz="2800" b="1" dirty="0" smtClean="0"/>
              <a:t>: Gene Regulatory Network Modeling and Parameter Estimation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041" y="3815785"/>
            <a:ext cx="4348717" cy="265702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The user has a choice to model the dynamics  based on a sigmoidal (shown) or </a:t>
            </a:r>
            <a:r>
              <a:rPr lang="en-US" sz="1800" b="1" err="1" smtClean="0"/>
              <a:t>Michaelis-Menten</a:t>
            </a:r>
            <a:r>
              <a:rPr lang="en-US" sz="1800" b="1" smtClean="0"/>
              <a:t> production function. </a:t>
            </a:r>
            <a:endParaRPr lang="en-US" sz="1800" b="1" dirty="0" smtClean="0"/>
          </a:p>
          <a:p>
            <a:r>
              <a:rPr lang="en-US" sz="1800" b="1" dirty="0" smtClean="0"/>
              <a:t>Weight parameter,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dirty="0" smtClean="0"/>
              <a:t>, gives the direction (activation or repression) and magnitude of regulatory relationship.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8149" y="10179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  <p:pic>
        <p:nvPicPr>
          <p:cNvPr id="8" name="Picture 2" descr="figure01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15" y="1084246"/>
            <a:ext cx="3650008" cy="273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33764" y="6487264"/>
            <a:ext cx="3700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/>
              <a:t>http://kdahlquist.github.io/GRNmap/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918296"/>
              </p:ext>
            </p:extLst>
          </p:nvPr>
        </p:nvGraphicFramePr>
        <p:xfrm>
          <a:off x="304800" y="1996666"/>
          <a:ext cx="4800600" cy="118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Equation" r:id="rId4" imgW="2870200" imgH="711200" progId="Equation.3">
                  <p:embed/>
                </p:oleObj>
              </mc:Choice>
              <mc:Fallback>
                <p:oleObj name="Equation" r:id="rId4" imgW="2870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96666"/>
                        <a:ext cx="4800600" cy="1188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184"/>
          <p:cNvGrpSpPr>
            <a:grpSpLocks/>
          </p:cNvGrpSpPr>
          <p:nvPr/>
        </p:nvGrpSpPr>
        <p:grpSpPr bwMode="auto">
          <a:xfrm>
            <a:off x="304800" y="3423675"/>
            <a:ext cx="3809776" cy="3301806"/>
            <a:chOff x="666" y="21558"/>
            <a:chExt cx="2496" cy="2112"/>
          </a:xfrm>
        </p:grpSpPr>
        <p:pic>
          <p:nvPicPr>
            <p:cNvPr id="11" name="Picture 4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1" t="23000" r="28125" b="20000"/>
            <a:stretch>
              <a:fillRect/>
            </a:stretch>
          </p:blipFill>
          <p:spPr bwMode="auto">
            <a:xfrm>
              <a:off x="810" y="21558"/>
              <a:ext cx="2352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47"/>
            <p:cNvSpPr>
              <a:spLocks noChangeArrowheads="1"/>
            </p:cNvSpPr>
            <p:nvPr/>
          </p:nvSpPr>
          <p:spPr bwMode="auto">
            <a:xfrm>
              <a:off x="666" y="23334"/>
              <a:ext cx="288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457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457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457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457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6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ure_04_L_curve"/>
          <p:cNvPicPr/>
          <p:nvPr/>
        </p:nvPicPr>
        <p:blipFill rotWithShape="1">
          <a:blip r:embed="rId4" cstate="print"/>
          <a:srcRect l="7342" b="7081"/>
          <a:stretch/>
        </p:blipFill>
        <p:spPr bwMode="auto">
          <a:xfrm>
            <a:off x="432264" y="2163091"/>
            <a:ext cx="4432920" cy="404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03614" y="374297"/>
            <a:ext cx="90403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16693F"/>
                </a:solidFill>
              </a:rPr>
              <a:t>Optimization </a:t>
            </a:r>
            <a:r>
              <a:rPr lang="en-US" altLang="en-US" sz="2800">
                <a:solidFill>
                  <a:srgbClr val="16693F"/>
                </a:solidFill>
              </a:rPr>
              <a:t>of </a:t>
            </a:r>
            <a:r>
              <a:rPr lang="en-US" altLang="en-US" sz="2800" smtClean="0">
                <a:solidFill>
                  <a:srgbClr val="16693F"/>
                </a:solidFill>
              </a:rPr>
              <a:t>the Large Number of Parameters Required the </a:t>
            </a:r>
            <a:r>
              <a:rPr lang="en-US" altLang="en-US" sz="2800" dirty="0">
                <a:solidFill>
                  <a:srgbClr val="16693F"/>
                </a:solidFill>
              </a:rPr>
              <a:t>Use of a Regularization </a:t>
            </a:r>
            <a:r>
              <a:rPr lang="en-US" altLang="en-US" sz="2800" dirty="0" smtClean="0">
                <a:solidFill>
                  <a:srgbClr val="16693F"/>
                </a:solidFill>
              </a:rPr>
              <a:t>(Penalty) Term</a:t>
            </a:r>
            <a:endParaRPr lang="en-US" altLang="en-US" sz="2800" dirty="0">
              <a:solidFill>
                <a:srgbClr val="16693F"/>
              </a:solidFill>
            </a:endParaRPr>
          </a:p>
        </p:txBody>
      </p:sp>
      <p:sp>
        <p:nvSpPr>
          <p:cNvPr id="3076" name="Text Box 1193"/>
          <p:cNvSpPr txBox="1">
            <a:spLocks noChangeArrowheads="1"/>
          </p:cNvSpPr>
          <p:nvPr/>
        </p:nvSpPr>
        <p:spPr bwMode="auto">
          <a:xfrm>
            <a:off x="4455622" y="2421804"/>
            <a:ext cx="448056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defTabSz="4179888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179888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179888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179888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179888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 smtClean="0"/>
              <a:t>Total number of parameters is </a:t>
            </a:r>
          </a:p>
          <a:p>
            <a:pPr marL="0" indent="0" eaLnBrk="1" hangingPunct="1"/>
            <a:r>
              <a:rPr lang="en-US" altLang="en-US" sz="2000"/>
              <a:t> </a:t>
            </a:r>
            <a:r>
              <a:rPr lang="en-US" altLang="en-US" sz="2000" smtClean="0"/>
              <a:t>  (2 X no. of genes) + no. of edges.</a:t>
            </a: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We added a </a:t>
            </a:r>
            <a:r>
              <a:rPr lang="en-US" altLang="en-US" sz="2000" dirty="0" smtClean="0"/>
              <a:t>penalty term </a:t>
            </a:r>
            <a:r>
              <a:rPr lang="en-US" altLang="en-US" sz="2000" dirty="0"/>
              <a:t>so that MATLAB’s optimization algorithm would be able to minimize the function</a:t>
            </a:r>
            <a:r>
              <a:rPr lang="en-US" altLang="en-US" sz="2000" dirty="0" smtClean="0"/>
              <a:t>. </a:t>
            </a: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i="1" dirty="0" smtClean="0"/>
              <a:t>θ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</a:t>
            </a:r>
            <a:r>
              <a:rPr lang="en-US" altLang="en-US" sz="2000" dirty="0" smtClean="0"/>
              <a:t>the </a:t>
            </a:r>
            <a:r>
              <a:rPr lang="en-US" altLang="en-US" sz="2000" dirty="0"/>
              <a:t>combined production </a:t>
            </a:r>
            <a:r>
              <a:rPr lang="en-US" altLang="en-US" sz="2000" dirty="0" smtClean="0"/>
              <a:t>rate, weight,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threshold parameters.</a:t>
            </a:r>
          </a:p>
          <a:p>
            <a:pPr eaLnBrk="1" hangingPunct="1">
              <a:buFontTx/>
              <a:buChar char="•"/>
            </a:pPr>
            <a:r>
              <a:rPr lang="en-US" altLang="en-US" sz="2000" dirty="0" smtClean="0"/>
              <a:t> </a:t>
            </a:r>
            <a:r>
              <a:rPr lang="en-US" altLang="en-US" sz="2000" i="1" dirty="0" smtClean="0">
                <a:latin typeface="Symbol" panose="05050102010706020507" pitchFamily="18" charset="2"/>
              </a:rPr>
              <a:t>a</a:t>
            </a:r>
            <a:r>
              <a:rPr lang="en-US" altLang="en-US" sz="2000" dirty="0" smtClean="0"/>
              <a:t> is determined empirically from the “elbow” of the L-curve.</a:t>
            </a:r>
            <a:endParaRPr lang="en-US" altLang="en-US" sz="2000" dirty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396884"/>
              </p:ext>
            </p:extLst>
          </p:nvPr>
        </p:nvGraphicFramePr>
        <p:xfrm>
          <a:off x="2125120" y="1382679"/>
          <a:ext cx="43402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5" imgW="2108160" imgH="444240" progId="Equation.3">
                  <p:embed/>
                </p:oleObj>
              </mc:Choice>
              <mc:Fallback>
                <p:oleObj name="Equation" r:id="rId5" imgW="2108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120" y="1382679"/>
                        <a:ext cx="43402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7885" y="618465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Parameter Penalty Magnitude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105691" y="4064953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Least Squares Residual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6560" y="1603589"/>
            <a:ext cx="6600900" cy="49488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" name="Text Box 1116"/>
          <p:cNvSpPr txBox="1">
            <a:spLocks noChangeArrowheads="1"/>
          </p:cNvSpPr>
          <p:nvPr/>
        </p:nvSpPr>
        <p:spPr bwMode="auto">
          <a:xfrm>
            <a:off x="1150094" y="482014"/>
            <a:ext cx="670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16693F"/>
                </a:solidFill>
                <a:ea typeface="MS PGothic" pitchFamily="34" charset="-128"/>
              </a:rPr>
              <a:t>Forward Simulation of the Model Fits the Microarray Data</a:t>
            </a:r>
          </a:p>
        </p:txBody>
      </p:sp>
    </p:spTree>
    <p:extLst>
      <p:ext uri="{BB962C8B-B14F-4D97-AF65-F5344CB8AC3E}">
        <p14:creationId xmlns:p14="http://schemas.microsoft.com/office/powerpoint/2010/main" val="378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578735" cy="990600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GRNsight</a:t>
            </a:r>
            <a:r>
              <a:rPr lang="en-US" sz="2800" b="1" dirty="0" smtClean="0"/>
              <a:t> Rapidly Generates GRN graphs Using Our Customizations to the Open Source D3 Library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765" y="6389264"/>
            <a:ext cx="47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Adobe Illustrator:  several hours to create</a:t>
            </a:r>
            <a:endParaRPr lang="en-US" b="1" dirty="0"/>
          </a:p>
        </p:txBody>
      </p:sp>
      <p:pic>
        <p:nvPicPr>
          <p:cNvPr id="7172" name="Picture 4" descr="demo-3-illustrato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43" y="1636232"/>
            <a:ext cx="5048925" cy="469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578735" cy="990600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GRNsight</a:t>
            </a:r>
            <a:r>
              <a:rPr lang="en-US" sz="2800" b="1" dirty="0" smtClean="0"/>
              <a:t> Rapidly Generates GRN graphs Using Our Customizations to the Open Source D3 Library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12105" y="6389264"/>
            <a:ext cx="67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GRNsight: 10 milliseconds to generate, 5 minutes to arrange</a:t>
            </a:r>
            <a:endParaRPr lang="en-US" b="1" dirty="0"/>
          </a:p>
        </p:txBody>
      </p:sp>
      <p:pic>
        <p:nvPicPr>
          <p:cNvPr id="7170" name="Picture 2" descr="demo-3-pap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92" y="1905631"/>
            <a:ext cx="5185826" cy="41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0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578735" cy="990600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GRNsight</a:t>
            </a:r>
            <a:r>
              <a:rPr lang="en-US" sz="2800" b="1" dirty="0" smtClean="0"/>
              <a:t> Rapidly Generates GRN graphs Using Our Customizations to the Open Source D3 Library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4287" y="6389264"/>
            <a:ext cx="8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GRNsight: colored and variable thickness edges reveal patterns in data</a:t>
            </a:r>
            <a:endParaRPr lang="en-US" b="1" dirty="0"/>
          </a:p>
        </p:txBody>
      </p:sp>
      <p:pic>
        <p:nvPicPr>
          <p:cNvPr id="7170" name="Picture 2" descr="demo-3-pap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92" y="1905631"/>
            <a:ext cx="5185826" cy="41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emo-4-aut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93" y="1873362"/>
            <a:ext cx="5348025" cy="421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7467594" y="3479033"/>
            <a:ext cx="733647" cy="0"/>
          </a:xfrm>
          <a:prstGeom prst="straightConnector1">
            <a:avLst/>
          </a:prstGeom>
          <a:ln>
            <a:solidFill>
              <a:srgbClr val="9C9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467594" y="2298823"/>
            <a:ext cx="733647" cy="0"/>
          </a:xfrm>
          <a:prstGeom prst="straightConnector1">
            <a:avLst/>
          </a:prstGeom>
          <a:ln w="57150">
            <a:solidFill>
              <a:srgbClr val="C51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467594" y="2777288"/>
            <a:ext cx="733647" cy="260499"/>
            <a:chOff x="294155" y="3370522"/>
            <a:chExt cx="733647" cy="260499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94155" y="3500771"/>
              <a:ext cx="733647" cy="0"/>
            </a:xfrm>
            <a:prstGeom prst="straightConnector1">
              <a:avLst/>
            </a:prstGeom>
            <a:ln w="57150">
              <a:solidFill>
                <a:srgbClr val="05CDD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015403" y="3370522"/>
              <a:ext cx="0" cy="260499"/>
            </a:xfrm>
            <a:prstGeom prst="straightConnector1">
              <a:avLst/>
            </a:prstGeom>
            <a:ln w="57150" cap="rnd">
              <a:solidFill>
                <a:srgbClr val="05CDD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361264" y="192449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activation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1264" y="245830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repression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61264" y="311533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weak influence</a:t>
            </a:r>
          </a:p>
        </p:txBody>
      </p:sp>
    </p:spTree>
    <p:extLst>
      <p:ext uri="{BB962C8B-B14F-4D97-AF65-F5344CB8AC3E}">
        <p14:creationId xmlns:p14="http://schemas.microsoft.com/office/powerpoint/2010/main" val="15110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23" y="416438"/>
            <a:ext cx="8897711" cy="990600"/>
          </a:xfrm>
        </p:spPr>
        <p:txBody>
          <a:bodyPr>
            <a:noAutofit/>
          </a:bodyPr>
          <a:lstStyle/>
          <a:p>
            <a:r>
              <a:rPr lang="en-US" sz="2800" b="1" smtClean="0"/>
              <a:t>LSE to Minimum Theoretical LSE Ratio Does Not Change Drastically with Network Size</a:t>
            </a:r>
            <a:endParaRPr lang="en-US" sz="2800" b="1" dirty="0"/>
          </a:p>
        </p:txBody>
      </p:sp>
      <p:pic>
        <p:nvPicPr>
          <p:cNvPr id="6" name="Picture 699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22553" r="3015" b="9863"/>
          <a:stretch/>
        </p:blipFill>
        <p:spPr bwMode="auto">
          <a:xfrm>
            <a:off x="4541462" y="1524000"/>
            <a:ext cx="3907435" cy="244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0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4" t="10656" r="2473" b="21603"/>
          <a:stretch/>
        </p:blipFill>
        <p:spPr bwMode="auto">
          <a:xfrm>
            <a:off x="608082" y="1552673"/>
            <a:ext cx="3832279" cy="239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05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4" t="10815" r="2906" b="21443"/>
          <a:stretch/>
        </p:blipFill>
        <p:spPr bwMode="auto">
          <a:xfrm>
            <a:off x="608082" y="4246697"/>
            <a:ext cx="3695231" cy="232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08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10814" r="2906" b="21920"/>
          <a:stretch/>
        </p:blipFill>
        <p:spPr bwMode="auto">
          <a:xfrm>
            <a:off x="4620591" y="4186844"/>
            <a:ext cx="3749176" cy="232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95837" y="2479089"/>
            <a:ext cx="27937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Arial"/>
                <a:cs typeface="Arial"/>
              </a:rPr>
              <a:t>30 genes, </a:t>
            </a:r>
            <a:r>
              <a:rPr lang="en-US" sz="1800" b="1" smtClean="0">
                <a:latin typeface="Arial"/>
                <a:cs typeface="Arial"/>
              </a:rPr>
              <a:t>90 edges</a:t>
            </a:r>
          </a:p>
          <a:p>
            <a:pPr algn="ctr"/>
            <a:r>
              <a:rPr lang="en-US" b="1" smtClean="0">
                <a:latin typeface="Arial"/>
                <a:cs typeface="Arial"/>
              </a:rPr>
              <a:t>LSE/min LSE = 1.41</a:t>
            </a:r>
            <a:endParaRPr lang="en-US" sz="1800" b="1" dirty="0" smtClean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6940" y="2479089"/>
            <a:ext cx="27937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Arial"/>
                <a:cs typeface="Arial"/>
              </a:rPr>
              <a:t>25 genes, </a:t>
            </a:r>
            <a:r>
              <a:rPr lang="en-US" sz="1800" b="1" smtClean="0">
                <a:latin typeface="Arial"/>
                <a:cs typeface="Arial"/>
              </a:rPr>
              <a:t>68 edges</a:t>
            </a:r>
          </a:p>
          <a:p>
            <a:pPr algn="ctr"/>
            <a:r>
              <a:rPr lang="en-US" b="1" smtClean="0">
                <a:latin typeface="Arial"/>
                <a:cs typeface="Arial"/>
              </a:rPr>
              <a:t>LSE/min LSE = 1.44</a:t>
            </a:r>
            <a:endParaRPr lang="en-US" sz="1800" b="1" dirty="0" smtClean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5837" y="5159251"/>
            <a:ext cx="27937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Arial"/>
                <a:cs typeface="Arial"/>
              </a:rPr>
              <a:t>20 genes, </a:t>
            </a:r>
            <a:r>
              <a:rPr lang="en-US" sz="1800" b="1" smtClean="0">
                <a:latin typeface="Arial"/>
                <a:cs typeface="Arial"/>
              </a:rPr>
              <a:t>46 edges</a:t>
            </a:r>
          </a:p>
          <a:p>
            <a:pPr algn="ctr"/>
            <a:r>
              <a:rPr lang="en-US" b="1" smtClean="0">
                <a:latin typeface="Arial"/>
                <a:cs typeface="Arial"/>
              </a:rPr>
              <a:t>LSE/min LSE = 1.44</a:t>
            </a:r>
            <a:endParaRPr lang="en-US" sz="1800" b="1" dirty="0" smtClean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6940" y="5159251"/>
            <a:ext cx="27937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Arial"/>
                <a:cs typeface="Arial"/>
              </a:rPr>
              <a:t>15 genes, </a:t>
            </a:r>
            <a:r>
              <a:rPr lang="en-US" sz="1800" b="1" smtClean="0">
                <a:latin typeface="Arial"/>
                <a:cs typeface="Arial"/>
              </a:rPr>
              <a:t>28 edges</a:t>
            </a:r>
          </a:p>
          <a:p>
            <a:pPr algn="ctr"/>
            <a:r>
              <a:rPr lang="en-US" b="1" smtClean="0">
                <a:latin typeface="Arial"/>
                <a:cs typeface="Arial"/>
              </a:rPr>
              <a:t>LSE/min LSE = 1.46</a:t>
            </a:r>
            <a:endParaRPr lang="en-US" sz="18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8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23" y="416438"/>
            <a:ext cx="8897711" cy="990600"/>
          </a:xfrm>
        </p:spPr>
        <p:txBody>
          <a:bodyPr>
            <a:noAutofit/>
          </a:bodyPr>
          <a:lstStyle/>
          <a:p>
            <a:r>
              <a:rPr lang="en-US" sz="2800" b="1" smtClean="0"/>
              <a:t>But Weights, Production Rates, and Threshold Parameter Values Do Fluctuate Based on Connectivity</a:t>
            </a:r>
            <a:endParaRPr lang="en-US" sz="2800" b="1" dirty="0"/>
          </a:p>
        </p:txBody>
      </p:sp>
      <p:pic>
        <p:nvPicPr>
          <p:cNvPr id="6" name="Picture 699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22553" r="3015" b="9863"/>
          <a:stretch/>
        </p:blipFill>
        <p:spPr bwMode="auto">
          <a:xfrm>
            <a:off x="4541462" y="1524000"/>
            <a:ext cx="3907435" cy="244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0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4" t="10656" r="2473" b="21603"/>
          <a:stretch/>
        </p:blipFill>
        <p:spPr bwMode="auto">
          <a:xfrm>
            <a:off x="608082" y="1552673"/>
            <a:ext cx="3832279" cy="239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05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4" t="10815" r="2906" b="21443"/>
          <a:stretch/>
        </p:blipFill>
        <p:spPr bwMode="auto">
          <a:xfrm>
            <a:off x="608082" y="4246697"/>
            <a:ext cx="3695231" cy="232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08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10814" r="2906" b="21920"/>
          <a:stretch/>
        </p:blipFill>
        <p:spPr bwMode="auto">
          <a:xfrm>
            <a:off x="4620591" y="4186844"/>
            <a:ext cx="3749176" cy="232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 rot="12542719">
            <a:off x="1037407" y="1236075"/>
            <a:ext cx="723502" cy="3024405"/>
          </a:xfrm>
          <a:prstGeom prst="ellipse">
            <a:avLst/>
          </a:prstGeom>
          <a:noFill/>
          <a:ln>
            <a:solidFill>
              <a:srgbClr val="E38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2542719">
            <a:off x="5060074" y="1239613"/>
            <a:ext cx="723502" cy="3024405"/>
          </a:xfrm>
          <a:prstGeom prst="ellipse">
            <a:avLst/>
          </a:prstGeom>
          <a:noFill/>
          <a:ln>
            <a:solidFill>
              <a:srgbClr val="E38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2542719">
            <a:off x="1009046" y="3876501"/>
            <a:ext cx="723502" cy="3024405"/>
          </a:xfrm>
          <a:prstGeom prst="ellipse">
            <a:avLst/>
          </a:prstGeom>
          <a:noFill/>
          <a:ln>
            <a:solidFill>
              <a:srgbClr val="E38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2542719">
            <a:off x="5049430" y="3844608"/>
            <a:ext cx="723502" cy="3024405"/>
          </a:xfrm>
          <a:prstGeom prst="ellipse">
            <a:avLst/>
          </a:prstGeom>
          <a:noFill/>
          <a:ln>
            <a:solidFill>
              <a:srgbClr val="E38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Outline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Yeast respond to cold shock by changing gene expression.</a:t>
            </a:r>
          </a:p>
          <a:p>
            <a:pPr lvl="1"/>
            <a:r>
              <a:rPr lang="en-US" b="1" dirty="0" smtClean="0">
                <a:solidFill>
                  <a:srgbClr val="16693F"/>
                </a:solidFill>
              </a:rPr>
              <a:t>But little is known about which transcription factors regulate the response.</a:t>
            </a:r>
          </a:p>
          <a:p>
            <a:r>
              <a:rPr lang="en-US" b="1" dirty="0" err="1" smtClean="0"/>
              <a:t>GRNmap</a:t>
            </a:r>
            <a:r>
              <a:rPr lang="en-US" b="1" dirty="0" smtClean="0"/>
              <a:t> models the dynamics of “medium-scale” gene regulatory networks using differential equations.</a:t>
            </a:r>
          </a:p>
          <a:p>
            <a:pPr lvl="1"/>
            <a:r>
              <a:rPr lang="en-US" b="1" dirty="0" smtClean="0">
                <a:solidFill>
                  <a:srgbClr val="16693F"/>
                </a:solidFill>
              </a:rPr>
              <a:t>A penalized least squares approach was used successfully to estimate parameters from cold shock microarray data.</a:t>
            </a:r>
          </a:p>
          <a:p>
            <a:r>
              <a:rPr lang="en-US" b="1" dirty="0" err="1" smtClean="0"/>
              <a:t>GRNsight</a:t>
            </a:r>
            <a:r>
              <a:rPr lang="en-US" b="1" dirty="0" smtClean="0"/>
              <a:t> automatically generates weighted network graphs from </a:t>
            </a:r>
            <a:r>
              <a:rPr lang="en-US" b="1" dirty="0"/>
              <a:t>the </a:t>
            </a:r>
            <a:r>
              <a:rPr lang="en-US" b="1" dirty="0" smtClean="0"/>
              <a:t>spreadsheets produced by </a:t>
            </a:r>
            <a:r>
              <a:rPr lang="en-US" b="1" dirty="0" err="1" smtClean="0"/>
              <a:t>GRNmap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16693F"/>
                </a:solidFill>
              </a:rPr>
              <a:t>This facilitates visualization of the relative influence of each transcription factor in controlling the cold shock response.</a:t>
            </a:r>
          </a:p>
        </p:txBody>
      </p:sp>
    </p:spTree>
    <p:extLst>
      <p:ext uri="{BB962C8B-B14F-4D97-AF65-F5344CB8AC3E}">
        <p14:creationId xmlns:p14="http://schemas.microsoft.com/office/powerpoint/2010/main" val="38706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23" y="416438"/>
            <a:ext cx="8897711" cy="990600"/>
          </a:xfrm>
        </p:spPr>
        <p:txBody>
          <a:bodyPr>
            <a:noAutofit/>
          </a:bodyPr>
          <a:lstStyle/>
          <a:p>
            <a:r>
              <a:rPr lang="en-US" sz="2800" b="1" smtClean="0"/>
              <a:t>Generally, Networks with the Same Nodes, but Randomized Edges Perform More Poorly</a:t>
            </a:r>
            <a:endParaRPr lang="en-US" sz="2800" b="1" dirty="0"/>
          </a:p>
        </p:txBody>
      </p:sp>
      <p:pic>
        <p:nvPicPr>
          <p:cNvPr id="9" name="Picture 708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10814" r="2906" b="21920"/>
          <a:stretch/>
        </p:blipFill>
        <p:spPr bwMode="auto">
          <a:xfrm>
            <a:off x="5394823" y="1806323"/>
            <a:ext cx="3684359" cy="228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04" y="4661826"/>
            <a:ext cx="3595397" cy="2079799"/>
          </a:xfrm>
          <a:prstGeom prst="rect">
            <a:avLst/>
          </a:prstGeom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18867"/>
              </p:ext>
            </p:extLst>
          </p:nvPr>
        </p:nvGraphicFramePr>
        <p:xfrm>
          <a:off x="399465" y="1429444"/>
          <a:ext cx="5074284" cy="5269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40117" y="1459083"/>
            <a:ext cx="27937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Arial"/>
                <a:cs typeface="Arial"/>
              </a:rPr>
              <a:t>YEASTRACT-derived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40117" y="4318525"/>
            <a:ext cx="27937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Arial"/>
                <a:cs typeface="Arial"/>
              </a:rPr>
              <a:t>“random network 7”</a:t>
            </a:r>
            <a:endParaRPr lang="en-US" sz="1400" b="1" dirty="0" smtClean="0"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84521" y="2282455"/>
            <a:ext cx="0" cy="1598429"/>
          </a:xfrm>
          <a:prstGeom prst="straightConnector1">
            <a:avLst/>
          </a:prstGeom>
          <a:ln w="57150">
            <a:solidFill>
              <a:srgbClr val="E38D1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16325" y="2282455"/>
            <a:ext cx="0" cy="354419"/>
          </a:xfrm>
          <a:prstGeom prst="straightConnector1">
            <a:avLst/>
          </a:prstGeom>
          <a:ln w="57150">
            <a:solidFill>
              <a:srgbClr val="E38D1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smtClean="0"/>
              <a:t>Conclusions and Future Directions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3363" indent="-233363"/>
            <a:r>
              <a:rPr lang="en-US" b="1" smtClean="0"/>
              <a:t>Modeling and experimental evidence suggests that Gln3, Hap4, Hmo1, and Swi4 are involved in regulating the early response to cold shock in yeast.</a:t>
            </a:r>
          </a:p>
          <a:p>
            <a:pPr marL="233363" indent="-233363"/>
            <a:endParaRPr lang="en-US" b="1" dirty="0" smtClean="0"/>
          </a:p>
          <a:p>
            <a:pPr marL="233363" indent="-233363"/>
            <a:r>
              <a:rPr lang="en-US" b="1" smtClean="0"/>
              <a:t>Indirect effects are important as shown by comparing different size related networks and random networks.</a:t>
            </a:r>
          </a:p>
          <a:p>
            <a:pPr marL="233363" indent="-233363"/>
            <a:endParaRPr lang="en-US" b="1" smtClean="0"/>
          </a:p>
          <a:p>
            <a:pPr marL="233363" indent="-233363"/>
            <a:r>
              <a:rPr lang="en-US" b="1"/>
              <a:t>I</a:t>
            </a:r>
            <a:r>
              <a:rPr lang="en-US" b="1" smtClean="0"/>
              <a:t>nteresting, but inconclusive modeling results for Ash1 prompted us to investigate the phenotype of the deletion strain, which has shown to be cold sensitive.</a:t>
            </a:r>
          </a:p>
          <a:p>
            <a:pPr marL="233363" indent="-233363"/>
            <a:endParaRPr lang="en-US" b="1" smtClean="0"/>
          </a:p>
          <a:p>
            <a:pPr marL="233363" indent="-233363"/>
            <a:r>
              <a:rPr lang="en-US" b="1" smtClean="0"/>
              <a:t>We are investigating what data/network properties influence an individual gene’s model fit to data.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611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" t="18450" r="6744" b="8837"/>
          <a:stretch/>
        </p:blipFill>
        <p:spPr>
          <a:xfrm>
            <a:off x="148856" y="1531091"/>
            <a:ext cx="6177516" cy="49866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458969"/>
            <a:ext cx="8229600" cy="990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GRNsight: http://dondi.github.io/GRNsight/</a:t>
            </a:r>
            <a:br>
              <a:rPr lang="en-US" sz="3200" b="1" smtClean="0"/>
            </a:br>
            <a:r>
              <a:rPr lang="en-US" sz="3200" b="1" smtClean="0"/>
              <a:t>GRNmap:  http://kdahlquist.github.io/GRNmap/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64595" y="1435394"/>
            <a:ext cx="240322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smtClean="0"/>
              <a:t>Back row (left to right)</a:t>
            </a:r>
          </a:p>
          <a:p>
            <a:r>
              <a:rPr lang="en-US" sz="1600" smtClean="0"/>
              <a:t>Brandon Klein</a:t>
            </a:r>
          </a:p>
          <a:p>
            <a:r>
              <a:rPr lang="en-US" sz="1600" smtClean="0"/>
              <a:t>Mihir Samdarshi</a:t>
            </a:r>
          </a:p>
          <a:p>
            <a:r>
              <a:rPr lang="en-US" sz="1600" smtClean="0"/>
              <a:t>Kevin McGee</a:t>
            </a:r>
          </a:p>
          <a:p>
            <a:r>
              <a:rPr lang="en-US" sz="1600" smtClean="0"/>
              <a:t>Kevin Wyllie</a:t>
            </a:r>
          </a:p>
          <a:p>
            <a:r>
              <a:rPr lang="en-US" sz="1600" smtClean="0"/>
              <a:t>K. Grace Johnson</a:t>
            </a:r>
          </a:p>
          <a:p>
            <a:r>
              <a:rPr lang="en-US" sz="1600" smtClean="0"/>
              <a:t>Kristen Horstmann</a:t>
            </a:r>
          </a:p>
          <a:p>
            <a:r>
              <a:rPr lang="en-US" sz="1600" smtClean="0"/>
              <a:t>Tessa Morris</a:t>
            </a:r>
          </a:p>
          <a:p>
            <a:r>
              <a:rPr lang="en-US" sz="1600" b="1" u="sng"/>
              <a:t>F</a:t>
            </a:r>
            <a:r>
              <a:rPr lang="en-US" sz="1600" b="1" u="sng" smtClean="0"/>
              <a:t>ront row (left to right)</a:t>
            </a:r>
          </a:p>
          <a:p>
            <a:r>
              <a:rPr lang="en-US" sz="1600" smtClean="0"/>
              <a:t>Maggie O’Neil</a:t>
            </a:r>
          </a:p>
          <a:p>
            <a:r>
              <a:rPr lang="en-US" sz="1600" smtClean="0"/>
              <a:t>Monica Hong</a:t>
            </a:r>
          </a:p>
          <a:p>
            <a:r>
              <a:rPr lang="en-US" sz="1600" smtClean="0"/>
              <a:t>Kam Dahlquist</a:t>
            </a:r>
          </a:p>
          <a:p>
            <a:r>
              <a:rPr lang="en-US" sz="1600" smtClean="0"/>
              <a:t>Anindita Varshneya</a:t>
            </a:r>
          </a:p>
          <a:p>
            <a:r>
              <a:rPr lang="en-US" sz="1600" smtClean="0"/>
              <a:t>Kayla Jackson</a:t>
            </a:r>
          </a:p>
          <a:p>
            <a:r>
              <a:rPr lang="en-US" sz="1600" b="1" u="sng" smtClean="0"/>
              <a:t>Not pictured</a:t>
            </a:r>
          </a:p>
          <a:p>
            <a:r>
              <a:rPr lang="en-US" sz="1600" smtClean="0"/>
              <a:t>John David N. Dionisio</a:t>
            </a:r>
          </a:p>
          <a:p>
            <a:r>
              <a:rPr lang="en-US" sz="1600" smtClean="0"/>
              <a:t>Ben G. Fitzpatrick</a:t>
            </a:r>
          </a:p>
          <a:p>
            <a:r>
              <a:rPr lang="en-US" sz="1600" smtClean="0"/>
              <a:t>Nicole Anguiano</a:t>
            </a:r>
          </a:p>
          <a:p>
            <a:r>
              <a:rPr lang="en-US" sz="1600" smtClean="0"/>
              <a:t>Juan Carrillo</a:t>
            </a:r>
          </a:p>
          <a:p>
            <a:r>
              <a:rPr lang="en-US" sz="1600" smtClean="0"/>
              <a:t>Trixie Anne Roque</a:t>
            </a:r>
          </a:p>
          <a:p>
            <a:r>
              <a:rPr lang="en-US" sz="1600" smtClean="0"/>
              <a:t>Chukwuemeka Azinge</a:t>
            </a:r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148858" y="5985992"/>
            <a:ext cx="560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Funding: NSF RUI, Kadner-Pitts Research Grant, LMU SURP, </a:t>
            </a:r>
          </a:p>
          <a:p>
            <a:r>
              <a:rPr lang="en-US" sz="1400" b="1" smtClean="0">
                <a:solidFill>
                  <a:schemeClr val="bg1"/>
                </a:solidFill>
              </a:rPr>
              <a:t>LMU Honors Program, LMU Rains Research Assistant Program </a:t>
            </a:r>
          </a:p>
        </p:txBody>
      </p:sp>
    </p:spTree>
    <p:extLst>
      <p:ext uri="{BB962C8B-B14F-4D97-AF65-F5344CB8AC3E}">
        <p14:creationId xmlns:p14="http://schemas.microsoft.com/office/powerpoint/2010/main" val="34165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16" y="1647245"/>
            <a:ext cx="88597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>
                <a:latin typeface="+mj-lt"/>
              </a:rPr>
              <a:t>S</a:t>
            </a:r>
            <a:r>
              <a:rPr lang="en-US" sz="2400" b="1" smtClean="0">
                <a:latin typeface="+mj-lt"/>
              </a:rPr>
              <a:t>imple</a:t>
            </a:r>
            <a:r>
              <a:rPr lang="en-US" sz="2400" b="1">
                <a:latin typeface="+mj-lt"/>
              </a:rPr>
              <a:t>, unrealistic models help scientists </a:t>
            </a:r>
            <a:r>
              <a:rPr lang="en-US" sz="2400" b="1" smtClean="0">
                <a:latin typeface="+mj-lt"/>
              </a:rPr>
              <a:t>explore complex systems.</a:t>
            </a:r>
          </a:p>
          <a:p>
            <a:pPr marL="342900" indent="-342900">
              <a:buAutoNum type="arabicPeriod"/>
            </a:pPr>
            <a:endParaRPr lang="en-US" sz="2400" b="1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2400" b="1" smtClean="0">
                <a:latin typeface="+mj-lt"/>
              </a:rPr>
              <a:t>Models </a:t>
            </a:r>
            <a:r>
              <a:rPr lang="en-US" sz="2400" b="1">
                <a:latin typeface="+mj-lt"/>
              </a:rPr>
              <a:t>can be used to explore unknown </a:t>
            </a:r>
            <a:r>
              <a:rPr lang="en-US" sz="2400" b="1" smtClean="0">
                <a:latin typeface="+mj-lt"/>
              </a:rPr>
              <a:t>possibilities.</a:t>
            </a:r>
          </a:p>
          <a:p>
            <a:pPr marL="342900" indent="-342900">
              <a:buAutoNum type="arabicPeriod"/>
            </a:pPr>
            <a:endParaRPr lang="en-US" sz="2400" b="1" smtClean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2400" b="1" smtClean="0">
                <a:latin typeface="+mj-lt"/>
              </a:rPr>
              <a:t>Models </a:t>
            </a:r>
            <a:r>
              <a:rPr lang="en-US" sz="2400" b="1">
                <a:latin typeface="+mj-lt"/>
              </a:rPr>
              <a:t>can </a:t>
            </a:r>
            <a:r>
              <a:rPr lang="en-US" sz="2400" b="1" smtClean="0">
                <a:latin typeface="+mj-lt"/>
              </a:rPr>
              <a:t>lead to </a:t>
            </a:r>
            <a:r>
              <a:rPr lang="en-US" sz="2400" b="1">
                <a:latin typeface="+mj-lt"/>
              </a:rPr>
              <a:t>the development of conceptual </a:t>
            </a:r>
            <a:r>
              <a:rPr lang="en-US" sz="2400" b="1" smtClean="0">
                <a:latin typeface="+mj-lt"/>
              </a:rPr>
              <a:t>frameworks.</a:t>
            </a:r>
            <a:endParaRPr lang="en-US" sz="2400" b="1">
              <a:latin typeface="+mj-lt"/>
            </a:endParaRPr>
          </a:p>
          <a:p>
            <a:pPr marL="342900" indent="-342900">
              <a:buAutoNum type="arabicPeriod"/>
            </a:pPr>
            <a:endParaRPr lang="en-US" sz="2400" b="1" smtClean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2400" b="1" smtClean="0">
                <a:latin typeface="+mj-lt"/>
              </a:rPr>
              <a:t>Models </a:t>
            </a:r>
            <a:r>
              <a:rPr lang="en-US" sz="2400" b="1">
                <a:latin typeface="+mj-lt"/>
              </a:rPr>
              <a:t>can make accurate </a:t>
            </a:r>
            <a:r>
              <a:rPr lang="en-US" sz="2400" b="1" smtClean="0">
                <a:latin typeface="+mj-lt"/>
              </a:rPr>
              <a:t>predictions.</a:t>
            </a:r>
          </a:p>
          <a:p>
            <a:pPr marL="342900" indent="-342900">
              <a:buAutoNum type="arabicPeriod"/>
            </a:pPr>
            <a:endParaRPr lang="en-US" sz="2400" b="1" smtClean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2400" b="1" smtClean="0">
                <a:latin typeface="+mj-lt"/>
              </a:rPr>
              <a:t>Models </a:t>
            </a:r>
            <a:r>
              <a:rPr lang="en-US" sz="2400" b="1">
                <a:latin typeface="+mj-lt"/>
              </a:rPr>
              <a:t>can generate causal </a:t>
            </a:r>
            <a:r>
              <a:rPr lang="en-US" sz="2400" b="1" smtClean="0">
                <a:latin typeface="+mj-lt"/>
              </a:rPr>
              <a:t>explanations.</a:t>
            </a:r>
            <a:endParaRPr lang="en-US" sz="2400" b="1">
              <a:latin typeface="+mj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5822" y="511486"/>
            <a:ext cx="8506043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smtClean="0">
                <a:solidFill>
                  <a:srgbClr val="16693F"/>
                </a:solidFill>
              </a:rPr>
              <a:t>Five Major Pragmatic Uses for Models in Biology and their Associated Benefits</a:t>
            </a:r>
            <a:endParaRPr lang="en-US" altLang="en-US" sz="2800" i="1" dirty="0">
              <a:solidFill>
                <a:srgbClr val="16693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6784"/>
            <a:ext cx="4772025" cy="7310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2269" y="6251515"/>
            <a:ext cx="5107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latin typeface="+mj-lt"/>
              </a:rPr>
              <a:t>Odenbaugh quoted in Svoboda &amp; Passmore (2011)</a:t>
            </a:r>
            <a:endParaRPr lang="en-US" sz="16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4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8971" y="5334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16693F"/>
                </a:solidFill>
              </a:rPr>
              <a:t>Yeast Respond to Cold Shock by Changing Gene Expression</a:t>
            </a:r>
          </a:p>
        </p:txBody>
      </p:sp>
      <p:pic>
        <p:nvPicPr>
          <p:cNvPr id="4" name="Picture 3" descr="01_32_model eucaryo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9" t="9818" r="20116" b="15782"/>
          <a:stretch>
            <a:fillRect/>
          </a:stretch>
        </p:blipFill>
        <p:spPr bwMode="auto">
          <a:xfrm>
            <a:off x="321592" y="1549400"/>
            <a:ext cx="3061137" cy="280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9901" y="3799580"/>
            <a:ext cx="15937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dirty="0" err="1">
                <a:solidFill>
                  <a:schemeClr val="bg1"/>
                </a:solidFill>
              </a:rPr>
              <a:t>Alberts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et al</a:t>
            </a:r>
            <a:r>
              <a:rPr lang="en-US" altLang="en-US" sz="1200" dirty="0">
                <a:solidFill>
                  <a:schemeClr val="bg1"/>
                </a:solidFill>
              </a:rPr>
              <a:t>. (2004)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2729" y="1638179"/>
            <a:ext cx="5418326" cy="3316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smtClean="0"/>
              <a:t>Unlike heat shock, cold shock is not well-studied.</a:t>
            </a:r>
          </a:p>
          <a:p>
            <a:r>
              <a:rPr lang="en-US" sz="2900" b="1" smtClean="0"/>
              <a:t>Cold shock temperature range for yeast is 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b="1" smtClean="0"/>
              <a:t>   10-18</a:t>
            </a:r>
            <a:r>
              <a:rPr lang="en-US" sz="2900" b="1" kern="0" smtClean="0"/>
              <a:t>°</a:t>
            </a:r>
            <a:r>
              <a:rPr lang="en-US" sz="2900" b="1" smtClean="0"/>
              <a:t>C.</a:t>
            </a:r>
          </a:p>
          <a:p>
            <a:r>
              <a:rPr lang="en-US" sz="2900" b="1" smtClean="0"/>
              <a:t>Previous studies indicated that the cold shock response can be divided into an early and late response.</a:t>
            </a:r>
          </a:p>
          <a:p>
            <a:pPr lvl="1"/>
            <a:r>
              <a:rPr lang="en-US" sz="2600" b="1" smtClean="0"/>
              <a:t>General Environmental Stress Response (ESR) genes are induced in the late response.</a:t>
            </a:r>
          </a:p>
          <a:p>
            <a:pPr lvl="1"/>
            <a:r>
              <a:rPr lang="en-US" sz="2600" b="1" smtClean="0"/>
              <a:t>Late response is regulated by the Msn2/Msn4 transcription factors.</a:t>
            </a:r>
          </a:p>
          <a:p>
            <a:pPr lvl="1"/>
            <a:r>
              <a:rPr lang="en-US" sz="2600" b="1" smtClean="0"/>
              <a:t>No “canonical” factor responsible for early response.</a:t>
            </a: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506315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8971" y="5334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16693F"/>
                </a:solidFill>
              </a:rPr>
              <a:t>Yeast Respond to Cold Shock by Changing Gene Expression</a:t>
            </a:r>
          </a:p>
        </p:txBody>
      </p:sp>
      <p:pic>
        <p:nvPicPr>
          <p:cNvPr id="4" name="Picture 3" descr="01_32_model eucaryo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9" t="9818" r="20116" b="15782"/>
          <a:stretch>
            <a:fillRect/>
          </a:stretch>
        </p:blipFill>
        <p:spPr bwMode="auto">
          <a:xfrm>
            <a:off x="321592" y="1549400"/>
            <a:ext cx="3061137" cy="280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9901" y="3799580"/>
            <a:ext cx="15937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dirty="0" err="1">
                <a:solidFill>
                  <a:schemeClr val="bg1"/>
                </a:solidFill>
              </a:rPr>
              <a:t>Alberts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et al</a:t>
            </a:r>
            <a:r>
              <a:rPr lang="en-US" altLang="en-US" sz="1200" dirty="0">
                <a:solidFill>
                  <a:schemeClr val="bg1"/>
                </a:solidFill>
              </a:rPr>
              <a:t>. (2004)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9901" y="4745711"/>
            <a:ext cx="8520336" cy="216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b="1" dirty="0">
                <a:solidFill>
                  <a:srgbClr val="16693F"/>
                </a:solidFill>
              </a:rPr>
              <a:t>Which transcription factors control the early response?</a:t>
            </a:r>
          </a:p>
          <a:p>
            <a:pPr marL="233363" indent="-233363"/>
            <a:r>
              <a:rPr lang="en-US" b="1" smtClean="0">
                <a:solidFill>
                  <a:srgbClr val="16693F"/>
                </a:solidFill>
              </a:rPr>
              <a:t>What are their relative levels of influence?</a:t>
            </a:r>
          </a:p>
          <a:p>
            <a:pPr marL="233363" indent="-233363"/>
            <a:r>
              <a:rPr lang="en-US" b="1" smtClean="0">
                <a:solidFill>
                  <a:srgbClr val="16693F"/>
                </a:solidFill>
              </a:rPr>
              <a:t>I.e., what are the indirect effects of other transcription factors in the network?</a:t>
            </a:r>
            <a:endParaRPr lang="en-US" b="1" dirty="0">
              <a:solidFill>
                <a:srgbClr val="16693F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2729" y="1638179"/>
            <a:ext cx="5418326" cy="3316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smtClean="0"/>
              <a:t>Unlike heat shock, cold shock is not well-studied.</a:t>
            </a:r>
          </a:p>
          <a:p>
            <a:r>
              <a:rPr lang="en-US" sz="2900" b="1" smtClean="0"/>
              <a:t>Cold shock temperature range for yeast is </a:t>
            </a:r>
          </a:p>
          <a:p>
            <a:pPr marL="0" indent="0">
              <a:buFont typeface="Arial" pitchFamily="34" charset="0"/>
              <a:buNone/>
            </a:pPr>
            <a:r>
              <a:rPr lang="en-US" sz="2900" b="1" smtClean="0"/>
              <a:t>   10-18</a:t>
            </a:r>
            <a:r>
              <a:rPr lang="en-US" sz="2900" b="1" kern="0" smtClean="0"/>
              <a:t>°</a:t>
            </a:r>
            <a:r>
              <a:rPr lang="en-US" sz="2900" b="1" smtClean="0"/>
              <a:t>C.</a:t>
            </a:r>
          </a:p>
          <a:p>
            <a:r>
              <a:rPr lang="en-US" sz="2900" b="1" smtClean="0"/>
              <a:t>Previous studies indicated that the cold shock response can be divided into an early and late response.</a:t>
            </a:r>
          </a:p>
          <a:p>
            <a:pPr lvl="1"/>
            <a:r>
              <a:rPr lang="en-US" sz="2600" b="1" smtClean="0"/>
              <a:t>General Environmental Stress Response (ESR) genes are induced in the late response.</a:t>
            </a:r>
          </a:p>
          <a:p>
            <a:pPr lvl="1"/>
            <a:r>
              <a:rPr lang="en-US" sz="2600" b="1" smtClean="0"/>
              <a:t>Late response is regulated by the Msn2/Msn4 transcription factors.</a:t>
            </a:r>
          </a:p>
          <a:p>
            <a:pPr lvl="1"/>
            <a:r>
              <a:rPr lang="en-US" sz="2600" b="1" smtClean="0"/>
              <a:t>No “canonical” factor responsible for early response.</a:t>
            </a: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25083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22690" y="1371002"/>
            <a:ext cx="2786477" cy="934104"/>
            <a:chOff x="3063195" y="1371002"/>
            <a:chExt cx="2786477" cy="934104"/>
          </a:xfrm>
        </p:grpSpPr>
        <p:sp>
          <p:nvSpPr>
            <p:cNvPr id="14361" name="Rounded Rectangle 1"/>
            <p:cNvSpPr>
              <a:spLocks noChangeArrowheads="1"/>
            </p:cNvSpPr>
            <p:nvPr/>
          </p:nvSpPr>
          <p:spPr bwMode="auto">
            <a:xfrm>
              <a:off x="3201526" y="1381487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TextBox 2"/>
            <p:cNvSpPr txBox="1">
              <a:spLocks noChangeArrowheads="1"/>
            </p:cNvSpPr>
            <p:nvPr/>
          </p:nvSpPr>
          <p:spPr bwMode="auto">
            <a:xfrm>
              <a:off x="3063195" y="1371002"/>
              <a:ext cx="278647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Cold shock microarray data from wt and TF deletion strains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42148" y="369270"/>
            <a:ext cx="8518499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16693F"/>
                </a:solidFill>
              </a:rPr>
              <a:t>Systems Biology Approach </a:t>
            </a:r>
            <a:r>
              <a:rPr lang="en-US" altLang="en-US" sz="2800" dirty="0" smtClean="0">
                <a:solidFill>
                  <a:srgbClr val="16693F"/>
                </a:solidFill>
              </a:rPr>
              <a:t>to Understanding the Regulation of the Cold Shock Response in Yeast</a:t>
            </a:r>
            <a:endParaRPr lang="en-US" altLang="en-US" sz="2800" i="1" dirty="0">
              <a:solidFill>
                <a:srgbClr val="16693F"/>
              </a:solidFill>
            </a:endParaRPr>
          </a:p>
        </p:txBody>
      </p:sp>
      <p:pic>
        <p:nvPicPr>
          <p:cNvPr id="52" name="Picture 2" descr="ColdShockArray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4" t="26373" r="23117" b="44420"/>
          <a:stretch/>
        </p:blipFill>
        <p:spPr bwMode="auto">
          <a:xfrm>
            <a:off x="3795833" y="2323753"/>
            <a:ext cx="1598948" cy="127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0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22690" y="1371002"/>
            <a:ext cx="2786477" cy="934104"/>
            <a:chOff x="3063195" y="1371002"/>
            <a:chExt cx="2786477" cy="934104"/>
          </a:xfrm>
        </p:grpSpPr>
        <p:sp>
          <p:nvSpPr>
            <p:cNvPr id="14361" name="Rounded Rectangle 1"/>
            <p:cNvSpPr>
              <a:spLocks noChangeArrowheads="1"/>
            </p:cNvSpPr>
            <p:nvPr/>
          </p:nvSpPr>
          <p:spPr bwMode="auto">
            <a:xfrm>
              <a:off x="3201526" y="1381487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TextBox 2"/>
            <p:cNvSpPr txBox="1">
              <a:spLocks noChangeArrowheads="1"/>
            </p:cNvSpPr>
            <p:nvPr/>
          </p:nvSpPr>
          <p:spPr bwMode="auto">
            <a:xfrm>
              <a:off x="3063195" y="1371002"/>
              <a:ext cx="278647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Cold shock microarray data from wt and TF deletion strains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 bwMode="auto">
          <a:xfrm>
            <a:off x="6182623" y="1842990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42148" y="369270"/>
            <a:ext cx="8518499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16693F"/>
                </a:solidFill>
              </a:rPr>
              <a:t>Systems Biology Approach </a:t>
            </a:r>
            <a:r>
              <a:rPr lang="en-US" altLang="en-US" sz="2800" dirty="0" smtClean="0">
                <a:solidFill>
                  <a:srgbClr val="16693F"/>
                </a:solidFill>
              </a:rPr>
              <a:t>to Understanding the Regulation of the Cold Shock Response in Yeast</a:t>
            </a:r>
            <a:endParaRPr lang="en-US" altLang="en-US" sz="2800" i="1" dirty="0">
              <a:solidFill>
                <a:srgbClr val="16693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17511" y="2722333"/>
            <a:ext cx="2509815" cy="923619"/>
            <a:chOff x="6194471" y="2800422"/>
            <a:chExt cx="2509815" cy="923619"/>
          </a:xfrm>
        </p:grpSpPr>
        <p:sp>
          <p:nvSpPr>
            <p:cNvPr id="23" name="Rounded Rectangle 1"/>
            <p:cNvSpPr>
              <a:spLocks noChangeArrowheads="1"/>
            </p:cNvSpPr>
            <p:nvPr/>
          </p:nvSpPr>
          <p:spPr bwMode="auto">
            <a:xfrm>
              <a:off x="6194471" y="2800422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TextBox 5"/>
            <p:cNvSpPr txBox="1">
              <a:spLocks noChangeArrowheads="1"/>
            </p:cNvSpPr>
            <p:nvPr/>
          </p:nvSpPr>
          <p:spPr bwMode="auto">
            <a:xfrm>
              <a:off x="6297647" y="2800566"/>
              <a:ext cx="230346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Normalization, statistical analysis, clustering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Picture 2" descr="ColdShockArray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4" t="26373" r="23117" b="44420"/>
          <a:stretch/>
        </p:blipFill>
        <p:spPr bwMode="auto">
          <a:xfrm>
            <a:off x="3795833" y="2323753"/>
            <a:ext cx="1598948" cy="127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2"/>
          <p:cNvPicPr/>
          <p:nvPr/>
        </p:nvPicPr>
        <p:blipFill rotWithShape="1">
          <a:blip r:embed="rId3"/>
          <a:srcRect l="2236" t="13149" r="4919" b="13625"/>
          <a:stretch/>
        </p:blipFill>
        <p:spPr>
          <a:xfrm>
            <a:off x="7202082" y="1222149"/>
            <a:ext cx="1858009" cy="10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6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22690" y="1371002"/>
            <a:ext cx="2786477" cy="934104"/>
            <a:chOff x="3063195" y="1371002"/>
            <a:chExt cx="2786477" cy="934104"/>
          </a:xfrm>
        </p:grpSpPr>
        <p:sp>
          <p:nvSpPr>
            <p:cNvPr id="14361" name="Rounded Rectangle 1"/>
            <p:cNvSpPr>
              <a:spLocks noChangeArrowheads="1"/>
            </p:cNvSpPr>
            <p:nvPr/>
          </p:nvSpPr>
          <p:spPr bwMode="auto">
            <a:xfrm>
              <a:off x="3201526" y="1381487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TextBox 2"/>
            <p:cNvSpPr txBox="1">
              <a:spLocks noChangeArrowheads="1"/>
            </p:cNvSpPr>
            <p:nvPr/>
          </p:nvSpPr>
          <p:spPr bwMode="auto">
            <a:xfrm>
              <a:off x="3063195" y="1371002"/>
              <a:ext cx="278647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Cold shock microarray data from wt and TF deletion strains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 bwMode="auto">
          <a:xfrm>
            <a:off x="6182623" y="1842990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7472418" y="3781652"/>
            <a:ext cx="0" cy="609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42148" y="369270"/>
            <a:ext cx="8518499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16693F"/>
                </a:solidFill>
              </a:rPr>
              <a:t>Systems Biology Approach </a:t>
            </a:r>
            <a:r>
              <a:rPr lang="en-US" altLang="en-US" sz="2800" dirty="0" smtClean="0">
                <a:solidFill>
                  <a:srgbClr val="16693F"/>
                </a:solidFill>
              </a:rPr>
              <a:t>to Understanding the Regulation of the Cold Shock Response in Yeast</a:t>
            </a:r>
            <a:endParaRPr lang="en-US" altLang="en-US" sz="2800" i="1" dirty="0">
              <a:solidFill>
                <a:srgbClr val="16693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17511" y="2722333"/>
            <a:ext cx="2509815" cy="923619"/>
            <a:chOff x="6194471" y="2800422"/>
            <a:chExt cx="2509815" cy="923619"/>
          </a:xfrm>
        </p:grpSpPr>
        <p:sp>
          <p:nvSpPr>
            <p:cNvPr id="23" name="Rounded Rectangle 1"/>
            <p:cNvSpPr>
              <a:spLocks noChangeArrowheads="1"/>
            </p:cNvSpPr>
            <p:nvPr/>
          </p:nvSpPr>
          <p:spPr bwMode="auto">
            <a:xfrm>
              <a:off x="6194471" y="2800422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TextBox 5"/>
            <p:cNvSpPr txBox="1">
              <a:spLocks noChangeArrowheads="1"/>
            </p:cNvSpPr>
            <p:nvPr/>
          </p:nvSpPr>
          <p:spPr bwMode="auto">
            <a:xfrm>
              <a:off x="6297647" y="2800566"/>
              <a:ext cx="230346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Normalization, statistical analysis, clustering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17511" y="4545708"/>
            <a:ext cx="2509815" cy="923619"/>
            <a:chOff x="6217511" y="4545708"/>
            <a:chExt cx="2509815" cy="923619"/>
          </a:xfrm>
        </p:grpSpPr>
        <p:sp>
          <p:nvSpPr>
            <p:cNvPr id="26" name="Rounded Rectangle 1"/>
            <p:cNvSpPr>
              <a:spLocks noChangeArrowheads="1"/>
            </p:cNvSpPr>
            <p:nvPr/>
          </p:nvSpPr>
          <p:spPr bwMode="auto">
            <a:xfrm>
              <a:off x="6217511" y="4545708"/>
              <a:ext cx="2509815" cy="923619"/>
            </a:xfrm>
            <a:prstGeom prst="roundRect">
              <a:avLst>
                <a:gd name="adj" fmla="val 22423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TextBox 5"/>
            <p:cNvSpPr txBox="1">
              <a:spLocks noChangeArrowheads="1"/>
            </p:cNvSpPr>
            <p:nvPr/>
          </p:nvSpPr>
          <p:spPr bwMode="auto">
            <a:xfrm>
              <a:off x="6269099" y="4545852"/>
              <a:ext cx="240663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Derivation of gene regulatory networks from YEASTRACT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Picture 2" descr="ColdShockArray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4" t="26373" r="23117" b="44420"/>
          <a:stretch/>
        </p:blipFill>
        <p:spPr bwMode="auto">
          <a:xfrm>
            <a:off x="3795833" y="2323753"/>
            <a:ext cx="1598948" cy="127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2"/>
          <p:cNvPicPr/>
          <p:nvPr/>
        </p:nvPicPr>
        <p:blipFill rotWithShape="1">
          <a:blip r:embed="rId3"/>
          <a:srcRect l="2236" t="13149" r="4919" b="13625"/>
          <a:stretch/>
        </p:blipFill>
        <p:spPr>
          <a:xfrm>
            <a:off x="7202082" y="1222149"/>
            <a:ext cx="1858009" cy="10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22690" y="1371002"/>
            <a:ext cx="2786477" cy="934104"/>
            <a:chOff x="3063195" y="1371002"/>
            <a:chExt cx="2786477" cy="934104"/>
          </a:xfrm>
        </p:grpSpPr>
        <p:sp>
          <p:nvSpPr>
            <p:cNvPr id="14361" name="Rounded Rectangle 1"/>
            <p:cNvSpPr>
              <a:spLocks noChangeArrowheads="1"/>
            </p:cNvSpPr>
            <p:nvPr/>
          </p:nvSpPr>
          <p:spPr bwMode="auto">
            <a:xfrm>
              <a:off x="3201526" y="1381487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TextBox 2"/>
            <p:cNvSpPr txBox="1">
              <a:spLocks noChangeArrowheads="1"/>
            </p:cNvSpPr>
            <p:nvPr/>
          </p:nvSpPr>
          <p:spPr bwMode="auto">
            <a:xfrm>
              <a:off x="3063195" y="1371002"/>
              <a:ext cx="278647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Cold shock microarray data from wt and TF deletion strains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 bwMode="auto">
          <a:xfrm>
            <a:off x="6182623" y="1842990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7472418" y="3781652"/>
            <a:ext cx="0" cy="609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42148" y="369270"/>
            <a:ext cx="8518499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16693F"/>
                </a:solidFill>
              </a:rPr>
              <a:t>Systems Biology Approach </a:t>
            </a:r>
            <a:r>
              <a:rPr lang="en-US" altLang="en-US" sz="2800" dirty="0" smtClean="0">
                <a:solidFill>
                  <a:srgbClr val="16693F"/>
                </a:solidFill>
              </a:rPr>
              <a:t>to Understanding the Regulation of the Cold Shock Response in Yeast</a:t>
            </a:r>
            <a:endParaRPr lang="en-US" altLang="en-US" sz="2800" i="1" dirty="0">
              <a:solidFill>
                <a:srgbClr val="16693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17511" y="2722333"/>
            <a:ext cx="2509815" cy="923619"/>
            <a:chOff x="6194471" y="2800422"/>
            <a:chExt cx="2509815" cy="923619"/>
          </a:xfrm>
        </p:grpSpPr>
        <p:sp>
          <p:nvSpPr>
            <p:cNvPr id="23" name="Rounded Rectangle 1"/>
            <p:cNvSpPr>
              <a:spLocks noChangeArrowheads="1"/>
            </p:cNvSpPr>
            <p:nvPr/>
          </p:nvSpPr>
          <p:spPr bwMode="auto">
            <a:xfrm>
              <a:off x="6194471" y="2800422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TextBox 5"/>
            <p:cNvSpPr txBox="1">
              <a:spLocks noChangeArrowheads="1"/>
            </p:cNvSpPr>
            <p:nvPr/>
          </p:nvSpPr>
          <p:spPr bwMode="auto">
            <a:xfrm>
              <a:off x="6297647" y="2800566"/>
              <a:ext cx="230346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Normalization, statistical analysis, clustering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17511" y="4545708"/>
            <a:ext cx="2509815" cy="923619"/>
            <a:chOff x="6217511" y="4545708"/>
            <a:chExt cx="2509815" cy="923619"/>
          </a:xfrm>
        </p:grpSpPr>
        <p:sp>
          <p:nvSpPr>
            <p:cNvPr id="26" name="Rounded Rectangle 1"/>
            <p:cNvSpPr>
              <a:spLocks noChangeArrowheads="1"/>
            </p:cNvSpPr>
            <p:nvPr/>
          </p:nvSpPr>
          <p:spPr bwMode="auto">
            <a:xfrm>
              <a:off x="6217511" y="4545708"/>
              <a:ext cx="2509815" cy="923619"/>
            </a:xfrm>
            <a:prstGeom prst="roundRect">
              <a:avLst>
                <a:gd name="adj" fmla="val 22423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TextBox 5"/>
            <p:cNvSpPr txBox="1">
              <a:spLocks noChangeArrowheads="1"/>
            </p:cNvSpPr>
            <p:nvPr/>
          </p:nvSpPr>
          <p:spPr bwMode="auto">
            <a:xfrm>
              <a:off x="6269099" y="4545852"/>
              <a:ext cx="240663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Derivation of gene regulatory networks from YEASTRACT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61021" y="5796803"/>
            <a:ext cx="2509815" cy="923619"/>
            <a:chOff x="3313295" y="5796803"/>
            <a:chExt cx="2509815" cy="923619"/>
          </a:xfrm>
        </p:grpSpPr>
        <p:sp>
          <p:nvSpPr>
            <p:cNvPr id="28" name="Rounded Rectangle 1"/>
            <p:cNvSpPr>
              <a:spLocks noChangeArrowheads="1"/>
            </p:cNvSpPr>
            <p:nvPr/>
          </p:nvSpPr>
          <p:spPr bwMode="auto">
            <a:xfrm>
              <a:off x="3313295" y="5796803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TextBox 5"/>
            <p:cNvSpPr txBox="1">
              <a:spLocks noChangeArrowheads="1"/>
            </p:cNvSpPr>
            <p:nvPr/>
          </p:nvSpPr>
          <p:spPr bwMode="auto">
            <a:xfrm>
              <a:off x="3313295" y="5796947"/>
              <a:ext cx="250981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Dynamical systems modeling using GRNmap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 bwMode="auto">
          <a:xfrm flipH="1">
            <a:off x="6182623" y="5621097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2" descr="figure01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49" y="4305930"/>
            <a:ext cx="1978203" cy="148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 descr="ColdShockArrays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4" t="26373" r="23117" b="44420"/>
          <a:stretch/>
        </p:blipFill>
        <p:spPr bwMode="auto">
          <a:xfrm>
            <a:off x="3795833" y="2323753"/>
            <a:ext cx="1598948" cy="127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2"/>
          <p:cNvPicPr/>
          <p:nvPr/>
        </p:nvPicPr>
        <p:blipFill rotWithShape="1">
          <a:blip r:embed="rId4"/>
          <a:srcRect l="2236" t="13149" r="4919" b="13625"/>
          <a:stretch/>
        </p:blipFill>
        <p:spPr>
          <a:xfrm>
            <a:off x="7202082" y="1222149"/>
            <a:ext cx="1858009" cy="10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9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22690" y="1371002"/>
            <a:ext cx="2786477" cy="934104"/>
            <a:chOff x="3063195" y="1371002"/>
            <a:chExt cx="2786477" cy="934104"/>
          </a:xfrm>
        </p:grpSpPr>
        <p:sp>
          <p:nvSpPr>
            <p:cNvPr id="14361" name="Rounded Rectangle 1"/>
            <p:cNvSpPr>
              <a:spLocks noChangeArrowheads="1"/>
            </p:cNvSpPr>
            <p:nvPr/>
          </p:nvSpPr>
          <p:spPr bwMode="auto">
            <a:xfrm>
              <a:off x="3201526" y="1381487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TextBox 2"/>
            <p:cNvSpPr txBox="1">
              <a:spLocks noChangeArrowheads="1"/>
            </p:cNvSpPr>
            <p:nvPr/>
          </p:nvSpPr>
          <p:spPr bwMode="auto">
            <a:xfrm>
              <a:off x="3063195" y="1371002"/>
              <a:ext cx="278647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Cold shock microarray data from wt and TF deletion strains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 bwMode="auto">
          <a:xfrm>
            <a:off x="6182623" y="1842990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7472418" y="3781652"/>
            <a:ext cx="0" cy="609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42148" y="369270"/>
            <a:ext cx="8518499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16693F"/>
                </a:solidFill>
              </a:rPr>
              <a:t>Systems Biology Approach </a:t>
            </a:r>
            <a:r>
              <a:rPr lang="en-US" altLang="en-US" sz="2800" dirty="0" smtClean="0">
                <a:solidFill>
                  <a:srgbClr val="16693F"/>
                </a:solidFill>
              </a:rPr>
              <a:t>to Understanding the Regulation of the Cold Shock Response in Yeast</a:t>
            </a:r>
            <a:endParaRPr lang="en-US" altLang="en-US" sz="2800" i="1" dirty="0">
              <a:solidFill>
                <a:srgbClr val="16693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17511" y="2722333"/>
            <a:ext cx="2509815" cy="923619"/>
            <a:chOff x="6194471" y="2800422"/>
            <a:chExt cx="2509815" cy="923619"/>
          </a:xfrm>
        </p:grpSpPr>
        <p:sp>
          <p:nvSpPr>
            <p:cNvPr id="23" name="Rounded Rectangle 1"/>
            <p:cNvSpPr>
              <a:spLocks noChangeArrowheads="1"/>
            </p:cNvSpPr>
            <p:nvPr/>
          </p:nvSpPr>
          <p:spPr bwMode="auto">
            <a:xfrm>
              <a:off x="6194471" y="2800422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TextBox 5"/>
            <p:cNvSpPr txBox="1">
              <a:spLocks noChangeArrowheads="1"/>
            </p:cNvSpPr>
            <p:nvPr/>
          </p:nvSpPr>
          <p:spPr bwMode="auto">
            <a:xfrm>
              <a:off x="6297647" y="2800566"/>
              <a:ext cx="230346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Normalization, statistical analysis, clustering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17511" y="4545708"/>
            <a:ext cx="2509815" cy="923619"/>
            <a:chOff x="6217511" y="4545708"/>
            <a:chExt cx="2509815" cy="923619"/>
          </a:xfrm>
        </p:grpSpPr>
        <p:sp>
          <p:nvSpPr>
            <p:cNvPr id="26" name="Rounded Rectangle 1"/>
            <p:cNvSpPr>
              <a:spLocks noChangeArrowheads="1"/>
            </p:cNvSpPr>
            <p:nvPr/>
          </p:nvSpPr>
          <p:spPr bwMode="auto">
            <a:xfrm>
              <a:off x="6217511" y="4545708"/>
              <a:ext cx="2509815" cy="923619"/>
            </a:xfrm>
            <a:prstGeom prst="roundRect">
              <a:avLst>
                <a:gd name="adj" fmla="val 22423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TextBox 5"/>
            <p:cNvSpPr txBox="1">
              <a:spLocks noChangeArrowheads="1"/>
            </p:cNvSpPr>
            <p:nvPr/>
          </p:nvSpPr>
          <p:spPr bwMode="auto">
            <a:xfrm>
              <a:off x="6269099" y="4545852"/>
              <a:ext cx="240663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Derivation of gene regulatory networks from YEASTRACT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61021" y="5796803"/>
            <a:ext cx="2509815" cy="923619"/>
            <a:chOff x="3313295" y="5796803"/>
            <a:chExt cx="2509815" cy="923619"/>
          </a:xfrm>
        </p:grpSpPr>
        <p:sp>
          <p:nvSpPr>
            <p:cNvPr id="28" name="Rounded Rectangle 1"/>
            <p:cNvSpPr>
              <a:spLocks noChangeArrowheads="1"/>
            </p:cNvSpPr>
            <p:nvPr/>
          </p:nvSpPr>
          <p:spPr bwMode="auto">
            <a:xfrm>
              <a:off x="3313295" y="5796803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TextBox 5"/>
            <p:cNvSpPr txBox="1">
              <a:spLocks noChangeArrowheads="1"/>
            </p:cNvSpPr>
            <p:nvPr/>
          </p:nvSpPr>
          <p:spPr bwMode="auto">
            <a:xfrm>
              <a:off x="3313295" y="5796947"/>
              <a:ext cx="250981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Dynamical systems modeling using GRNmap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706" y="4545708"/>
            <a:ext cx="2509815" cy="923619"/>
            <a:chOff x="534387" y="4504947"/>
            <a:chExt cx="2509815" cy="923619"/>
          </a:xfrm>
        </p:grpSpPr>
        <p:sp>
          <p:nvSpPr>
            <p:cNvPr id="31" name="Rounded Rectangle 1"/>
            <p:cNvSpPr>
              <a:spLocks noChangeArrowheads="1"/>
            </p:cNvSpPr>
            <p:nvPr/>
          </p:nvSpPr>
          <p:spPr bwMode="auto">
            <a:xfrm>
              <a:off x="534387" y="4504947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TextBox 5"/>
            <p:cNvSpPr txBox="1">
              <a:spLocks noChangeArrowheads="1"/>
            </p:cNvSpPr>
            <p:nvPr/>
          </p:nvSpPr>
          <p:spPr bwMode="auto">
            <a:xfrm>
              <a:off x="637563" y="4505091"/>
              <a:ext cx="230346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smtClean="0">
                  <a:solidFill>
                    <a:schemeClr val="bg1"/>
                  </a:solidFill>
                </a:rPr>
                <a:t>Visualization of  modeling results using GRNsight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 bwMode="auto">
          <a:xfrm flipH="1">
            <a:off x="6182623" y="5621097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2" descr="figure01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49" y="4305930"/>
            <a:ext cx="1978203" cy="148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 descr="ColdShockArrays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4" t="26373" r="23117" b="44420"/>
          <a:stretch/>
        </p:blipFill>
        <p:spPr bwMode="auto">
          <a:xfrm>
            <a:off x="3795833" y="2323753"/>
            <a:ext cx="1598948" cy="127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2"/>
          <p:cNvPicPr/>
          <p:nvPr/>
        </p:nvPicPr>
        <p:blipFill rotWithShape="1">
          <a:blip r:embed="rId4"/>
          <a:srcRect l="2236" t="13149" r="4919" b="13625"/>
          <a:stretch/>
        </p:blipFill>
        <p:spPr>
          <a:xfrm>
            <a:off x="7202082" y="1222149"/>
            <a:ext cx="1858009" cy="109905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/>
          <a:srcRect l="19671" t="8977" r="944" b="10451"/>
          <a:stretch/>
        </p:blipFill>
        <p:spPr>
          <a:xfrm>
            <a:off x="20369" y="5680093"/>
            <a:ext cx="2052980" cy="116834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 bwMode="auto">
          <a:xfrm flipH="1" flipV="1">
            <a:off x="1954108" y="5621097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2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8">
      <a:dk1>
        <a:srgbClr val="000000"/>
      </a:dk1>
      <a:lt1>
        <a:srgbClr val="FFFFFF"/>
      </a:lt1>
      <a:dk2>
        <a:srgbClr val="16693F"/>
      </a:dk2>
      <a:lt2>
        <a:srgbClr val="FFFFFF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1394</TotalTime>
  <Words>1221</Words>
  <Application>Microsoft Office PowerPoint</Application>
  <PresentationFormat>On-screen Show (4:3)</PresentationFormat>
  <Paragraphs>159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MS PGothic</vt:lpstr>
      <vt:lpstr>Arial</vt:lpstr>
      <vt:lpstr>Calibri</vt:lpstr>
      <vt:lpstr>Symbol</vt:lpstr>
      <vt:lpstr>Times New Roman</vt:lpstr>
      <vt:lpstr>Clarity</vt:lpstr>
      <vt:lpstr>Equation</vt:lpstr>
      <vt:lpstr>GRNmap and GRNsight:  Open Source Software for Dynamical Systems Modeling and Visualization of Medium-Scale Gene Regulatory Networks</vt:lpstr>
      <vt:lpstr>Outline</vt:lpstr>
      <vt:lpstr>Yeast Respond to Cold Shock by Changing Gene Expression</vt:lpstr>
      <vt:lpstr>Yeast Respond to Cold Shock by Changing Gene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“Medium-Scale” Gene Regulatory Network that Regulates the Cold Shock Response</vt:lpstr>
      <vt:lpstr>GRNmap: Gene Regulatory Network Modeling and Parameter Estimation</vt:lpstr>
      <vt:lpstr>PowerPoint Presentation</vt:lpstr>
      <vt:lpstr>PowerPoint Presentation</vt:lpstr>
      <vt:lpstr>GRNsight Rapidly Generates GRN graphs Using Our Customizations to the Open Source D3 Library</vt:lpstr>
      <vt:lpstr>GRNsight Rapidly Generates GRN graphs Using Our Customizations to the Open Source D3 Library</vt:lpstr>
      <vt:lpstr>GRNsight Rapidly Generates GRN graphs Using Our Customizations to the Open Source D3 Library</vt:lpstr>
      <vt:lpstr>LSE to Minimum Theoretical LSE Ratio Does Not Change Drastically with Network Size</vt:lpstr>
      <vt:lpstr>But Weights, Production Rates, and Threshold Parameter Values Do Fluctuate Based on Connectivity</vt:lpstr>
      <vt:lpstr>Generally, Networks with the Same Nodes, but Randomized Edges Perform More Poorly</vt:lpstr>
      <vt:lpstr>Conclusions and Future Directions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GRNsight</dc:title>
  <dc:creator>LMU</dc:creator>
  <cp:lastModifiedBy>Dahlquist, Kam D.</cp:lastModifiedBy>
  <cp:revision>228</cp:revision>
  <cp:lastPrinted>2015-01-31T00:19:40Z</cp:lastPrinted>
  <dcterms:created xsi:type="dcterms:W3CDTF">2014-03-18T20:45:52Z</dcterms:created>
  <dcterms:modified xsi:type="dcterms:W3CDTF">2016-05-12T18:21:11Z</dcterms:modified>
</cp:coreProperties>
</file>