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17"/>
  </p:notesMasterIdLst>
  <p:sldIdLst>
    <p:sldId id="256" r:id="rId2"/>
    <p:sldId id="268" r:id="rId3"/>
    <p:sldId id="309" r:id="rId4"/>
    <p:sldId id="313" r:id="rId5"/>
    <p:sldId id="301" r:id="rId6"/>
    <p:sldId id="267" r:id="rId7"/>
    <p:sldId id="273" r:id="rId8"/>
    <p:sldId id="303" r:id="rId9"/>
    <p:sldId id="304" r:id="rId10"/>
    <p:sldId id="305" r:id="rId11"/>
    <p:sldId id="257" r:id="rId12"/>
    <p:sldId id="287" r:id="rId13"/>
    <p:sldId id="314" r:id="rId14"/>
    <p:sldId id="312" r:id="rId15"/>
    <p:sldId id="266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David N. Dionisio" initials="J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80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23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39F3F-B769-4086-9379-2E97F0DE416C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1EC1C-5ADC-44AF-BC95-94CFA264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846689-DCC9-4829-BDF8-0F9D8B6B32EF}" type="slidenum">
              <a:rPr lang="en-US" altLang="en-US" sz="1200" b="0"/>
              <a:pPr eaLnBrk="1" hangingPunct="1"/>
              <a:t>8</a:t>
            </a:fld>
            <a:endParaRPr lang="en-US" altLang="en-US" sz="1200" b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Define alpha and beta and 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5D76FD0-E76A-4225-BE14-FC0E681E9920}" type="slidenum">
              <a:rPr lang="en-US" altLang="en-US" sz="1200" b="0"/>
              <a:pPr eaLnBrk="1" hangingPunct="1"/>
              <a:t>9</a:t>
            </a:fld>
            <a:endParaRPr lang="en-US" altLang="en-US" sz="1200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Define alpha and beta and 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14761D-BA45-4EDC-B610-FE0586BE2F18}" type="slidenum">
              <a:rPr lang="en-US" altLang="en-US" sz="1200" b="0"/>
              <a:pPr eaLnBrk="1" hangingPunct="1"/>
              <a:t>10</a:t>
            </a:fld>
            <a:endParaRPr lang="en-US" altLang="en-US" sz="1200" b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Define alpha and beta and 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A548B-81F5-4F4E-8D27-CED206BF1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cap="none" dirty="0" err="1">
                <a:latin typeface="+mn-lt"/>
              </a:rPr>
              <a:t>GRNmap</a:t>
            </a:r>
            <a:r>
              <a:rPr lang="en-US" sz="4000" b="1" cap="none" dirty="0">
                <a:latin typeface="+mn-lt"/>
              </a:rPr>
              <a:t> and </a:t>
            </a:r>
            <a:r>
              <a:rPr lang="en-US" sz="4000" b="1" cap="none" dirty="0" err="1">
                <a:latin typeface="+mn-lt"/>
              </a:rPr>
              <a:t>GRNsight</a:t>
            </a:r>
            <a:r>
              <a:rPr lang="en-US" sz="4000" b="1" cap="none" dirty="0">
                <a:latin typeface="+mn-lt"/>
              </a:rPr>
              <a:t>:</a:t>
            </a:r>
            <a:r>
              <a:rPr lang="en-US" sz="3600" b="1" cap="none" dirty="0">
                <a:latin typeface="+mn-lt"/>
              </a:rPr>
              <a:t> </a:t>
            </a:r>
            <a:r>
              <a:rPr lang="en-US" sz="3600" b="1" cap="none" dirty="0" smtClean="0">
                <a:latin typeface="+mn-lt"/>
              </a:rPr>
              <a:t/>
            </a:r>
            <a:br>
              <a:rPr lang="en-US" sz="3600" b="1" cap="none" dirty="0" smtClean="0">
                <a:latin typeface="+mn-lt"/>
              </a:rPr>
            </a:br>
            <a:r>
              <a:rPr lang="en-US" sz="3100" b="1" cap="none" dirty="0" smtClean="0">
                <a:latin typeface="+mn-lt"/>
              </a:rPr>
              <a:t>Open </a:t>
            </a:r>
            <a:r>
              <a:rPr lang="en-US" sz="3100" b="1" cap="none" dirty="0">
                <a:latin typeface="+mn-lt"/>
              </a:rPr>
              <a:t>Source Software for Dynamical Systems Modeling and Visualization of Medium-Scale Gene Regulatory Networks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42805" y="3781355"/>
            <a:ext cx="6553200" cy="2306830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Kam</a:t>
            </a:r>
            <a:r>
              <a:rPr lang="en-US" b="1" dirty="0" smtClean="0"/>
              <a:t> D. </a:t>
            </a:r>
            <a:r>
              <a:rPr lang="en-US" b="1" dirty="0" err="1" smtClean="0"/>
              <a:t>Dahlquist</a:t>
            </a:r>
            <a:r>
              <a:rPr lang="en-US" b="1" dirty="0" smtClean="0"/>
              <a:t>, Ph.D.</a:t>
            </a:r>
          </a:p>
          <a:p>
            <a:r>
              <a:rPr lang="en-US" b="1" dirty="0" smtClean="0"/>
              <a:t>Department of Biology</a:t>
            </a:r>
          </a:p>
          <a:p>
            <a:r>
              <a:rPr lang="en-US" b="1" dirty="0" smtClean="0"/>
              <a:t>Loyola Marymount University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January 31, 2015</a:t>
            </a:r>
            <a:endParaRPr lang="en-US" sz="1800" b="1" dirty="0"/>
          </a:p>
          <a:p>
            <a:r>
              <a:rPr lang="en-US" sz="1800" b="1" dirty="0" smtClean="0"/>
              <a:t>Southern California Systems Biology Conference</a:t>
            </a:r>
          </a:p>
        </p:txBody>
      </p:sp>
      <p:pic>
        <p:nvPicPr>
          <p:cNvPr id="5" name="Picture 12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292" y="5738739"/>
            <a:ext cx="2579588" cy="92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80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6" descr="wt_plot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646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1116"/>
          <p:cNvSpPr txBox="1">
            <a:spLocks noChangeArrowheads="1"/>
          </p:cNvSpPr>
          <p:nvPr/>
        </p:nvSpPr>
        <p:spPr bwMode="auto">
          <a:xfrm>
            <a:off x="1905000" y="5638800"/>
            <a:ext cx="670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  <a:ea typeface="MS PGothic" pitchFamily="34" charset="-128"/>
              </a:rPr>
              <a:t>Forward Simulation of the Model Fits the Microarray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/>
              <a:t>GRNmap</a:t>
            </a:r>
            <a:r>
              <a:rPr lang="en-US" sz="2800" b="1" dirty="0" smtClean="0"/>
              <a:t> Produces an Excel Spreadsheet with an Adjacency Matrix Representing the Network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6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However, </a:t>
            </a:r>
            <a:r>
              <a:rPr lang="en-US" b="1" dirty="0" err="1" smtClean="0"/>
              <a:t>GRNmap</a:t>
            </a:r>
            <a:r>
              <a:rPr lang="en-US" b="1" dirty="0" smtClean="0"/>
              <a:t> does not generate any visual representation of the gene </a:t>
            </a:r>
            <a:r>
              <a:rPr lang="en-US" b="1" dirty="0"/>
              <a:t>r</a:t>
            </a:r>
            <a:r>
              <a:rPr lang="en-US" b="1" dirty="0" smtClean="0"/>
              <a:t>egulatory </a:t>
            </a:r>
            <a:r>
              <a:rPr lang="en-US" b="1" dirty="0"/>
              <a:t>n</a:t>
            </a:r>
            <a:r>
              <a:rPr lang="en-US" b="1" dirty="0" smtClean="0"/>
              <a:t>etwork.</a:t>
            </a:r>
          </a:p>
          <a:p>
            <a:r>
              <a:rPr lang="en-US" b="1" dirty="0"/>
              <a:t>I</a:t>
            </a:r>
            <a:r>
              <a:rPr lang="en-US" b="1" dirty="0" smtClean="0"/>
              <a:t>llustrating the weights of edges to would allow us to visualize the relative influence of individual TFs.</a:t>
            </a:r>
            <a:endParaRPr lang="en-US" b="1" dirty="0"/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" y="1900456"/>
            <a:ext cx="9144000" cy="23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/>
          <a:stretch/>
        </p:blipFill>
        <p:spPr>
          <a:xfrm>
            <a:off x="407319" y="4859813"/>
            <a:ext cx="3728444" cy="1950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578735" cy="990600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GRNsight</a:t>
            </a:r>
            <a:r>
              <a:rPr lang="en-US" sz="2800" b="1" dirty="0" smtClean="0"/>
              <a:t> Rapidly Generates GRN graphs Using Our Customizations to the Open Source D3 Library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51902" y="3592124"/>
            <a:ext cx="450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GRNsight</a:t>
            </a:r>
            <a:r>
              <a:rPr lang="en-US" b="1" dirty="0" smtClean="0"/>
              <a:t>: 10 milliseconds to generate, 5 minutes to arrange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51902" y="1773861"/>
            <a:ext cx="47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Adobe Illustrator:  several hours to create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51902" y="5256220"/>
            <a:ext cx="449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GRNsight</a:t>
            </a:r>
            <a:r>
              <a:rPr lang="en-US" b="1" dirty="0" smtClean="0"/>
              <a:t>: colored edges for weights reveal patterns in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b="8730"/>
          <a:stretch/>
        </p:blipFill>
        <p:spPr>
          <a:xfrm>
            <a:off x="308432" y="3066555"/>
            <a:ext cx="4060209" cy="1912767"/>
          </a:xfrm>
          <a:prstGeom prst="rect">
            <a:avLst/>
          </a:prstGeom>
        </p:spPr>
      </p:pic>
      <p:pic>
        <p:nvPicPr>
          <p:cNvPr id="12" name="Picture 11" descr="Sc_EnvironmentalResponseTFNetwork_21genes-50weight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6" y="1646683"/>
            <a:ext cx="4152900" cy="154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3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578735" cy="990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First Round of Modeling Has Suggested Future Experiments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8" b="4822"/>
          <a:stretch/>
        </p:blipFill>
        <p:spPr>
          <a:xfrm>
            <a:off x="0" y="1524000"/>
            <a:ext cx="9144000" cy="40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Yeast respond to cold shock by changing gene expression.</a:t>
            </a:r>
          </a:p>
          <a:p>
            <a:pPr lvl="1"/>
            <a:r>
              <a:rPr lang="en-US" b="1" dirty="0" smtClean="0">
                <a:solidFill>
                  <a:srgbClr val="16693F"/>
                </a:solidFill>
              </a:rPr>
              <a:t>Through modeling and experiment we </a:t>
            </a:r>
            <a:r>
              <a:rPr lang="en-US" b="1" dirty="0" smtClean="0">
                <a:solidFill>
                  <a:srgbClr val="16693F"/>
                </a:solidFill>
              </a:rPr>
              <a:t>are starting to get a handle on which transcription factors control the response.</a:t>
            </a:r>
          </a:p>
          <a:p>
            <a:r>
              <a:rPr lang="en-US" b="1" dirty="0" err="1" smtClean="0"/>
              <a:t>GRNmap</a:t>
            </a:r>
            <a:r>
              <a:rPr lang="en-US" b="1" dirty="0" smtClean="0"/>
              <a:t> models the dynamics of “medium-scale” gene regulatory networks using differential </a:t>
            </a:r>
            <a:r>
              <a:rPr lang="en-US" b="1" dirty="0" smtClean="0"/>
              <a:t>equations and a penalized least squares approach.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16693F"/>
                </a:solidFill>
              </a:rPr>
              <a:t>Code and executable (no MATLAB license required) available</a:t>
            </a:r>
            <a:r>
              <a:rPr lang="en-US" b="1" dirty="0" smtClean="0">
                <a:solidFill>
                  <a:srgbClr val="16693F"/>
                </a:solidFill>
              </a:rPr>
              <a:t>.</a:t>
            </a:r>
            <a:endParaRPr lang="en-US" b="1" dirty="0" smtClean="0">
              <a:solidFill>
                <a:srgbClr val="16693F"/>
              </a:solidFill>
            </a:endParaRPr>
          </a:p>
          <a:p>
            <a:r>
              <a:rPr lang="en-US" b="1" dirty="0" err="1" smtClean="0"/>
              <a:t>GRNsight</a:t>
            </a:r>
            <a:r>
              <a:rPr lang="en-US" b="1" dirty="0" smtClean="0"/>
              <a:t> automatically generates weighted network graphs from </a:t>
            </a:r>
            <a:r>
              <a:rPr lang="en-US" b="1" dirty="0"/>
              <a:t>the </a:t>
            </a:r>
            <a:r>
              <a:rPr lang="en-US" b="1" dirty="0" smtClean="0"/>
              <a:t>spreadsheets produced by </a:t>
            </a:r>
            <a:r>
              <a:rPr lang="en-US" b="1" dirty="0" err="1" smtClean="0"/>
              <a:t>GRNmap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16693F"/>
                </a:solidFill>
              </a:rPr>
              <a:t>The set of transcription factors in the densely connected core of our current network model have the strongest influence on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9611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 smtClean="0"/>
              <a:t>GRNsight</a:t>
            </a:r>
            <a:r>
              <a:rPr lang="en-US" sz="3200" b="1" dirty="0"/>
              <a:t>: http://dondi.github.io/GRNsight</a:t>
            </a:r>
            <a:r>
              <a:rPr lang="en-US" sz="3200" b="1" dirty="0" smtClean="0"/>
              <a:t>/</a:t>
            </a:r>
            <a:br>
              <a:rPr lang="en-US" sz="3200" b="1" dirty="0" smtClean="0"/>
            </a:br>
            <a:r>
              <a:rPr lang="en-US" sz="3200" b="1" dirty="0" err="1" smtClean="0"/>
              <a:t>GRNmap</a:t>
            </a:r>
            <a:r>
              <a:rPr lang="en-US" sz="3200" b="1" dirty="0"/>
              <a:t>: </a:t>
            </a:r>
            <a:r>
              <a:rPr lang="en-US" sz="3200" b="1" dirty="0" smtClean="0"/>
              <a:t> http</a:t>
            </a:r>
            <a:r>
              <a:rPr lang="en-US" sz="3200" b="1" dirty="0"/>
              <a:t>://kdahlquist.github.io/GRNmap/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747922"/>
            <a:ext cx="4566286" cy="455991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16693F"/>
                </a:solidFill>
              </a:rPr>
              <a:t>Faculty Collaborators</a:t>
            </a:r>
          </a:p>
          <a:p>
            <a:pPr lvl="1"/>
            <a:r>
              <a:rPr lang="en-US" sz="1600" b="1" dirty="0" smtClean="0"/>
              <a:t>Dr. John David N. </a:t>
            </a:r>
            <a:r>
              <a:rPr lang="en-US" sz="1600" b="1" dirty="0" err="1" smtClean="0"/>
              <a:t>Dionisio</a:t>
            </a:r>
            <a:r>
              <a:rPr lang="en-US" sz="1600" b="1" dirty="0" smtClean="0"/>
              <a:t>, (LMU EE/CS)</a:t>
            </a:r>
          </a:p>
          <a:p>
            <a:pPr lvl="1"/>
            <a:r>
              <a:rPr lang="en-US" sz="1600" b="1" dirty="0" smtClean="0"/>
              <a:t>Dr. Ben G. Fitzpatrick, (LMU Math)</a:t>
            </a:r>
          </a:p>
          <a:p>
            <a:r>
              <a:rPr lang="en-US" sz="2000" b="1" dirty="0" err="1" smtClean="0">
                <a:solidFill>
                  <a:srgbClr val="16693F"/>
                </a:solidFill>
              </a:rPr>
              <a:t>GRNsight</a:t>
            </a:r>
            <a:endParaRPr lang="en-US" sz="2000" b="1" dirty="0" smtClean="0">
              <a:solidFill>
                <a:srgbClr val="16693F"/>
              </a:solidFill>
            </a:endParaRPr>
          </a:p>
          <a:p>
            <a:pPr lvl="1"/>
            <a:r>
              <a:rPr lang="en-US" sz="1600" b="1" dirty="0" smtClean="0"/>
              <a:t>Nicole </a:t>
            </a:r>
            <a:r>
              <a:rPr lang="en-US" sz="1600" b="1" dirty="0"/>
              <a:t>A. </a:t>
            </a:r>
            <a:r>
              <a:rPr lang="en-US" sz="1600" b="1" dirty="0" smtClean="0"/>
              <a:t>Anguiano ’16</a:t>
            </a:r>
            <a:endParaRPr lang="en-US" sz="1600" b="1" baseline="30000" dirty="0" smtClean="0"/>
          </a:p>
          <a:p>
            <a:pPr lvl="1"/>
            <a:r>
              <a:rPr lang="en-US" sz="1600" b="1" dirty="0"/>
              <a:t>Britain J. </a:t>
            </a:r>
            <a:r>
              <a:rPr lang="en-US" sz="1600" b="1" dirty="0" smtClean="0"/>
              <a:t>Southwick ’14</a:t>
            </a:r>
            <a:endParaRPr lang="en-US" sz="1600" b="1" baseline="30000" dirty="0"/>
          </a:p>
          <a:p>
            <a:pPr lvl="1"/>
            <a:r>
              <a:rPr lang="en-US" sz="1600" b="1" dirty="0" err="1"/>
              <a:t>Anindita</a:t>
            </a:r>
            <a:r>
              <a:rPr lang="en-US" sz="1600" b="1" dirty="0"/>
              <a:t> </a:t>
            </a:r>
            <a:r>
              <a:rPr lang="en-US" sz="1600" b="1" dirty="0" err="1" smtClean="0"/>
              <a:t>Varshneya</a:t>
            </a:r>
            <a:r>
              <a:rPr lang="en-US" sz="1600" b="1" dirty="0" smtClean="0"/>
              <a:t> </a:t>
            </a:r>
            <a:r>
              <a:rPr lang="en-US" sz="1600" b="1" dirty="0"/>
              <a:t>’</a:t>
            </a:r>
            <a:r>
              <a:rPr lang="en-US" sz="1600" b="1" dirty="0" smtClean="0"/>
              <a:t>17</a:t>
            </a:r>
            <a:endParaRPr lang="en-US" sz="1600" b="1" dirty="0"/>
          </a:p>
          <a:p>
            <a:r>
              <a:rPr lang="en-US" sz="2000" b="1" dirty="0" err="1" smtClean="0">
                <a:solidFill>
                  <a:srgbClr val="16693F"/>
                </a:solidFill>
              </a:rPr>
              <a:t>GRNmap</a:t>
            </a:r>
            <a:endParaRPr lang="en-US" sz="2000" b="1" dirty="0" smtClean="0">
              <a:solidFill>
                <a:srgbClr val="16693F"/>
              </a:solidFill>
            </a:endParaRPr>
          </a:p>
          <a:p>
            <a:pPr lvl="1"/>
            <a:r>
              <a:rPr lang="en-US" sz="1600" b="1" dirty="0" smtClean="0"/>
              <a:t>Juan </a:t>
            </a:r>
            <a:r>
              <a:rPr lang="en-US" sz="1600" b="1" dirty="0"/>
              <a:t>S. </a:t>
            </a:r>
            <a:r>
              <a:rPr lang="en-US" sz="1600" b="1" dirty="0" smtClean="0"/>
              <a:t>Carrillo ’16</a:t>
            </a:r>
          </a:p>
          <a:p>
            <a:pPr lvl="1"/>
            <a:r>
              <a:rPr lang="en-US" sz="1600" b="1" dirty="0" smtClean="0"/>
              <a:t>Nicholas </a:t>
            </a:r>
            <a:r>
              <a:rPr lang="en-US" sz="1600" b="1" dirty="0"/>
              <a:t>A. </a:t>
            </a:r>
            <a:r>
              <a:rPr lang="en-US" sz="1600" b="1" dirty="0" err="1" smtClean="0"/>
              <a:t>Rohacz</a:t>
            </a:r>
            <a:r>
              <a:rPr lang="en-US" sz="1600" b="1" dirty="0"/>
              <a:t> </a:t>
            </a:r>
            <a:r>
              <a:rPr lang="en-US" sz="1600" b="1" dirty="0" smtClean="0"/>
              <a:t>’13</a:t>
            </a:r>
          </a:p>
          <a:p>
            <a:pPr lvl="1"/>
            <a:r>
              <a:rPr lang="en-US" sz="1600" b="1" dirty="0" smtClean="0"/>
              <a:t>Katrina </a:t>
            </a:r>
            <a:r>
              <a:rPr lang="en-US" sz="1600" b="1" dirty="0" err="1" smtClean="0"/>
              <a:t>Sherbina</a:t>
            </a:r>
            <a:r>
              <a:rPr lang="en-US" sz="1600" b="1" dirty="0"/>
              <a:t> </a:t>
            </a:r>
            <a:r>
              <a:rPr lang="en-US" sz="1600" b="1" dirty="0" smtClean="0"/>
              <a:t>’14</a:t>
            </a:r>
          </a:p>
          <a:p>
            <a:r>
              <a:rPr lang="en-US" sz="2000" b="1" dirty="0" smtClean="0">
                <a:solidFill>
                  <a:srgbClr val="16693F"/>
                </a:solidFill>
              </a:rPr>
              <a:t>NSF-RUI </a:t>
            </a:r>
            <a:r>
              <a:rPr lang="en-US" sz="2000" b="1" dirty="0">
                <a:solidFill>
                  <a:srgbClr val="16693F"/>
                </a:solidFill>
                <a:ea typeface="ＭＳ Ｐゴシック" charset="-128"/>
              </a:rPr>
              <a:t>0921038</a:t>
            </a:r>
            <a:endParaRPr lang="en-US" sz="2000" b="1" dirty="0" smtClean="0">
              <a:solidFill>
                <a:srgbClr val="16693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5102" y="2007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228897" y="1747922"/>
            <a:ext cx="3557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16693F"/>
                </a:solidFill>
              </a:rPr>
              <a:t>Microarray Data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Cybele </a:t>
            </a:r>
            <a:r>
              <a:rPr lang="en-US" altLang="en-US" sz="1600" b="1" dirty="0" err="1"/>
              <a:t>Arsan</a:t>
            </a:r>
            <a:r>
              <a:rPr lang="en-US" altLang="en-US" sz="1600" b="1" dirty="0"/>
              <a:t> </a:t>
            </a:r>
            <a:r>
              <a:rPr lang="en-US" altLang="en-US" sz="1600" b="1" dirty="0" smtClean="0"/>
              <a:t>’11</a:t>
            </a:r>
            <a:endParaRPr lang="en-US" altLang="en-US" sz="1600" b="1" dirty="0"/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Wesley </a:t>
            </a:r>
            <a:r>
              <a:rPr lang="en-US" altLang="en-US" sz="1600" b="1" dirty="0" err="1"/>
              <a:t>Citti</a:t>
            </a:r>
            <a:r>
              <a:rPr lang="en-US" altLang="en-US" sz="1600" b="1" dirty="0"/>
              <a:t> ’08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Kevin </a:t>
            </a:r>
            <a:r>
              <a:rPr lang="en-US" altLang="en-US" sz="1600" b="1" dirty="0" err="1"/>
              <a:t>Entzminger</a:t>
            </a:r>
            <a:r>
              <a:rPr lang="en-US" altLang="en-US" sz="1600" b="1" dirty="0"/>
              <a:t> </a:t>
            </a:r>
            <a:r>
              <a:rPr lang="en-US" altLang="en-US" sz="1600" b="1" dirty="0" smtClean="0"/>
              <a:t>’09</a:t>
            </a:r>
            <a:endParaRPr lang="en-US" altLang="en-US" sz="1600" b="1" dirty="0"/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Andrew Herman </a:t>
            </a:r>
            <a:r>
              <a:rPr lang="en-US" altLang="en-US" sz="1600" b="1" dirty="0" smtClean="0"/>
              <a:t>’12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Heather </a:t>
            </a:r>
            <a:r>
              <a:rPr lang="en-US" altLang="en-US" sz="1600" b="1" dirty="0"/>
              <a:t>King ’06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Lauren </a:t>
            </a:r>
            <a:r>
              <a:rPr lang="en-US" altLang="en-US" sz="1600" b="1" dirty="0" err="1"/>
              <a:t>Kubeck</a:t>
            </a:r>
            <a:r>
              <a:rPr lang="en-US" altLang="en-US" sz="1600" b="1" dirty="0"/>
              <a:t> ’11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Stephanie </a:t>
            </a:r>
            <a:r>
              <a:rPr lang="en-US" altLang="en-US" sz="1600" b="1" dirty="0" err="1"/>
              <a:t>Kuelbs</a:t>
            </a:r>
            <a:r>
              <a:rPr lang="en-US" altLang="en-US" sz="1600" b="1" dirty="0"/>
              <a:t> ’09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Elizabeth Liu ’08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Matthew Mejia ’07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Kenny Rodriguez ’09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Olivia </a:t>
            </a:r>
            <a:r>
              <a:rPr lang="en-US" altLang="en-US" sz="1600" b="1" dirty="0" err="1"/>
              <a:t>Sakhon</a:t>
            </a:r>
            <a:r>
              <a:rPr lang="en-US" altLang="en-US" sz="1600" b="1" dirty="0"/>
              <a:t> ’08</a:t>
            </a:r>
          </a:p>
          <a:p>
            <a:pPr marL="568325" lvl="1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Alondra </a:t>
            </a:r>
            <a:r>
              <a:rPr lang="en-US" altLang="en-US" sz="1600" b="1" dirty="0"/>
              <a:t>Vega </a:t>
            </a:r>
            <a:r>
              <a:rPr lang="en-US" altLang="en-US" sz="1600" b="1" dirty="0" smtClean="0"/>
              <a:t>’12</a:t>
            </a:r>
          </a:p>
          <a:p>
            <a:pPr marL="111125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16693F"/>
                </a:solidFill>
              </a:rPr>
              <a:t>New Lab Members</a:t>
            </a:r>
          </a:p>
          <a:p>
            <a:pPr marL="568325" lvl="2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Monica Hong </a:t>
            </a:r>
            <a:r>
              <a:rPr lang="en-US" altLang="en-US" sz="1600" b="1" dirty="0" smtClean="0"/>
              <a:t>’17</a:t>
            </a:r>
          </a:p>
          <a:p>
            <a:pPr marL="568325" lvl="2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Grace Johnson ’17</a:t>
            </a:r>
          </a:p>
          <a:p>
            <a:pPr marL="568325" lvl="2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Trixie Roque ’17</a:t>
            </a:r>
          </a:p>
          <a:p>
            <a:pPr marL="568325" lvl="2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Natalie Williams ’17</a:t>
            </a:r>
          </a:p>
          <a:p>
            <a:pPr marL="568325" lvl="2" indent="-225425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Kevin </a:t>
            </a:r>
            <a:r>
              <a:rPr lang="en-US" altLang="en-US" sz="1600" b="1" dirty="0"/>
              <a:t>Wyllie </a:t>
            </a:r>
            <a:r>
              <a:rPr lang="en-US" altLang="en-US" sz="1600" b="1" dirty="0" smtClean="0"/>
              <a:t>’16</a:t>
            </a:r>
            <a:endParaRPr lang="en-US" altLang="en-US" sz="1600" b="1" dirty="0">
              <a:solidFill>
                <a:srgbClr val="1669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Outline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Yeast respond to cold shock by changing gene expression.</a:t>
            </a:r>
          </a:p>
          <a:p>
            <a:pPr lvl="1"/>
            <a:r>
              <a:rPr lang="en-US" b="1" dirty="0" smtClean="0"/>
              <a:t>But little is known about which transcription factors regulate the response.</a:t>
            </a:r>
          </a:p>
          <a:p>
            <a:r>
              <a:rPr lang="en-US" b="1" dirty="0" err="1" smtClean="0"/>
              <a:t>GRNmap</a:t>
            </a:r>
            <a:r>
              <a:rPr lang="en-US" b="1" dirty="0" smtClean="0"/>
              <a:t> models the dynamics of “medium-scale” gene regulatory networks using differential equations.</a:t>
            </a:r>
          </a:p>
          <a:p>
            <a:pPr lvl="1"/>
            <a:r>
              <a:rPr lang="en-US" b="1" dirty="0" smtClean="0"/>
              <a:t>A penalized least squares approach was used successfully to estimate parameters from cold shock microarray data.</a:t>
            </a:r>
          </a:p>
          <a:p>
            <a:r>
              <a:rPr lang="en-US" b="1" dirty="0" err="1" smtClean="0"/>
              <a:t>GRNsight</a:t>
            </a:r>
            <a:r>
              <a:rPr lang="en-US" b="1" dirty="0" smtClean="0"/>
              <a:t> automatically generates weighted network graphs from </a:t>
            </a:r>
            <a:r>
              <a:rPr lang="en-US" b="1" dirty="0"/>
              <a:t>the </a:t>
            </a:r>
            <a:r>
              <a:rPr lang="en-US" b="1" dirty="0" smtClean="0"/>
              <a:t>spreadsheets produced by </a:t>
            </a:r>
            <a:r>
              <a:rPr lang="en-US" b="1" dirty="0" err="1" smtClean="0"/>
              <a:t>GRNmap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This facilitates visualization of the relative influence of each transcription factor in controlling the cold shock response.</a:t>
            </a:r>
          </a:p>
        </p:txBody>
      </p:sp>
    </p:spTree>
    <p:extLst>
      <p:ext uri="{BB962C8B-B14F-4D97-AF65-F5344CB8AC3E}">
        <p14:creationId xmlns:p14="http://schemas.microsoft.com/office/powerpoint/2010/main" val="38706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16693F"/>
                </a:solidFill>
              </a:rPr>
              <a:t>Yeast Respond to Cold Shock by Changing Gene Expression</a:t>
            </a:r>
          </a:p>
        </p:txBody>
      </p:sp>
      <p:pic>
        <p:nvPicPr>
          <p:cNvPr id="4" name="Picture 3" descr="01_32_model eucaryo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9818" r="20116" b="15782"/>
          <a:stretch>
            <a:fillRect/>
          </a:stretch>
        </p:blipFill>
        <p:spPr bwMode="auto">
          <a:xfrm>
            <a:off x="459821" y="1549400"/>
            <a:ext cx="3061137" cy="280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8130" y="3799580"/>
            <a:ext cx="1593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dirty="0" err="1">
                <a:solidFill>
                  <a:schemeClr val="bg1"/>
                </a:solidFill>
              </a:rPr>
              <a:t>Alberts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et al</a:t>
            </a:r>
            <a:r>
              <a:rPr lang="en-US" altLang="en-US" sz="1200" dirty="0">
                <a:solidFill>
                  <a:schemeClr val="bg1"/>
                </a:solidFill>
              </a:rPr>
              <a:t>. (2004)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20958" y="1638179"/>
            <a:ext cx="5418326" cy="3316206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 smtClean="0"/>
              <a:t>Unlike heat shock, cold shock is not well-studied.</a:t>
            </a:r>
          </a:p>
          <a:p>
            <a:r>
              <a:rPr lang="en-US" sz="2900" b="1" dirty="0" smtClean="0"/>
              <a:t>Cold shock temperature range for yeast is </a:t>
            </a:r>
          </a:p>
          <a:p>
            <a:pPr marL="0" indent="0">
              <a:buNone/>
            </a:pPr>
            <a:r>
              <a:rPr lang="en-US" sz="2900" b="1" dirty="0" smtClean="0"/>
              <a:t>   10-18</a:t>
            </a:r>
            <a:r>
              <a:rPr lang="en-US" sz="2900" b="1" kern="0" dirty="0" smtClean="0"/>
              <a:t>°</a:t>
            </a:r>
            <a:r>
              <a:rPr lang="en-US" sz="2900" b="1" dirty="0" smtClean="0"/>
              <a:t>C.</a:t>
            </a:r>
          </a:p>
          <a:p>
            <a:r>
              <a:rPr lang="en-US" sz="2900" b="1" dirty="0" smtClean="0"/>
              <a:t>Previous studies indicated that the cold shock response can be divided into an early and late response.</a:t>
            </a:r>
          </a:p>
          <a:p>
            <a:pPr lvl="1"/>
            <a:r>
              <a:rPr lang="en-US" sz="2600" b="1" dirty="0" smtClean="0"/>
              <a:t>General Environmental Stress Response (ESR) genes are induced in the late response.</a:t>
            </a:r>
          </a:p>
          <a:p>
            <a:pPr lvl="1"/>
            <a:r>
              <a:rPr lang="en-US" sz="2600" b="1" dirty="0" smtClean="0"/>
              <a:t>Late response is regulated by the Msn2/Msn4 transcription factors</a:t>
            </a:r>
            <a:r>
              <a:rPr lang="en-US" sz="2600" b="1" dirty="0" smtClean="0"/>
              <a:t>.</a:t>
            </a:r>
          </a:p>
          <a:p>
            <a:pPr lvl="1"/>
            <a:r>
              <a:rPr lang="en-US" sz="2600" b="1" dirty="0" smtClean="0"/>
              <a:t>No “canonical” factor responsible for early response.</a:t>
            </a:r>
            <a:endParaRPr lang="en-US" sz="2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16693F"/>
                </a:solidFill>
              </a:rPr>
              <a:t>Yeast Respond to Cold Shock by Changing Gene Expression</a:t>
            </a:r>
          </a:p>
        </p:txBody>
      </p:sp>
      <p:pic>
        <p:nvPicPr>
          <p:cNvPr id="4" name="Picture 3" descr="01_32_model eucaryo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9818" r="20116" b="15782"/>
          <a:stretch>
            <a:fillRect/>
          </a:stretch>
        </p:blipFill>
        <p:spPr bwMode="auto">
          <a:xfrm>
            <a:off x="459821" y="1549400"/>
            <a:ext cx="3061137" cy="280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8130" y="3799580"/>
            <a:ext cx="1593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dirty="0" err="1">
                <a:solidFill>
                  <a:schemeClr val="bg1"/>
                </a:solidFill>
              </a:rPr>
              <a:t>Alberts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et al</a:t>
            </a:r>
            <a:r>
              <a:rPr lang="en-US" altLang="en-US" sz="1200" dirty="0">
                <a:solidFill>
                  <a:schemeClr val="bg1"/>
                </a:solidFill>
              </a:rPr>
              <a:t>. (2004)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8130" y="4745711"/>
            <a:ext cx="8520336" cy="216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b="1" dirty="0">
                <a:solidFill>
                  <a:srgbClr val="16693F"/>
                </a:solidFill>
              </a:rPr>
              <a:t>Which transcription factors control the early response?</a:t>
            </a:r>
          </a:p>
          <a:p>
            <a:pPr marL="285750" indent="-285750"/>
            <a:r>
              <a:rPr lang="en-US" b="1" dirty="0">
                <a:solidFill>
                  <a:srgbClr val="16693F"/>
                </a:solidFill>
              </a:rPr>
              <a:t>What is the extent of ESR pathway overlap?</a:t>
            </a:r>
          </a:p>
          <a:p>
            <a:pPr marL="285750" indent="-285750"/>
            <a:r>
              <a:rPr lang="en-US" b="1" dirty="0">
                <a:solidFill>
                  <a:srgbClr val="16693F"/>
                </a:solidFill>
              </a:rPr>
              <a:t>Which part of the early response is due to indirect effects of other transcription factors</a:t>
            </a:r>
            <a:r>
              <a:rPr lang="en-US" b="1" dirty="0" smtClean="0">
                <a:solidFill>
                  <a:srgbClr val="16693F"/>
                </a:solidFill>
              </a:rPr>
              <a:t>?</a:t>
            </a:r>
            <a:endParaRPr lang="en-US" b="1" dirty="0">
              <a:solidFill>
                <a:srgbClr val="16693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20958" y="1638179"/>
            <a:ext cx="5418326" cy="3316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smtClean="0"/>
              <a:t>Unlike heat shock, cold shock is not well-studied.</a:t>
            </a:r>
          </a:p>
          <a:p>
            <a:r>
              <a:rPr lang="en-US" sz="2900" b="1" smtClean="0"/>
              <a:t>Cold shock temperature range for yeast is 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b="1" smtClean="0"/>
              <a:t>   10-18</a:t>
            </a:r>
            <a:r>
              <a:rPr lang="en-US" sz="2900" b="1" kern="0" smtClean="0"/>
              <a:t>°</a:t>
            </a:r>
            <a:r>
              <a:rPr lang="en-US" sz="2900" b="1" smtClean="0"/>
              <a:t>C.</a:t>
            </a:r>
          </a:p>
          <a:p>
            <a:r>
              <a:rPr lang="en-US" sz="2900" b="1" smtClean="0"/>
              <a:t>Previous studies indicated that the cold shock response can be divided into an early and late response.</a:t>
            </a:r>
          </a:p>
          <a:p>
            <a:pPr lvl="1"/>
            <a:r>
              <a:rPr lang="en-US" sz="2600" b="1" smtClean="0"/>
              <a:t>General Environmental Stress Response (ESR) genes are induced in the late response.</a:t>
            </a:r>
          </a:p>
          <a:p>
            <a:pPr lvl="1"/>
            <a:r>
              <a:rPr lang="en-US" sz="2600" b="1" smtClean="0"/>
              <a:t>Late response is regulated by the Msn2/Msn4 transcription factors.</a:t>
            </a:r>
          </a:p>
          <a:p>
            <a:pPr lvl="1"/>
            <a:r>
              <a:rPr lang="en-US" sz="2600" b="1" smtClean="0"/>
              <a:t>No “canonical” factor responsible for early response.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506315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SystemsBioFlowChart"/>
          <p:cNvPicPr>
            <a:picLocks noGrp="1" noChangeAspect="1" noChangeArrowheads="1"/>
          </p:cNvPicPr>
          <p:nvPr>
            <p:ph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8"/>
          <a:stretch>
            <a:fillRect/>
          </a:stretch>
        </p:blipFill>
        <p:spPr>
          <a:xfrm>
            <a:off x="0" y="1371600"/>
            <a:ext cx="9144000" cy="5500688"/>
          </a:xfrm>
          <a:noFill/>
        </p:spPr>
      </p:pic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86964" y="369270"/>
            <a:ext cx="8955435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Systems Biology Approach </a:t>
            </a:r>
            <a:r>
              <a:rPr lang="en-US" altLang="en-US" sz="2800" dirty="0" smtClean="0">
                <a:solidFill>
                  <a:srgbClr val="16693F"/>
                </a:solidFill>
              </a:rPr>
              <a:t>to Understanding the Regulation of the Cold Shock Response in Yeast</a:t>
            </a:r>
            <a:endParaRPr lang="en-US" altLang="en-US" sz="2800" i="1" dirty="0">
              <a:solidFill>
                <a:srgbClr val="1669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9" y="320300"/>
            <a:ext cx="8166962" cy="99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 “Medium-Scale” Gene Regulatory Network that Regulates the Cold Shock Response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19" y="4478194"/>
            <a:ext cx="8731801" cy="2222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Assumptions made in our model</a:t>
            </a:r>
            <a:r>
              <a:rPr lang="en-US" b="1" dirty="0" smtClean="0"/>
              <a:t>:</a:t>
            </a:r>
          </a:p>
          <a:p>
            <a:r>
              <a:rPr lang="en-US" sz="2000" b="1" dirty="0" smtClean="0"/>
              <a:t>Each node represents one gene encoding a transcription factor.</a:t>
            </a:r>
          </a:p>
          <a:p>
            <a:r>
              <a:rPr lang="en-US" sz="2000" b="1" dirty="0" smtClean="0"/>
              <a:t>When a gene is transcribed, it is immediately translated into protein; a node represents the gene, the mRNA, and the protein.</a:t>
            </a:r>
            <a:endParaRPr lang="en-US" sz="2000" b="1" dirty="0"/>
          </a:p>
          <a:p>
            <a:r>
              <a:rPr lang="en-US" sz="2000" b="1" dirty="0" smtClean="0">
                <a:latin typeface="Arial" charset="0"/>
              </a:rPr>
              <a:t>Each edge represents a regulatory relationship, either activation or repression, depending on the sign of the weight.</a:t>
            </a:r>
          </a:p>
        </p:txBody>
      </p:sp>
      <p:pic>
        <p:nvPicPr>
          <p:cNvPr id="6" name="Picture 5" descr="Sc_EnvironmentalResponseTFNetwork_21genes-50weight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0" y="1441963"/>
            <a:ext cx="830580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8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GRNmap</a:t>
            </a:r>
            <a:r>
              <a:rPr lang="en-US" sz="2800" b="1" dirty="0" smtClean="0"/>
              <a:t>: Gene Regulatory Network Modeling and Parameter Estimation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15" y="3852960"/>
            <a:ext cx="8495731" cy="265702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The user has a choice to model the dynamics  based on a sigmoidal (shown) or </a:t>
            </a:r>
            <a:r>
              <a:rPr lang="en-US" sz="2000" b="1" dirty="0" err="1" smtClean="0"/>
              <a:t>Michaelis-Menten</a:t>
            </a:r>
            <a:r>
              <a:rPr lang="en-US" sz="2000" b="1" dirty="0" smtClean="0"/>
              <a:t> function. </a:t>
            </a:r>
          </a:p>
          <a:p>
            <a:r>
              <a:rPr lang="en-US" sz="2000" b="1" dirty="0" smtClean="0"/>
              <a:t>Parameters are estimated from DNA microarray data from wild type and transcription factor deletion strains subjected to cold shock conditions.</a:t>
            </a:r>
          </a:p>
          <a:p>
            <a:r>
              <a:rPr lang="en-US" sz="2000" b="1" dirty="0" smtClean="0"/>
              <a:t>Weight parameter,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dirty="0" smtClean="0"/>
              <a:t>, gives the direction (activation or repression) and magnitude of regulatory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8149" y="10179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pic>
        <p:nvPicPr>
          <p:cNvPr id="8" name="Picture 2" descr="figure01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15" y="1084246"/>
            <a:ext cx="3650008" cy="273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85368"/>
              </p:ext>
            </p:extLst>
          </p:nvPr>
        </p:nvGraphicFramePr>
        <p:xfrm>
          <a:off x="125046" y="2119801"/>
          <a:ext cx="548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4" imgW="2743200" imgH="685800" progId="Equation.3">
                  <p:embed/>
                </p:oleObj>
              </mc:Choice>
              <mc:Fallback>
                <p:oleObj name="Equation" r:id="rId4" imgW="27432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46" y="2119801"/>
                        <a:ext cx="5486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6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91072" y="403752"/>
            <a:ext cx="68784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3200" dirty="0" smtClean="0">
                <a:solidFill>
                  <a:srgbClr val="16693F"/>
                </a:solidFill>
              </a:rPr>
              <a:t>The “Worst” Rate Equation is:</a:t>
            </a:r>
            <a:endParaRPr lang="en-US" altLang="en-US" sz="3200" dirty="0">
              <a:solidFill>
                <a:srgbClr val="16693F"/>
              </a:solidFill>
            </a:endParaRP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278048"/>
              </p:ext>
            </p:extLst>
          </p:nvPr>
        </p:nvGraphicFramePr>
        <p:xfrm>
          <a:off x="666750" y="1514128"/>
          <a:ext cx="783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4" imgW="7835760" imgH="431640" progId="Equation.3">
                  <p:embed/>
                </p:oleObj>
              </mc:Choice>
              <mc:Fallback>
                <p:oleObj name="Equation" r:id="rId4" imgW="783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514128"/>
                        <a:ext cx="783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 descr="Sc_EnvironmentalResponseTFNetwork_21genes-50weights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0" y="2492859"/>
            <a:ext cx="830580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_04_L_curve"/>
          <p:cNvPicPr/>
          <p:nvPr/>
        </p:nvPicPr>
        <p:blipFill rotWithShape="1">
          <a:blip r:embed="rId4" cstate="print"/>
          <a:srcRect l="7342" b="7081"/>
          <a:stretch/>
        </p:blipFill>
        <p:spPr bwMode="auto">
          <a:xfrm>
            <a:off x="432264" y="2163091"/>
            <a:ext cx="4432920" cy="404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18368" y="374297"/>
            <a:ext cx="89256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Optimization of the 92 Parameters Required</a:t>
            </a:r>
          </a:p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the Use of a Regularization </a:t>
            </a:r>
            <a:r>
              <a:rPr lang="en-US" altLang="en-US" sz="2800" dirty="0" smtClean="0">
                <a:solidFill>
                  <a:srgbClr val="16693F"/>
                </a:solidFill>
              </a:rPr>
              <a:t>(Penalty) Term</a:t>
            </a:r>
            <a:endParaRPr lang="en-US" altLang="en-US" sz="2800" dirty="0">
              <a:solidFill>
                <a:srgbClr val="16693F"/>
              </a:solidFill>
            </a:endParaRPr>
          </a:p>
        </p:txBody>
      </p:sp>
      <p:sp>
        <p:nvSpPr>
          <p:cNvPr id="3076" name="Text Box 1193"/>
          <p:cNvSpPr txBox="1">
            <a:spLocks noChangeArrowheads="1"/>
          </p:cNvSpPr>
          <p:nvPr/>
        </p:nvSpPr>
        <p:spPr bwMode="auto">
          <a:xfrm>
            <a:off x="4455622" y="2421804"/>
            <a:ext cx="448056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 dirty="0"/>
              <a:t>Plotting the least squares error function showed that not all the graphs had clear minima.</a:t>
            </a:r>
          </a:p>
          <a:p>
            <a:pPr eaLnBrk="1" hangingPunct="1">
              <a:buFontTx/>
              <a:buChar char="•"/>
            </a:pPr>
            <a:r>
              <a:rPr lang="en-US" altLang="en-US" sz="2000" dirty="0"/>
              <a:t>We added a </a:t>
            </a:r>
            <a:r>
              <a:rPr lang="en-US" altLang="en-US" sz="2000" dirty="0" smtClean="0"/>
              <a:t>penalty term </a:t>
            </a:r>
            <a:r>
              <a:rPr lang="en-US" altLang="en-US" sz="2000" dirty="0"/>
              <a:t>so that MATLAB’s optimization algorithm would be able to minimize the function</a:t>
            </a:r>
            <a:r>
              <a:rPr lang="en-US" altLang="en-US" sz="2000" dirty="0" smtClean="0"/>
              <a:t>. </a:t>
            </a: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i="1" dirty="0" smtClean="0"/>
              <a:t>θ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</a:t>
            </a:r>
            <a:r>
              <a:rPr lang="en-US" altLang="en-US" sz="2000" dirty="0" smtClean="0"/>
              <a:t>the </a:t>
            </a:r>
            <a:r>
              <a:rPr lang="en-US" altLang="en-US" sz="2000" dirty="0"/>
              <a:t>combined production </a:t>
            </a:r>
            <a:r>
              <a:rPr lang="en-US" altLang="en-US" sz="2000" dirty="0" smtClean="0"/>
              <a:t>rate, weight,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threshold parameters.</a:t>
            </a:r>
          </a:p>
          <a:p>
            <a:pPr eaLnBrk="1" hangingPunct="1">
              <a:buFontTx/>
              <a:buChar char="•"/>
            </a:pPr>
            <a:r>
              <a:rPr lang="en-US" altLang="en-US" sz="2000" dirty="0" smtClean="0"/>
              <a:t> </a:t>
            </a:r>
            <a:r>
              <a:rPr lang="en-US" altLang="en-US" sz="2000" i="1" dirty="0" smtClean="0">
                <a:latin typeface="Symbol" panose="05050102010706020507" pitchFamily="18" charset="2"/>
              </a:rPr>
              <a:t>a</a:t>
            </a:r>
            <a:r>
              <a:rPr lang="en-US" altLang="en-US" sz="2000" dirty="0" smtClean="0"/>
              <a:t> is determined empirically from the “elbow” of the L-curve.</a:t>
            </a:r>
            <a:endParaRPr lang="en-US" altLang="en-US" sz="2000" dirty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96884"/>
              </p:ext>
            </p:extLst>
          </p:nvPr>
        </p:nvGraphicFramePr>
        <p:xfrm>
          <a:off x="2125120" y="1382679"/>
          <a:ext cx="43402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5" imgW="2108160" imgH="444240" progId="Equation.3">
                  <p:embed/>
                </p:oleObj>
              </mc:Choice>
              <mc:Fallback>
                <p:oleObj name="Equation" r:id="rId5" imgW="210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120" y="1382679"/>
                        <a:ext cx="43402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7885" y="618465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Parameter Penalty Magnitude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105691" y="406495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Least Squares Residual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8">
      <a:dk1>
        <a:srgbClr val="000000"/>
      </a:dk1>
      <a:lt1>
        <a:srgbClr val="FFFFFF"/>
      </a:lt1>
      <a:dk2>
        <a:srgbClr val="16693F"/>
      </a:dk2>
      <a:lt2>
        <a:srgbClr val="FFFFFF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1047</TotalTime>
  <Words>912</Words>
  <Application>Microsoft Office PowerPoint</Application>
  <PresentationFormat>On-screen Show (4:3)</PresentationFormat>
  <Paragraphs>115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Clarity</vt:lpstr>
      <vt:lpstr>Equation</vt:lpstr>
      <vt:lpstr>GRNmap and GRNsight:  Open Source Software for Dynamical Systems Modeling and Visualization of Medium-Scale Gene Regulatory Networks</vt:lpstr>
      <vt:lpstr>Outline</vt:lpstr>
      <vt:lpstr>Yeast Respond to Cold Shock by Changing Gene Expression</vt:lpstr>
      <vt:lpstr>Yeast Respond to Cold Shock by Changing Gene Expression</vt:lpstr>
      <vt:lpstr>PowerPoint Presentation</vt:lpstr>
      <vt:lpstr>A “Medium-Scale” Gene Regulatory Network that Regulates the Cold Shock Response</vt:lpstr>
      <vt:lpstr>GRNmap: Gene Regulatory Network Modeling and Parameter Estimation</vt:lpstr>
      <vt:lpstr>PowerPoint Presentation</vt:lpstr>
      <vt:lpstr>PowerPoint Presentation</vt:lpstr>
      <vt:lpstr>PowerPoint Presentation</vt:lpstr>
      <vt:lpstr>GRNmap Produces an Excel Spreadsheet with an Adjacency Matrix Representing the Network</vt:lpstr>
      <vt:lpstr>GRNsight Rapidly Generates GRN graphs Using Our Customizations to the Open Source D3 Library</vt:lpstr>
      <vt:lpstr>The First Round of Modeling Has Suggested Future Experiments</vt:lpstr>
      <vt:lpstr>Summary</vt:lpstr>
      <vt:lpstr>GRNsight: http://dondi.github.io/GRNsight/ GRNmap:  http://kdahlquist.github.io/GRNmap/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GRNsight</dc:title>
  <dc:creator>LMU</dc:creator>
  <cp:lastModifiedBy>Kam D. Dahlquist</cp:lastModifiedBy>
  <cp:revision>152</cp:revision>
  <cp:lastPrinted>2015-01-31T00:19:40Z</cp:lastPrinted>
  <dcterms:created xsi:type="dcterms:W3CDTF">2014-03-18T20:45:52Z</dcterms:created>
  <dcterms:modified xsi:type="dcterms:W3CDTF">2015-01-31T19:15:45Z</dcterms:modified>
</cp:coreProperties>
</file>