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sldIdLst>
    <p:sldId id="256" r:id="rId2"/>
    <p:sldId id="268" r:id="rId3"/>
    <p:sldId id="279" r:id="rId4"/>
    <p:sldId id="280" r:id="rId5"/>
    <p:sldId id="267" r:id="rId6"/>
    <p:sldId id="273" r:id="rId7"/>
    <p:sldId id="257" r:id="rId8"/>
    <p:sldId id="283" r:id="rId9"/>
    <p:sldId id="260" r:id="rId10"/>
    <p:sldId id="259" r:id="rId11"/>
    <p:sldId id="284" r:id="rId12"/>
    <p:sldId id="285" r:id="rId13"/>
    <p:sldId id="262" r:id="rId14"/>
    <p:sldId id="275" r:id="rId15"/>
    <p:sldId id="278" r:id="rId16"/>
    <p:sldId id="297" r:id="rId17"/>
    <p:sldId id="287" r:id="rId18"/>
    <p:sldId id="281" r:id="rId19"/>
    <p:sldId id="298" r:id="rId20"/>
    <p:sldId id="266" r:id="rId21"/>
    <p:sldId id="288" r:id="rId22"/>
    <p:sldId id="289" r:id="rId23"/>
    <p:sldId id="290" r:id="rId24"/>
    <p:sldId id="291" r:id="rId25"/>
    <p:sldId id="293" r:id="rId26"/>
    <p:sldId id="294" r:id="rId27"/>
    <p:sldId id="295" r:id="rId28"/>
    <p:sldId id="296" r:id="rId29"/>
    <p:sldId id="292" r:id="rId3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 autoAdjust="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3/29/14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3/29/14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3/29/14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3/29/14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3/29/14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3/29/14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3/29/14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3/29/14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3/29/14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3/29/14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3/29/14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3/29/14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err="1" smtClean="0">
                <a:latin typeface="+mn-lt"/>
              </a:rPr>
              <a:t>GRNsight</a:t>
            </a:r>
            <a:r>
              <a:rPr lang="en-US" sz="3600" cap="none" dirty="0" smtClean="0">
                <a:latin typeface="+mn-lt"/>
              </a:rPr>
              <a:t>: A Web </a:t>
            </a:r>
            <a:r>
              <a:rPr lang="en-US" sz="3600" cap="none" dirty="0">
                <a:latin typeface="+mn-lt"/>
              </a:rPr>
              <a:t>A</a:t>
            </a:r>
            <a:r>
              <a:rPr lang="en-US" sz="3600" cap="none" dirty="0" smtClean="0">
                <a:latin typeface="+mn-lt"/>
              </a:rPr>
              <a:t>pplication for Visualizing </a:t>
            </a:r>
            <a:r>
              <a:rPr lang="en-US" sz="3600" cap="none" dirty="0">
                <a:latin typeface="+mn-lt"/>
              </a:rPr>
              <a:t>M</a:t>
            </a:r>
            <a:r>
              <a:rPr lang="en-US" sz="3600" cap="none" dirty="0" smtClean="0">
                <a:latin typeface="+mn-lt"/>
              </a:rPr>
              <a:t>odels of Gene </a:t>
            </a:r>
            <a:r>
              <a:rPr lang="en-US" sz="3600" cap="none" dirty="0">
                <a:latin typeface="+mn-lt"/>
              </a:rPr>
              <a:t>R</a:t>
            </a:r>
            <a:r>
              <a:rPr lang="en-US" sz="3600" cap="none" dirty="0" smtClean="0">
                <a:latin typeface="+mn-lt"/>
              </a:rPr>
              <a:t>egulatory </a:t>
            </a:r>
            <a:r>
              <a:rPr lang="en-US" sz="3600" cap="none" dirty="0">
                <a:latin typeface="+mn-lt"/>
              </a:rPr>
              <a:t>N</a:t>
            </a:r>
            <a:r>
              <a:rPr lang="en-US" sz="3600" cap="none" dirty="0" smtClean="0">
                <a:latin typeface="+mn-lt"/>
              </a:rPr>
              <a:t>etworks</a:t>
            </a:r>
            <a:endParaRPr lang="en-US" sz="3600" cap="none" dirty="0"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42805" y="4562855"/>
            <a:ext cx="6553200" cy="1086970"/>
          </a:xfrm>
        </p:spPr>
        <p:txBody>
          <a:bodyPr>
            <a:noAutofit/>
          </a:bodyPr>
          <a:lstStyle/>
          <a:p>
            <a:r>
              <a:rPr lang="en-US" dirty="0" smtClean="0"/>
              <a:t>Britain Southwick</a:t>
            </a:r>
          </a:p>
          <a:p>
            <a:r>
              <a:rPr lang="en-US" dirty="0" smtClean="0"/>
              <a:t>Nicole </a:t>
            </a:r>
            <a:r>
              <a:rPr lang="en-US" dirty="0" err="1" smtClean="0"/>
              <a:t>Anguiano</a:t>
            </a:r>
            <a:endParaRPr lang="en-US" dirty="0" smtClean="0"/>
          </a:p>
          <a:p>
            <a:r>
              <a:rPr lang="en-US" dirty="0" smtClean="0"/>
              <a:t>March 29, 2014</a:t>
            </a:r>
            <a:endParaRPr lang="en-US" dirty="0"/>
          </a:p>
          <a:p>
            <a:r>
              <a:rPr lang="en-US" dirty="0" smtClean="0"/>
              <a:t>LMU Undergraduate Research Symposium</a:t>
            </a:r>
          </a:p>
        </p:txBody>
      </p:sp>
    </p:spTree>
    <p:extLst>
      <p:ext uri="{BB962C8B-B14F-4D97-AF65-F5344CB8AC3E}">
        <p14:creationId xmlns:p14="http://schemas.microsoft.com/office/powerpoint/2010/main" val="180800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GRNsight</a:t>
            </a:r>
            <a:r>
              <a:rPr lang="en-US" sz="2800" dirty="0" smtClean="0"/>
              <a:t> Implementation Takes Advantage of Other Open Source Tools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the Data-Driven Documents (D3) JavaScript library to generate a graph derived from input network data. </a:t>
            </a:r>
          </a:p>
          <a:p>
            <a:r>
              <a:rPr lang="en-US" dirty="0" smtClean="0"/>
              <a:t>D3 dynamically manipulates HTML and Scalable Vector Graphics (SVG) to form the elements of the graph.</a:t>
            </a:r>
          </a:p>
          <a:p>
            <a:r>
              <a:rPr lang="en-US" dirty="0" smtClean="0"/>
              <a:t>D3 also allows for the fine tuning of Cascading Style Sheets (CSS), the code that styles web pages.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547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Additional Features were Required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SVG paths were added as markers to create arrowheads.</a:t>
            </a:r>
          </a:p>
          <a:p>
            <a:r>
              <a:rPr lang="en-US" sz="1800" dirty="0" smtClean="0"/>
              <a:t>A special case was added to add a looping edge if a node regulated itself.</a:t>
            </a:r>
          </a:p>
          <a:p>
            <a:r>
              <a:rPr lang="en-US" sz="1800" dirty="0" smtClean="0"/>
              <a:t>SVG paths and an offset were added for the blunt arrowheads representing repression.</a:t>
            </a:r>
          </a:p>
          <a:p>
            <a:r>
              <a:rPr lang="en-US" sz="1800" dirty="0" smtClean="0"/>
              <a:t>Edges adapt their anchor points to the movements of the nodes. </a:t>
            </a:r>
          </a:p>
          <a:p>
            <a:r>
              <a:rPr lang="en-US" sz="1800" dirty="0" smtClean="0"/>
              <a:t>Default implementation simply had nodes and edges. We added several features, including:</a:t>
            </a:r>
          </a:p>
          <a:p>
            <a:pPr lvl="1"/>
            <a:r>
              <a:rPr lang="en-US" sz="1400" dirty="0" smtClean="0"/>
              <a:t>Labels on nodes.</a:t>
            </a:r>
          </a:p>
          <a:p>
            <a:pPr lvl="1"/>
            <a:r>
              <a:rPr lang="en-US" sz="1400" dirty="0" smtClean="0"/>
              <a:t>Rectangular nodes.</a:t>
            </a:r>
          </a:p>
          <a:p>
            <a:pPr lvl="1"/>
            <a:r>
              <a:rPr lang="en-US" sz="1400" dirty="0" smtClean="0"/>
              <a:t>Variant node size.</a:t>
            </a:r>
          </a:p>
          <a:p>
            <a:r>
              <a:rPr lang="en-US" sz="1800" dirty="0" err="1" smtClean="0"/>
              <a:t>GRNsight</a:t>
            </a:r>
            <a:r>
              <a:rPr lang="en-US" sz="1800" dirty="0" smtClean="0"/>
              <a:t> implements D3’s force layout, which </a:t>
            </a:r>
          </a:p>
          <a:p>
            <a:pPr marL="0" indent="0">
              <a:buNone/>
            </a:pPr>
            <a:r>
              <a:rPr lang="en-US" sz="1800" dirty="0" smtClean="0"/>
              <a:t>   applies a physics-based simulation to the graph.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61" y="3705533"/>
            <a:ext cx="2540308" cy="220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5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GRNsight</a:t>
            </a:r>
            <a:r>
              <a:rPr lang="en-US" sz="3200" dirty="0" smtClean="0"/>
              <a:t> has a Service Oriented Architecture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GRNsight</a:t>
            </a:r>
            <a:r>
              <a:rPr lang="en-US" dirty="0" smtClean="0"/>
              <a:t> has two pieces: a server and a web client.</a:t>
            </a:r>
          </a:p>
          <a:p>
            <a:r>
              <a:rPr lang="en-US" dirty="0" smtClean="0"/>
              <a:t>The server is responsible for receiving and parsing the spreadsheet.</a:t>
            </a:r>
          </a:p>
          <a:p>
            <a:r>
              <a:rPr lang="en-US" dirty="0" smtClean="0"/>
              <a:t>The web client receives data from the server and generates the graph visualization.</a:t>
            </a:r>
            <a:endParaRPr lang="en-US" dirty="0"/>
          </a:p>
          <a:p>
            <a:r>
              <a:rPr lang="en-US" dirty="0" err="1" smtClean="0"/>
              <a:t>GRNsight</a:t>
            </a:r>
            <a:r>
              <a:rPr lang="en-US" dirty="0" smtClean="0"/>
              <a:t> code is open source and available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8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User Interface is Compatible </a:t>
            </a:r>
            <a:r>
              <a:rPr lang="en-US" sz="3200" dirty="0"/>
              <a:t>with </a:t>
            </a:r>
            <a:r>
              <a:rPr lang="en-US" sz="3200" dirty="0" smtClean="0"/>
              <a:t>Firefox and Chrome Browsers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File upload via simple HTML form element</a:t>
            </a:r>
          </a:p>
          <a:p>
            <a:r>
              <a:rPr lang="en-US" sz="2000" dirty="0" smtClean="0"/>
              <a:t>Nodes displayed as interactive HTML elements</a:t>
            </a:r>
          </a:p>
          <a:p>
            <a:r>
              <a:rPr lang="en-US" sz="2000" dirty="0" smtClean="0"/>
              <a:t>Advanced users can utilize setting sliders to refine the visualization </a:t>
            </a:r>
          </a:p>
          <a:p>
            <a:pPr lvl="1"/>
            <a:r>
              <a:rPr lang="en-US" sz="1800" dirty="0"/>
              <a:t>Nodes have a charge, which repels or attracts other nodes.</a:t>
            </a:r>
          </a:p>
          <a:p>
            <a:pPr lvl="1"/>
            <a:r>
              <a:rPr lang="en-US" sz="1800" dirty="0"/>
              <a:t>The charge distance determines at what range a node’s charge</a:t>
            </a:r>
          </a:p>
          <a:p>
            <a:pPr marL="274320" lvl="1" indent="0">
              <a:buNone/>
            </a:pPr>
            <a:r>
              <a:rPr lang="en-US" sz="1800" dirty="0"/>
              <a:t>    will affect other nodes.</a:t>
            </a:r>
          </a:p>
          <a:p>
            <a:pPr lvl="1"/>
            <a:r>
              <a:rPr lang="en-US" sz="1800" dirty="0"/>
              <a:t>The link distance determines the minimum distance maintained between nodes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64" y="4511368"/>
            <a:ext cx="7128797" cy="8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5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12689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Edges Were Customized to Show Activation, Repression, and Self-Regulation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219" b="9219"/>
          <a:stretch>
            <a:fillRect/>
          </a:stretch>
        </p:blipFill>
        <p:spPr>
          <a:xfrm>
            <a:off x="1180163" y="3829350"/>
            <a:ext cx="2138125" cy="1267037"/>
          </a:xfrm>
        </p:spPr>
      </p:pic>
      <p:sp>
        <p:nvSpPr>
          <p:cNvPr id="9" name="TextBox 8"/>
          <p:cNvSpPr txBox="1"/>
          <p:nvPr/>
        </p:nvSpPr>
        <p:spPr>
          <a:xfrm>
            <a:off x="1335840" y="5362252"/>
            <a:ext cx="207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Self-Regulation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699" y="1966041"/>
            <a:ext cx="2515011" cy="7654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33806" y="2882133"/>
            <a:ext cx="1481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Repression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053" y="1875912"/>
            <a:ext cx="2093044" cy="9400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73921" y="2882133"/>
            <a:ext cx="1309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Activation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257" y="3977558"/>
            <a:ext cx="1909097" cy="10397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01354" y="5399547"/>
            <a:ext cx="1938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Self-Regulation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91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GRNsight</a:t>
            </a:r>
            <a:r>
              <a:rPr lang="en-US" dirty="0" smtClean="0"/>
              <a:t> allows the user to upload a spreadsheet and generate a graph.</a:t>
            </a:r>
          </a:p>
          <a:p>
            <a:r>
              <a:rPr lang="en-US" dirty="0" smtClean="0"/>
              <a:t>The user can drag nodes to customize their view of the network.</a:t>
            </a:r>
          </a:p>
          <a:p>
            <a:r>
              <a:rPr lang="en-US" dirty="0" smtClean="0"/>
              <a:t>The graph is able to represent the different types of edges (activation, repression, and self-regulation). </a:t>
            </a:r>
          </a:p>
          <a:p>
            <a:r>
              <a:rPr lang="en-US" dirty="0" smtClean="0"/>
              <a:t>The sliders allow the user to customize the force parameters of the graph.</a:t>
            </a:r>
          </a:p>
          <a:p>
            <a:r>
              <a:rPr lang="en-US" dirty="0" smtClean="0"/>
              <a:t>Customized the style of the nodes and added different edge types.</a:t>
            </a:r>
          </a:p>
          <a:p>
            <a:r>
              <a:rPr lang="en-US" dirty="0" smtClean="0"/>
              <a:t>Hosted on dondi.github.io/</a:t>
            </a:r>
            <a:r>
              <a:rPr lang="en-US" dirty="0" err="1" smtClean="0"/>
              <a:t>GRNsight</a:t>
            </a:r>
            <a:r>
              <a:rPr lang="en-US" dirty="0" smtClean="0"/>
              <a:t>/demo</a:t>
            </a:r>
          </a:p>
        </p:txBody>
      </p:sp>
    </p:spTree>
    <p:extLst>
      <p:ext uri="{BB962C8B-B14F-4D97-AF65-F5344CB8AC3E}">
        <p14:creationId xmlns:p14="http://schemas.microsoft.com/office/powerpoint/2010/main" val="3463711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600" dirty="0" smtClean="0"/>
          </a:p>
          <a:p>
            <a:pPr marL="0" indent="0">
              <a:buNone/>
            </a:pPr>
            <a:r>
              <a:rPr lang="en-US" sz="6600" dirty="0" smtClean="0"/>
              <a:t>Demonstration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38804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Graph Generated by </a:t>
            </a:r>
            <a:r>
              <a:rPr lang="en-US" dirty="0" err="1" smtClean="0"/>
              <a:t>GRNsight</a:t>
            </a:r>
            <a:r>
              <a:rPr lang="en-US" dirty="0" smtClean="0"/>
              <a:t> as Compared to One Drawn by Hand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8199" b="-8199"/>
          <a:stretch>
            <a:fillRect/>
          </a:stretch>
        </p:blipFill>
        <p:spPr>
          <a:xfrm>
            <a:off x="457200" y="1600200"/>
            <a:ext cx="4669247" cy="276696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18" y="4212613"/>
            <a:ext cx="4780921" cy="1854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09685" y="2204065"/>
            <a:ext cx="4034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GRNsight</a:t>
            </a:r>
            <a:endParaRPr lang="en-US" dirty="0" smtClean="0"/>
          </a:p>
          <a:p>
            <a:r>
              <a:rPr lang="en-US" dirty="0" smtClean="0"/>
              <a:t>10 milliseconds to generate the graph</a:t>
            </a:r>
          </a:p>
          <a:p>
            <a:r>
              <a:rPr lang="en-US" dirty="0" smtClean="0"/>
              <a:t>5 minutes to arrange it.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26447" y="4727677"/>
            <a:ext cx="187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Adobe Illustrator</a:t>
            </a:r>
          </a:p>
          <a:p>
            <a:r>
              <a:rPr lang="en-US" dirty="0" smtClean="0"/>
              <a:t>1 day to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85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Vary the thickness of edges based on magnitude of weight.</a:t>
            </a:r>
          </a:p>
          <a:p>
            <a:r>
              <a:rPr lang="en-US" dirty="0" smtClean="0"/>
              <a:t>Vary the color of edges based on type of relation (activation or repression).</a:t>
            </a:r>
          </a:p>
          <a:p>
            <a:r>
              <a:rPr lang="en-US" dirty="0" smtClean="0"/>
              <a:t>Change the background color of nodes based on the e</a:t>
            </a:r>
            <a:r>
              <a:rPr lang="en-US" dirty="0" smtClean="0">
                <a:latin typeface="Arial" charset="0"/>
              </a:rPr>
              <a:t>xpression data.</a:t>
            </a:r>
            <a:endParaRPr lang="en-US" dirty="0" smtClean="0"/>
          </a:p>
          <a:p>
            <a:r>
              <a:rPr lang="en-US" dirty="0" smtClean="0"/>
              <a:t>Snapping nodes to a rough grid would improve the organization of the graph.</a:t>
            </a:r>
          </a:p>
          <a:p>
            <a:r>
              <a:rPr lang="en-US" dirty="0" smtClean="0"/>
              <a:t>Implementing edges that curve around other nodes would increase the readability of the graph.</a:t>
            </a:r>
          </a:p>
        </p:txBody>
      </p:sp>
    </p:spTree>
    <p:extLst>
      <p:ext uri="{BB962C8B-B14F-4D97-AF65-F5344CB8AC3E}">
        <p14:creationId xmlns:p14="http://schemas.microsoft.com/office/powerpoint/2010/main" val="363637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Transcription factors interact with each other in </a:t>
            </a:r>
            <a:r>
              <a:rPr lang="en-US" dirty="0"/>
              <a:t>a </a:t>
            </a:r>
            <a:r>
              <a:rPr lang="en-US" dirty="0" smtClean="0"/>
              <a:t>complex network of activation and repression.</a:t>
            </a:r>
          </a:p>
          <a:p>
            <a:r>
              <a:rPr lang="en-US" dirty="0" err="1" smtClean="0"/>
              <a:t>GRNmap</a:t>
            </a:r>
            <a:r>
              <a:rPr lang="en-US" dirty="0"/>
              <a:t> </a:t>
            </a:r>
            <a:r>
              <a:rPr lang="en-US" dirty="0" smtClean="0"/>
              <a:t>is a network modeling and simulation application.</a:t>
            </a:r>
          </a:p>
          <a:p>
            <a:r>
              <a:rPr lang="en-US" dirty="0" err="1" smtClean="0"/>
              <a:t>GRNmap</a:t>
            </a:r>
            <a:r>
              <a:rPr lang="en-US" dirty="0" smtClean="0"/>
              <a:t> does not generate a visualization of the network.</a:t>
            </a:r>
          </a:p>
          <a:p>
            <a:r>
              <a:rPr lang="en-US" dirty="0" err="1" smtClean="0"/>
              <a:t>GRNsight</a:t>
            </a:r>
            <a:r>
              <a:rPr lang="en-US" dirty="0" smtClean="0"/>
              <a:t> was developed as an open source tool to create network graphs based on the </a:t>
            </a:r>
            <a:r>
              <a:rPr lang="en-US" dirty="0" err="1" smtClean="0"/>
              <a:t>GRNmap</a:t>
            </a:r>
            <a:r>
              <a:rPr lang="en-US" dirty="0" smtClean="0"/>
              <a:t> simulation program.</a:t>
            </a:r>
          </a:p>
          <a:p>
            <a:r>
              <a:rPr lang="en-US" dirty="0" err="1" smtClean="0"/>
              <a:t>GRNsight</a:t>
            </a:r>
            <a:r>
              <a:rPr lang="en-US" dirty="0" smtClean="0"/>
              <a:t> uses a variety of open source libraries to generate networks from Excel spreadsheets.</a:t>
            </a:r>
          </a:p>
          <a:p>
            <a:r>
              <a:rPr lang="en-US" dirty="0" smtClean="0"/>
              <a:t>Future enhancements to </a:t>
            </a:r>
            <a:r>
              <a:rPr lang="en-US" dirty="0" err="1" smtClean="0"/>
              <a:t>GRNsight</a:t>
            </a:r>
            <a:r>
              <a:rPr lang="en-US" dirty="0" smtClean="0"/>
              <a:t> aim to include more GRN information in the graph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57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Transcription factors interact with each other in </a:t>
            </a:r>
            <a:r>
              <a:rPr lang="en-US" dirty="0"/>
              <a:t>a </a:t>
            </a:r>
            <a:r>
              <a:rPr lang="en-US" dirty="0" smtClean="0"/>
              <a:t>complex network of activation and repression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GRNmap</a:t>
            </a:r>
            <a:r>
              <a:rPr lang="en-US" dirty="0" smtClean="0"/>
              <a:t>, a network modeling and simulation application, does not generate a visualization of the network.</a:t>
            </a:r>
            <a:endParaRPr lang="en-US" dirty="0" smtClean="0"/>
          </a:p>
          <a:p>
            <a:r>
              <a:rPr lang="en-US" dirty="0" err="1" smtClean="0"/>
              <a:t>GRNsight</a:t>
            </a:r>
            <a:r>
              <a:rPr lang="en-US" dirty="0" smtClean="0"/>
              <a:t> is an open source tool to create network graphs from </a:t>
            </a:r>
            <a:r>
              <a:rPr lang="en-US" dirty="0"/>
              <a:t>the </a:t>
            </a:r>
            <a:r>
              <a:rPr lang="en-US" dirty="0" smtClean="0"/>
              <a:t>Excel spreadsheets used by </a:t>
            </a:r>
            <a:r>
              <a:rPr lang="en-US" dirty="0" err="1" smtClean="0"/>
              <a:t>GRNmap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Implementation consists of a web client for visualization and a server for reading uploaded spreadsheets.</a:t>
            </a:r>
            <a:endParaRPr lang="en-US" dirty="0" smtClean="0"/>
          </a:p>
          <a:p>
            <a:r>
              <a:rPr lang="en-US" dirty="0" smtClean="0"/>
              <a:t>Future enhancements to </a:t>
            </a:r>
            <a:r>
              <a:rPr lang="en-US" dirty="0" err="1" smtClean="0"/>
              <a:t>GRNsight</a:t>
            </a:r>
            <a:r>
              <a:rPr lang="en-US" dirty="0" smtClean="0"/>
              <a:t> aim to include more GRN information in the graph visualization.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5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28" y="1756373"/>
            <a:ext cx="8229600" cy="4559914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Dahlquist</a:t>
            </a:r>
            <a:endParaRPr lang="en-US" dirty="0" smtClean="0"/>
          </a:p>
          <a:p>
            <a:r>
              <a:rPr lang="en-US" dirty="0" smtClean="0"/>
              <a:t>Dr. </a:t>
            </a:r>
            <a:r>
              <a:rPr lang="en-US" dirty="0" err="1" smtClean="0"/>
              <a:t>Dionisio</a:t>
            </a:r>
            <a:endParaRPr lang="en-US" dirty="0" smtClean="0"/>
          </a:p>
          <a:p>
            <a:r>
              <a:rPr lang="en-US" dirty="0" smtClean="0"/>
              <a:t>Dr. Fitzpatrick</a:t>
            </a:r>
          </a:p>
          <a:p>
            <a:r>
              <a:rPr lang="en-US" dirty="0" smtClean="0"/>
              <a:t>Katrina </a:t>
            </a:r>
            <a:r>
              <a:rPr lang="en-US" dirty="0" err="1" smtClean="0"/>
              <a:t>Sherbina</a:t>
            </a:r>
            <a:endParaRPr lang="en-US" dirty="0" smtClean="0"/>
          </a:p>
          <a:p>
            <a:r>
              <a:rPr lang="en-US" dirty="0" smtClean="0"/>
              <a:t>Masao Kitamura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5102" y="200778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8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3640" r="-13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951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Selection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90" r="-15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85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 Screen After a Selection is Made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907" r="-129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723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Graph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541" r="-115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4883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 Layout with Increased Link Distance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476" r="-11476"/>
          <a:stretch>
            <a:fillRect/>
          </a:stretch>
        </p:blipFill>
        <p:spPr>
          <a:xfrm>
            <a:off x="457200" y="1600200"/>
            <a:ext cx="7924800" cy="4696178"/>
          </a:xfrm>
        </p:spPr>
      </p:pic>
    </p:spTree>
    <p:extLst>
      <p:ext uri="{BB962C8B-B14F-4D97-AF65-F5344CB8AC3E}">
        <p14:creationId xmlns:p14="http://schemas.microsoft.com/office/powerpoint/2010/main" val="272987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with Decreased Link Distance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719" r="-117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560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Increased Charge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411" r="-114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6741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Decreased Charge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1606" r="-116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5799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Layout After Some Manipulation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1151" r="-111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830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84"/>
          <a:stretch>
            <a:fillRect/>
          </a:stretch>
        </p:blipFill>
        <p:spPr bwMode="auto">
          <a:xfrm>
            <a:off x="760413" y="928688"/>
            <a:ext cx="7088187" cy="592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0" y="2133600"/>
            <a:ext cx="1371600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69" tIns="41134" rIns="82269" bIns="41134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cs typeface="ＭＳ Ｐゴシック" charset="0"/>
              </a:rPr>
              <a:t>DNA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72000" y="3128963"/>
            <a:ext cx="162242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69" tIns="41134" rIns="82269" bIns="41134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cs typeface="ＭＳ Ｐゴシック" charset="0"/>
              </a:rPr>
              <a:t>mRNA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57800" y="5257800"/>
            <a:ext cx="17795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269" tIns="41134" rIns="82269" bIns="41134">
            <a:spAutoFit/>
          </a:bodyPr>
          <a:lstStyle>
            <a:lvl1pPr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23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23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400" b="1">
                <a:cs typeface="ＭＳ Ｐゴシック" charset="0"/>
              </a:rPr>
              <a:t>Protein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1295400" y="2662238"/>
            <a:ext cx="2427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cs typeface="ＭＳ Ｐゴシック" charset="0"/>
              </a:rPr>
              <a:t>Transcription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1906588" y="5329238"/>
            <a:ext cx="2055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1">
                <a:cs typeface="ＭＳ Ｐゴシック" charset="0"/>
              </a:rPr>
              <a:t>Translation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381000" y="6477000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b="1">
                <a:cs typeface="ＭＳ Ｐゴシック" charset="0"/>
              </a:rPr>
              <a:t>Freeman (2002)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Central Dogma of Molecular Biology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007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ea typeface="+mj-ea"/>
              </a:rPr>
              <a:t>Transcription Factors Control Gene Expression by Binding to Regulatory DNA Sequences</a:t>
            </a:r>
            <a:endParaRPr lang="en-US" sz="2800" dirty="0"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1600200"/>
          </a:xfrm>
        </p:spPr>
        <p:txBody>
          <a:bodyPr/>
          <a:lstStyle/>
          <a:p>
            <a:r>
              <a:rPr lang="en-US" sz="2200" dirty="0">
                <a:latin typeface="Arial" charset="0"/>
              </a:rPr>
              <a:t>Activators increase gene </a:t>
            </a:r>
            <a:r>
              <a:rPr lang="en-US" sz="2200" dirty="0" smtClean="0">
                <a:latin typeface="Arial" charset="0"/>
              </a:rPr>
              <a:t>expression.</a:t>
            </a:r>
            <a:endParaRPr lang="en-US" sz="2200" dirty="0">
              <a:latin typeface="Arial" charset="0"/>
            </a:endParaRPr>
          </a:p>
          <a:p>
            <a:r>
              <a:rPr lang="en-US" sz="2200" dirty="0">
                <a:latin typeface="Arial" charset="0"/>
              </a:rPr>
              <a:t>Repressors decrease gene </a:t>
            </a:r>
            <a:r>
              <a:rPr lang="en-US" sz="2200" dirty="0" smtClean="0">
                <a:latin typeface="Arial" charset="0"/>
              </a:rPr>
              <a:t>expression.</a:t>
            </a:r>
            <a:endParaRPr lang="en-US" sz="2200" dirty="0">
              <a:latin typeface="Arial" charset="0"/>
            </a:endParaRPr>
          </a:p>
          <a:p>
            <a:r>
              <a:rPr lang="en-US" sz="2200" dirty="0">
                <a:latin typeface="Arial" charset="0"/>
              </a:rPr>
              <a:t>Transcription factors are themselves proteins that are encoded by </a:t>
            </a:r>
            <a:r>
              <a:rPr lang="en-US" sz="2200" dirty="0" smtClean="0">
                <a:latin typeface="Arial" charset="0"/>
              </a:rPr>
              <a:t>genes.</a:t>
            </a:r>
            <a:endParaRPr lang="en-US" sz="2200" dirty="0">
              <a:latin typeface="Arial" charset="0"/>
            </a:endParaRPr>
          </a:p>
        </p:txBody>
      </p:sp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685800" y="5622925"/>
            <a:ext cx="1252538" cy="158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1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5" t="34021" b="29849"/>
          <a:stretch>
            <a:fillRect/>
          </a:stretch>
        </p:blipFill>
        <p:spPr bwMode="auto">
          <a:xfrm>
            <a:off x="1708150" y="3733800"/>
            <a:ext cx="690245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33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Gene Regulatory Networks Can Be Illustrated By Directed </a:t>
            </a:r>
            <a:r>
              <a:rPr lang="en-US" sz="2200" dirty="0"/>
              <a:t>G</a:t>
            </a:r>
            <a:r>
              <a:rPr lang="en-US" sz="2200" dirty="0" smtClean="0"/>
              <a:t>raphs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gene regulatory network (GRN) consists of genes, transcription factors, and the regulatory connections between them, which govern the level of expression of mRNA and protein from those genes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Each node represents the gene, the mRNA, and the protein e</a:t>
            </a:r>
            <a:r>
              <a:rPr lang="en-US" sz="1800" dirty="0" smtClean="0">
                <a:latin typeface="Arial" charset="0"/>
              </a:rPr>
              <a:t>xpressed from the gene.</a:t>
            </a:r>
          </a:p>
          <a:p>
            <a:r>
              <a:rPr lang="en-US" sz="1800" dirty="0" smtClean="0">
                <a:latin typeface="Arial" charset="0"/>
              </a:rPr>
              <a:t>Each edge represents a regulatory relationship.</a:t>
            </a:r>
          </a:p>
          <a:p>
            <a:r>
              <a:rPr lang="en-US" sz="1800" dirty="0" smtClean="0">
                <a:latin typeface="Arial" charset="0"/>
              </a:rPr>
              <a:t>All of the nodes are transcription factors themselves.</a:t>
            </a: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4009"/>
            <a:ext cx="7148670" cy="26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9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GRNmap</a:t>
            </a:r>
            <a:r>
              <a:rPr lang="en-US" sz="2800" dirty="0" smtClean="0"/>
              <a:t>: Gene Regulatory Network Modeling and Parameter Estimation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err="1" smtClean="0"/>
              <a:t>Matlab</a:t>
            </a:r>
            <a:r>
              <a:rPr lang="en-US" sz="1800" dirty="0" smtClean="0"/>
              <a:t> application written by Katrina </a:t>
            </a:r>
            <a:r>
              <a:rPr lang="en-US" sz="1800" dirty="0" err="1" smtClean="0"/>
              <a:t>Sherbina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Differential equation model of change in gene expression over time.</a:t>
            </a:r>
          </a:p>
          <a:p>
            <a:r>
              <a:rPr lang="en-US" sz="1800" dirty="0" smtClean="0"/>
              <a:t>Each gene (node) in the network has an equation.</a:t>
            </a:r>
          </a:p>
          <a:p>
            <a:r>
              <a:rPr lang="en-US" sz="1800" dirty="0" smtClean="0"/>
              <a:t>Parameters in model are estimated from laboratory data.</a:t>
            </a:r>
          </a:p>
          <a:p>
            <a:r>
              <a:rPr lang="en-US" sz="1800" dirty="0" smtClean="0"/>
              <a:t>Weight parameter, </a:t>
            </a:r>
            <a:r>
              <a:rPr lang="en-US" sz="1800" i="1" dirty="0" smtClean="0">
                <a:latin typeface="Times New Roman"/>
                <a:cs typeface="Times New Roman"/>
              </a:rPr>
              <a:t>w</a:t>
            </a:r>
            <a:r>
              <a:rPr lang="en-US" sz="1800" dirty="0" smtClean="0"/>
              <a:t>, gives the direction (activation or repression) and magnitude of regulatory relationship.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8149" y="10179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7644613"/>
              </p:ext>
            </p:extLst>
          </p:nvPr>
        </p:nvGraphicFramePr>
        <p:xfrm>
          <a:off x="648799" y="2221706"/>
          <a:ext cx="409575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3" imgW="1892300" imgH="685800" progId="Equation.3">
                  <p:embed/>
                </p:oleObj>
              </mc:Choice>
              <mc:Fallback>
                <p:oleObj name="Equation" r:id="rId3" imgW="189230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99" y="2221706"/>
                        <a:ext cx="409575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figure0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7" r="7143"/>
          <a:stretch>
            <a:fillRect/>
          </a:stretch>
        </p:blipFill>
        <p:spPr bwMode="auto">
          <a:xfrm>
            <a:off x="5527114" y="1387234"/>
            <a:ext cx="3051531" cy="327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660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GRNmap</a:t>
            </a:r>
            <a:r>
              <a:rPr lang="en-US" sz="2800" dirty="0" smtClean="0"/>
              <a:t> Produces an Excel Spreadsheet with an Adjacency Matrix Representing the Network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0 represents no correlation.</a:t>
            </a:r>
          </a:p>
          <a:p>
            <a:r>
              <a:rPr lang="en-US" dirty="0" smtClean="0"/>
              <a:t>A positive number shows activation.</a:t>
            </a:r>
          </a:p>
          <a:p>
            <a:r>
              <a:rPr lang="en-US" dirty="0" smtClean="0"/>
              <a:t>A negative weight signifies repression.</a:t>
            </a:r>
          </a:p>
          <a:p>
            <a:r>
              <a:rPr lang="en-US" dirty="0" smtClean="0"/>
              <a:t>The magnitude of the weight is the strength of the relationship.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9" y="1965633"/>
            <a:ext cx="9144000" cy="23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8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GRNmap</a:t>
            </a:r>
            <a:r>
              <a:rPr lang="en-US" sz="2400" dirty="0" smtClean="0"/>
              <a:t> Does Not Generate a Visual </a:t>
            </a:r>
            <a:r>
              <a:rPr lang="en-US" sz="2400" dirty="0"/>
              <a:t>R</a:t>
            </a:r>
            <a:r>
              <a:rPr lang="en-US" sz="2400" dirty="0" smtClean="0"/>
              <a:t>epresentation of the Gene </a:t>
            </a:r>
            <a:r>
              <a:rPr lang="en-US" sz="2400" dirty="0"/>
              <a:t>R</a:t>
            </a:r>
            <a:r>
              <a:rPr lang="en-US" sz="2400" dirty="0" smtClean="0"/>
              <a:t>egulatory </a:t>
            </a:r>
            <a:r>
              <a:rPr lang="en-US" sz="2400" dirty="0"/>
              <a:t>N</a:t>
            </a:r>
            <a:r>
              <a:rPr lang="en-US" sz="2400" dirty="0" smtClean="0"/>
              <a:t>etwork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Representations of the network have been made by hand in Adobe Illustrator.</a:t>
            </a:r>
          </a:p>
          <a:p>
            <a:r>
              <a:rPr lang="en-US" sz="2000" dirty="0" smtClean="0"/>
              <a:t>This method is time consuming and makes it difficult to quickly visualize changes to the network.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Our goal was to create a fast and easy to use application that visualizes the graph automatically and is able to represent activation and repression relationships.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28" y="2557415"/>
            <a:ext cx="7473084" cy="28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</a:t>
            </a:r>
            <a:r>
              <a:rPr lang="en-US" sz="2800" dirty="0" err="1" smtClean="0"/>
              <a:t>GRNsight</a:t>
            </a:r>
            <a:r>
              <a:rPr lang="en-US" sz="2800" dirty="0" smtClean="0"/>
              <a:t> Works: Use Case Diagram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716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user uploads an E</a:t>
            </a:r>
            <a:r>
              <a:rPr lang="en-US" sz="2000" dirty="0" smtClean="0">
                <a:latin typeface="Arial" charset="0"/>
              </a:rPr>
              <a:t>xcel spreadsheet with network data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GRNsight</a:t>
            </a:r>
            <a:r>
              <a:rPr lang="en-US" sz="2000" dirty="0" smtClean="0"/>
              <a:t> generates and displays the resulting graph.</a:t>
            </a:r>
          </a:p>
          <a:p>
            <a:r>
              <a:rPr lang="en-US" sz="2000" dirty="0" smtClean="0"/>
              <a:t>The user can manipulate and refine the graph.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2724355"/>
            <a:ext cx="4537366" cy="3605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737" y="2724355"/>
            <a:ext cx="4516494" cy="3543710"/>
          </a:xfrm>
          <a:prstGeom prst="rect">
            <a:avLst/>
          </a:prstGeom>
        </p:spPr>
      </p:pic>
      <p:pic>
        <p:nvPicPr>
          <p:cNvPr id="7" name="Picture 6" descr="skd188803sdc.png"/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79" y="4324539"/>
            <a:ext cx="1076853" cy="10340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009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ustom 8">
      <a:dk1>
        <a:srgbClr val="000000"/>
      </a:dk1>
      <a:lt1>
        <a:srgbClr val="FFFFFF"/>
      </a:lt1>
      <a:dk2>
        <a:srgbClr val="16693F"/>
      </a:dk2>
      <a:lt2>
        <a:srgbClr val="FFFFFF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551</TotalTime>
  <Words>1079</Words>
  <Application>Microsoft Macintosh PowerPoint</Application>
  <PresentationFormat>On-screen Show (4:3)</PresentationFormat>
  <Paragraphs>154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Clarity</vt:lpstr>
      <vt:lpstr>Equation</vt:lpstr>
      <vt:lpstr>GRNsight: A Web Application for Visualizing Models of Gene Regulatory Networks</vt:lpstr>
      <vt:lpstr>Outline</vt:lpstr>
      <vt:lpstr>Central Dogma of Molecular Biology</vt:lpstr>
      <vt:lpstr>Transcription Factors Control Gene Expression by Binding to Regulatory DNA Sequences</vt:lpstr>
      <vt:lpstr>Gene Regulatory Networks Can Be Illustrated By Directed Graphs</vt:lpstr>
      <vt:lpstr>GRNmap: Gene Regulatory Network Modeling and Parameter Estimation</vt:lpstr>
      <vt:lpstr>GRNmap Produces an Excel Spreadsheet with an Adjacency Matrix Representing the Network</vt:lpstr>
      <vt:lpstr>GRNmap Does Not Generate a Visual Representation of the Gene Regulatory Network</vt:lpstr>
      <vt:lpstr>How GRNsight Works: Use Case Diagram</vt:lpstr>
      <vt:lpstr>GRNsight Implementation Takes Advantage of Other Open Source Tools</vt:lpstr>
      <vt:lpstr>Additional Features were Required</vt:lpstr>
      <vt:lpstr>GRNsight has a Service Oriented Architecture</vt:lpstr>
      <vt:lpstr>The User Interface is Compatible with Firefox and Chrome Browsers</vt:lpstr>
      <vt:lpstr>Edges Were Customized to Show Activation, Repression, and Self-Regulation</vt:lpstr>
      <vt:lpstr>Accomplishments to Date</vt:lpstr>
      <vt:lpstr>PowerPoint Presentation</vt:lpstr>
      <vt:lpstr>A Graph Generated by GRNsight as Compared to One Drawn by Hand</vt:lpstr>
      <vt:lpstr>Future Goals</vt:lpstr>
      <vt:lpstr>Summary</vt:lpstr>
      <vt:lpstr>Thanks</vt:lpstr>
      <vt:lpstr>Upload Page</vt:lpstr>
      <vt:lpstr>File Selection Screen</vt:lpstr>
      <vt:lpstr>Upload Screen After a Selection is Made</vt:lpstr>
      <vt:lpstr>Initial Graph Layout</vt:lpstr>
      <vt:lpstr>Initial Layout with Increased Link Distance</vt:lpstr>
      <vt:lpstr>Layout with Decreased Link Distance</vt:lpstr>
      <vt:lpstr>Increased Charge</vt:lpstr>
      <vt:lpstr>Decreased Charge</vt:lpstr>
      <vt:lpstr>Graph Layout After Some Manipulation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GRNsight</dc:title>
  <dc:creator>LMU</dc:creator>
  <cp:lastModifiedBy>Britain Southwick</cp:lastModifiedBy>
  <cp:revision>79</cp:revision>
  <dcterms:created xsi:type="dcterms:W3CDTF">2014-03-18T20:45:52Z</dcterms:created>
  <dcterms:modified xsi:type="dcterms:W3CDTF">2014-03-29T09:10:14Z</dcterms:modified>
</cp:coreProperties>
</file>