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56" r:id="rId2"/>
    <p:sldId id="268" r:id="rId3"/>
    <p:sldId id="279" r:id="rId4"/>
    <p:sldId id="280" r:id="rId5"/>
    <p:sldId id="267" r:id="rId6"/>
    <p:sldId id="273" r:id="rId7"/>
    <p:sldId id="257" r:id="rId8"/>
    <p:sldId id="285" r:id="rId9"/>
    <p:sldId id="259" r:id="rId10"/>
    <p:sldId id="284" r:id="rId11"/>
    <p:sldId id="262" r:id="rId12"/>
    <p:sldId id="299" r:id="rId13"/>
    <p:sldId id="287" r:id="rId14"/>
    <p:sldId id="281" r:id="rId15"/>
    <p:sldId id="300" r:id="rId16"/>
    <p:sldId id="26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avid N. Dionisio" initials="J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80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01T11:24:44.460" idx="5">
    <p:pos x="2101" y="453"/>
    <p:text>Need to update to latest feature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 smtClean="0">
                <a:latin typeface="+mn-lt"/>
              </a:rPr>
              <a:t>GRNsight</a:t>
            </a:r>
            <a:r>
              <a:rPr lang="en-US" sz="3600" cap="none" dirty="0" smtClean="0">
                <a:latin typeface="+mn-lt"/>
              </a:rPr>
              <a:t>: A Web </a:t>
            </a:r>
            <a:r>
              <a:rPr lang="en-US" sz="3600" cap="none" dirty="0">
                <a:latin typeface="+mn-lt"/>
              </a:rPr>
              <a:t>A</a:t>
            </a:r>
            <a:r>
              <a:rPr lang="en-US" sz="3600" cap="none" dirty="0" smtClean="0">
                <a:latin typeface="+mn-lt"/>
              </a:rPr>
              <a:t>pplication for Visualizing </a:t>
            </a:r>
            <a:r>
              <a:rPr lang="en-US" sz="3600" cap="none" dirty="0">
                <a:latin typeface="+mn-lt"/>
              </a:rPr>
              <a:t>M</a:t>
            </a:r>
            <a:r>
              <a:rPr lang="en-US" sz="3600" cap="none" dirty="0" smtClean="0">
                <a:latin typeface="+mn-lt"/>
              </a:rPr>
              <a:t>odels of Gene </a:t>
            </a:r>
            <a:r>
              <a:rPr lang="en-US" sz="3600" cap="none" dirty="0">
                <a:latin typeface="+mn-lt"/>
              </a:rPr>
              <a:t>R</a:t>
            </a:r>
            <a:r>
              <a:rPr lang="en-US" sz="3600" cap="none" dirty="0" smtClean="0">
                <a:latin typeface="+mn-lt"/>
              </a:rPr>
              <a:t>egulatory </a:t>
            </a:r>
            <a:r>
              <a:rPr lang="en-US" sz="3600" cap="none" dirty="0">
                <a:latin typeface="+mn-lt"/>
              </a:rPr>
              <a:t>N</a:t>
            </a:r>
            <a:r>
              <a:rPr lang="en-US" sz="3600" cap="none" dirty="0" smtClean="0">
                <a:latin typeface="+mn-lt"/>
              </a:rPr>
              <a:t>etworks</a:t>
            </a:r>
            <a:endParaRPr lang="en-US" sz="3600" cap="none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4562855"/>
            <a:ext cx="6553200" cy="1086970"/>
          </a:xfrm>
        </p:spPr>
        <p:txBody>
          <a:bodyPr>
            <a:noAutofit/>
          </a:bodyPr>
          <a:lstStyle/>
          <a:p>
            <a:r>
              <a:rPr lang="en-US" dirty="0" smtClean="0"/>
              <a:t>Britain </a:t>
            </a:r>
            <a:r>
              <a:rPr lang="en-US" dirty="0" smtClean="0"/>
              <a:t>Southwick</a:t>
            </a:r>
          </a:p>
          <a:p>
            <a:r>
              <a:rPr lang="en-US" dirty="0" smtClean="0"/>
              <a:t>May 8</a:t>
            </a:r>
            <a:r>
              <a:rPr lang="en-US" dirty="0" smtClean="0"/>
              <a:t>,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 smtClean="0"/>
              <a:t>CMSI 402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800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Additional Features were Implemented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Default implementation simply had nodes and edges. We added several features, including:</a:t>
            </a:r>
          </a:p>
          <a:p>
            <a:pPr lvl="1"/>
            <a:r>
              <a:rPr lang="en-US" sz="1700" dirty="0"/>
              <a:t>Labels on nodes.</a:t>
            </a:r>
          </a:p>
          <a:p>
            <a:pPr lvl="1"/>
            <a:r>
              <a:rPr lang="en-US" sz="1700" dirty="0"/>
              <a:t>Rectangular nodes.</a:t>
            </a:r>
          </a:p>
          <a:p>
            <a:pPr lvl="1"/>
            <a:r>
              <a:rPr lang="en-US" sz="1700" dirty="0"/>
              <a:t>Variant node size.</a:t>
            </a:r>
          </a:p>
          <a:p>
            <a:pPr lvl="1"/>
            <a:r>
              <a:rPr lang="en-US" sz="1700" dirty="0"/>
              <a:t>Edge thickness based on weight.</a:t>
            </a:r>
          </a:p>
          <a:p>
            <a:pPr lvl="1"/>
            <a:r>
              <a:rPr lang="en-US" sz="1700" dirty="0"/>
              <a:t>Edge color based on type of relation. Low value edges are gray.</a:t>
            </a:r>
          </a:p>
          <a:p>
            <a:pPr lvl="1"/>
            <a:r>
              <a:rPr lang="en-US" sz="1700" dirty="0"/>
              <a:t>Tooltips to display the value of an edge on hover.</a:t>
            </a:r>
          </a:p>
          <a:p>
            <a:pPr lvl="1"/>
            <a:r>
              <a:rPr lang="en-US" sz="1700" dirty="0"/>
              <a:t>Edges were given an outline to better distinguish them.</a:t>
            </a:r>
          </a:p>
          <a:p>
            <a:r>
              <a:rPr lang="en-US" sz="1800" dirty="0" smtClean="0"/>
              <a:t>The </a:t>
            </a:r>
            <a:r>
              <a:rPr lang="en-US" sz="1800" dirty="0" smtClean="0"/>
              <a:t>user can drag nodes to customize their view of the network.</a:t>
            </a:r>
          </a:p>
          <a:p>
            <a:r>
              <a:rPr lang="en-US" sz="1800" dirty="0" smtClean="0"/>
              <a:t>Edges adapt their anchor points to the movements of the nodes. </a:t>
            </a:r>
          </a:p>
          <a:p>
            <a:r>
              <a:rPr lang="en-US" sz="1800" dirty="0" smtClean="0"/>
              <a:t>Dragging </a:t>
            </a:r>
            <a:r>
              <a:rPr lang="en-US" sz="1800" dirty="0" smtClean="0"/>
              <a:t>a node will highlight all adjacent edges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16" y="2043906"/>
            <a:ext cx="1960584" cy="17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User Interface is Compatible </a:t>
            </a:r>
            <a:r>
              <a:rPr lang="en-US" sz="2800" dirty="0"/>
              <a:t>with </a:t>
            </a:r>
            <a:r>
              <a:rPr lang="en-US" sz="2800" dirty="0" smtClean="0"/>
              <a:t>Firefox and Chrome Browsers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71032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File upload via simple HTML form element</a:t>
            </a:r>
          </a:p>
          <a:p>
            <a:r>
              <a:rPr lang="en-US" sz="1800" dirty="0" smtClean="0"/>
              <a:t>Nodes displayed as interactive HTML elements</a:t>
            </a:r>
          </a:p>
          <a:p>
            <a:r>
              <a:rPr lang="en-US" sz="1800" dirty="0" smtClean="0"/>
              <a:t>Advanced users can utilize setting sliders to refine the visualization </a:t>
            </a:r>
          </a:p>
          <a:p>
            <a:pPr lvl="1"/>
            <a:r>
              <a:rPr lang="en-US" sz="1800" dirty="0"/>
              <a:t>Nodes have a charge, which repels or attracts other nodes.</a:t>
            </a:r>
          </a:p>
          <a:p>
            <a:pPr lvl="1"/>
            <a:r>
              <a:rPr lang="en-US" sz="1800" dirty="0"/>
              <a:t>The charge distance determines at what range a node’s </a:t>
            </a:r>
            <a:r>
              <a:rPr lang="en-US" sz="1800" dirty="0" smtClean="0"/>
              <a:t>charge will </a:t>
            </a:r>
            <a:r>
              <a:rPr lang="en-US" sz="1800" dirty="0"/>
              <a:t>affect other nodes.</a:t>
            </a:r>
          </a:p>
          <a:p>
            <a:pPr lvl="1"/>
            <a:r>
              <a:rPr lang="en-US" sz="1800" dirty="0"/>
              <a:t>The link distance determines the minimum distance maintained between nodes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Sliders can be locked to prevent changes.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44" y="1371601"/>
            <a:ext cx="2748163" cy="36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5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689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Edges Were Customized to Show Activation, Repression, and Self-Regulation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23435" y="5718620"/>
            <a:ext cx="207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Self</a:t>
            </a:r>
            <a:r>
              <a:rPr lang="en-US" sz="2000" dirty="0" smtClean="0"/>
              <a:t>-Activation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32488" y="3857975"/>
            <a:ext cx="14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Repression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0505" y="3857975"/>
            <a:ext cx="1309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Activation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32488" y="5718620"/>
            <a:ext cx="193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Self-Regulation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3" y="2941883"/>
            <a:ext cx="1863047" cy="76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88" y="2941883"/>
            <a:ext cx="1744937" cy="916092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4"/>
          <a:srcRect l="2668" r="2668"/>
          <a:stretch>
            <a:fillRect/>
          </a:stretch>
        </p:blipFill>
        <p:spPr>
          <a:xfrm>
            <a:off x="1150623" y="4434254"/>
            <a:ext cx="2162403" cy="1281424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488" y="4468392"/>
            <a:ext cx="2055930" cy="12502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855" y="1704494"/>
            <a:ext cx="806794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Multiple </a:t>
            </a:r>
            <a:r>
              <a:rPr lang="en-US" dirty="0"/>
              <a:t>arrowheads were created as to represent the different types of edges depicted by the graph (activation, repression, and self-regulation)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special case was added to add a looping edge if a node regulated itself.</a:t>
            </a:r>
          </a:p>
        </p:txBody>
      </p:sp>
    </p:spTree>
    <p:extLst>
      <p:ext uri="{BB962C8B-B14F-4D97-AF65-F5344CB8AC3E}">
        <p14:creationId xmlns:p14="http://schemas.microsoft.com/office/powerpoint/2010/main" val="1548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Graph Generated by </a:t>
            </a:r>
            <a:r>
              <a:rPr lang="en-US" sz="3200" dirty="0" err="1" smtClean="0"/>
              <a:t>GRNsight</a:t>
            </a:r>
            <a:r>
              <a:rPr lang="en-US" sz="3200" dirty="0" smtClean="0"/>
              <a:t> as Compared to One Drawn by Hand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0305" y="1531104"/>
            <a:ext cx="403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GRNsight</a:t>
            </a:r>
            <a:endParaRPr lang="en-US" dirty="0" smtClean="0"/>
          </a:p>
          <a:p>
            <a:r>
              <a:rPr lang="en-US" dirty="0" smtClean="0"/>
              <a:t>10 milliseconds to generate the graph</a:t>
            </a:r>
          </a:p>
          <a:p>
            <a:r>
              <a:rPr lang="en-US" dirty="0" smtClean="0"/>
              <a:t>5 minutes to arrange it.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5758" y="3700852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Adobe Illustrator</a:t>
            </a:r>
          </a:p>
          <a:p>
            <a:r>
              <a:rPr lang="en-US" dirty="0" smtClean="0"/>
              <a:t>Several hours to create</a:t>
            </a:r>
            <a:endParaRPr lang="en-US" dirty="0"/>
          </a:p>
        </p:txBody>
      </p:sp>
      <p:pic>
        <p:nvPicPr>
          <p:cNvPr id="11" name="Picture 5" descr="Sc_EnvironmentalResponseTFNetwork_21genes-50weight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" y="3376804"/>
            <a:ext cx="3829883" cy="142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8199" b="-8199"/>
          <a:stretch>
            <a:fillRect/>
          </a:stretch>
        </p:blipFill>
        <p:spPr>
          <a:xfrm>
            <a:off x="457200" y="1353264"/>
            <a:ext cx="3414723" cy="20235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41" y="4803494"/>
            <a:ext cx="3441182" cy="181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5758" y="5256220"/>
            <a:ext cx="3077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GRNsight</a:t>
            </a:r>
            <a:endParaRPr lang="en-US" dirty="0" smtClean="0"/>
          </a:p>
          <a:p>
            <a:r>
              <a:rPr lang="en-US" dirty="0" smtClean="0"/>
              <a:t>Weighted values allow for more precision in representing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8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background color of nodes based on the e</a:t>
            </a:r>
            <a:r>
              <a:rPr lang="en-US" dirty="0" smtClean="0">
                <a:latin typeface="Arial" charset="0"/>
              </a:rPr>
              <a:t>xpression </a:t>
            </a:r>
            <a:r>
              <a:rPr lang="en-US" dirty="0" smtClean="0">
                <a:latin typeface="Arial" charset="0"/>
              </a:rPr>
              <a:t>data provided by </a:t>
            </a:r>
            <a:r>
              <a:rPr lang="en-US" dirty="0" err="1" smtClean="0">
                <a:latin typeface="Arial" charset="0"/>
              </a:rPr>
              <a:t>GRNmap</a:t>
            </a:r>
            <a:r>
              <a:rPr lang="en-US" dirty="0" smtClean="0">
                <a:latin typeface="Arial" charset="0"/>
              </a:rPr>
              <a:t>.</a:t>
            </a:r>
            <a:endParaRPr lang="en-US" dirty="0" smtClean="0"/>
          </a:p>
          <a:p>
            <a:r>
              <a:rPr lang="en-US" dirty="0" smtClean="0"/>
              <a:t>Snapping nodes to a rough grid would improve the organization of the graph.</a:t>
            </a:r>
          </a:p>
          <a:p>
            <a:r>
              <a:rPr lang="en-US" dirty="0" smtClean="0"/>
              <a:t>Implementing edges that curve around other nodes and could be dragged by the user would increase the readability of the graph.</a:t>
            </a:r>
          </a:p>
        </p:txBody>
      </p:sp>
    </p:spTree>
    <p:extLst>
      <p:ext uri="{BB962C8B-B14F-4D97-AF65-F5344CB8AC3E}">
        <p14:creationId xmlns:p14="http://schemas.microsoft.com/office/powerpoint/2010/main" val="363637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Transcription factors interact with each other in </a:t>
            </a:r>
            <a:r>
              <a:rPr lang="en-US" dirty="0"/>
              <a:t>a </a:t>
            </a:r>
            <a:r>
              <a:rPr lang="en-US" dirty="0" smtClean="0"/>
              <a:t>complex </a:t>
            </a:r>
            <a:r>
              <a:rPr lang="en-US" dirty="0" smtClean="0"/>
              <a:t>gene regulatory network (GRN) of activation and repression.</a:t>
            </a:r>
            <a:endParaRPr lang="en-US" dirty="0" smtClean="0"/>
          </a:p>
          <a:p>
            <a:r>
              <a:rPr lang="en-US" dirty="0" err="1" smtClean="0"/>
              <a:t>GRNmap</a:t>
            </a:r>
            <a:r>
              <a:rPr lang="en-US" dirty="0" smtClean="0"/>
              <a:t>, a network modeling and simulation application, does not generate a visualization of the network.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is an open source tool to create network graphs from </a:t>
            </a:r>
            <a:r>
              <a:rPr lang="en-US" dirty="0"/>
              <a:t>the </a:t>
            </a:r>
            <a:r>
              <a:rPr lang="en-US" dirty="0" smtClean="0"/>
              <a:t>Excel spreadsheets </a:t>
            </a:r>
            <a:r>
              <a:rPr lang="en-US" dirty="0" smtClean="0"/>
              <a:t>produced </a:t>
            </a:r>
            <a:r>
              <a:rPr lang="en-US" dirty="0" smtClean="0"/>
              <a:t>by </a:t>
            </a:r>
            <a:r>
              <a:rPr lang="en-US" dirty="0" err="1" smtClean="0"/>
              <a:t>GRNmap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 consists of a web client for visualization and a server for reading uploaded spreadsheets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features were added to a basic D3 force layout to customize the layout of the graph.</a:t>
            </a:r>
            <a:endParaRPr lang="en-US" dirty="0" smtClean="0"/>
          </a:p>
          <a:p>
            <a:r>
              <a:rPr lang="en-US" dirty="0" smtClean="0"/>
              <a:t>Future enhancements </a:t>
            </a:r>
            <a:r>
              <a:rPr lang="en-US" dirty="0" smtClean="0"/>
              <a:t>will be to visualize additional GRN data from the model and improve customization/intelligent layout behavior in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56373"/>
            <a:ext cx="8229600" cy="4559914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Dahlquist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smtClean="0"/>
              <a:t>John David </a:t>
            </a:r>
            <a:r>
              <a:rPr lang="en-US" dirty="0" err="1" smtClean="0"/>
              <a:t>Dionisio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smtClean="0"/>
              <a:t>Ben Fitzpatrick</a:t>
            </a:r>
            <a:endParaRPr lang="en-US" dirty="0" smtClean="0"/>
          </a:p>
          <a:p>
            <a:r>
              <a:rPr lang="en-US" dirty="0" smtClean="0"/>
              <a:t>Katrina </a:t>
            </a:r>
            <a:r>
              <a:rPr lang="en-US" dirty="0" err="1" smtClean="0"/>
              <a:t>Sherbina</a:t>
            </a:r>
            <a:endParaRPr lang="en-US" dirty="0" smtClean="0"/>
          </a:p>
          <a:p>
            <a:r>
              <a:rPr lang="en-US" dirty="0" smtClean="0"/>
              <a:t>Masao Kitamura</a:t>
            </a:r>
          </a:p>
          <a:p>
            <a:r>
              <a:rPr lang="en-US" dirty="0" smtClean="0"/>
              <a:t>BJ Johnson</a:t>
            </a:r>
          </a:p>
          <a:p>
            <a:r>
              <a:rPr lang="en-US" dirty="0" smtClean="0"/>
              <a:t>Nicole </a:t>
            </a:r>
            <a:r>
              <a:rPr lang="en-US" dirty="0" err="1" smtClean="0"/>
              <a:t>Anguiano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102" y="2007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Transcription factors interact with each other in </a:t>
            </a:r>
            <a:r>
              <a:rPr lang="en-US" dirty="0"/>
              <a:t>a </a:t>
            </a:r>
            <a:r>
              <a:rPr lang="en-US" dirty="0" smtClean="0"/>
              <a:t>complex </a:t>
            </a:r>
            <a:r>
              <a:rPr lang="en-US" dirty="0" smtClean="0"/>
              <a:t>gene regulatory network (GRN) of activation and repression.</a:t>
            </a:r>
            <a:endParaRPr lang="en-US" dirty="0" smtClean="0"/>
          </a:p>
          <a:p>
            <a:r>
              <a:rPr lang="en-US" dirty="0" err="1" smtClean="0"/>
              <a:t>GRNmap</a:t>
            </a:r>
            <a:r>
              <a:rPr lang="en-US" dirty="0" smtClean="0"/>
              <a:t>, a network modeling and simulation application, does not generate a visualization of the network.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is an open source tool to create network graphs from </a:t>
            </a:r>
            <a:r>
              <a:rPr lang="en-US" dirty="0"/>
              <a:t>the </a:t>
            </a:r>
            <a:r>
              <a:rPr lang="en-US" dirty="0" smtClean="0"/>
              <a:t>Excel spreadsheets </a:t>
            </a:r>
            <a:r>
              <a:rPr lang="en-US" dirty="0" smtClean="0"/>
              <a:t>produced </a:t>
            </a:r>
            <a:r>
              <a:rPr lang="en-US" dirty="0" smtClean="0"/>
              <a:t>by </a:t>
            </a:r>
            <a:r>
              <a:rPr lang="en-US" dirty="0" err="1" smtClean="0"/>
              <a:t>GRNmap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 consists of a web client for visualization and a server for reading uploaded spreadsheets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features were added to a basic D3 force layout to customize the layout of the graph.</a:t>
            </a:r>
            <a:endParaRPr lang="en-US" dirty="0" smtClean="0"/>
          </a:p>
          <a:p>
            <a:r>
              <a:rPr lang="en-US" dirty="0" smtClean="0"/>
              <a:t>Future enhancements </a:t>
            </a:r>
            <a:r>
              <a:rPr lang="en-US" dirty="0" smtClean="0"/>
              <a:t>will be to visualize additional GRN data from the model and improve customization/intelligent layout behavior in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4"/>
          <a:stretch>
            <a:fillRect/>
          </a:stretch>
        </p:blipFill>
        <p:spPr bwMode="auto">
          <a:xfrm>
            <a:off x="760413" y="928688"/>
            <a:ext cx="7088187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0" y="2133600"/>
            <a:ext cx="1371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DNA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0" y="3128963"/>
            <a:ext cx="16224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mRNA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5257800"/>
            <a:ext cx="17795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Protein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295400" y="2662238"/>
            <a:ext cx="242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cs typeface="ＭＳ Ｐゴシック" charset="0"/>
              </a:rPr>
              <a:t>Transcription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906588" y="5329238"/>
            <a:ext cx="2055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cs typeface="ＭＳ Ｐゴシック" charset="0"/>
              </a:rPr>
              <a:t>Translation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381000" y="6477000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cs typeface="ＭＳ Ｐゴシック" charset="0"/>
              </a:rPr>
              <a:t>Freeman (2002)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Central Dogma of Molecular Biology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007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Transcription Factors Control Gene Expression by Binding to Regulatory DNA Sequences</a:t>
            </a:r>
            <a:endParaRPr lang="en-US" sz="2800" dirty="0"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US" sz="2200" dirty="0">
                <a:latin typeface="Arial" charset="0"/>
              </a:rPr>
              <a:t>Activators increase gene </a:t>
            </a:r>
            <a:r>
              <a:rPr lang="en-US" sz="2200" dirty="0" smtClean="0">
                <a:latin typeface="Arial" charset="0"/>
              </a:rPr>
              <a:t>expression.</a:t>
            </a:r>
            <a:endParaRPr lang="en-US" sz="2200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Repressors decrease gene </a:t>
            </a:r>
            <a:r>
              <a:rPr lang="en-US" sz="2200" dirty="0" smtClean="0">
                <a:latin typeface="Arial" charset="0"/>
              </a:rPr>
              <a:t>expression.</a:t>
            </a:r>
            <a:endParaRPr lang="en-US" sz="2200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Transcription factors are themselves proteins that are encoded by </a:t>
            </a:r>
            <a:r>
              <a:rPr lang="en-US" sz="2200" dirty="0" smtClean="0">
                <a:latin typeface="Arial" charset="0"/>
              </a:rPr>
              <a:t>genes.</a:t>
            </a:r>
            <a:endParaRPr lang="en-US" sz="2200" dirty="0">
              <a:latin typeface="Arial" charset="0"/>
            </a:endParaRP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685800" y="5622925"/>
            <a:ext cx="1252538" cy="15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1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34021" b="29849"/>
          <a:stretch>
            <a:fillRect/>
          </a:stretch>
        </p:blipFill>
        <p:spPr bwMode="auto">
          <a:xfrm>
            <a:off x="1708150" y="3733800"/>
            <a:ext cx="69024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3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Gene Regulatory Networks Can Be Illustrated By Directed </a:t>
            </a:r>
            <a:r>
              <a:rPr lang="en-US" sz="2200" dirty="0"/>
              <a:t>G</a:t>
            </a:r>
            <a:r>
              <a:rPr lang="en-US" sz="2200" dirty="0" smtClean="0"/>
              <a:t>raphs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gene regulatory network (GRN) consists of genes, transcription factors, and the regulatory connections between them, which govern the level of expression of mRNA and protein from those genes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Each node represents the gene, the mRNA, and the protein e</a:t>
            </a:r>
            <a:r>
              <a:rPr lang="en-US" sz="1800" dirty="0" smtClean="0">
                <a:latin typeface="Arial" charset="0"/>
              </a:rPr>
              <a:t>xpressed from the gene.</a:t>
            </a:r>
          </a:p>
          <a:p>
            <a:r>
              <a:rPr lang="en-US" sz="1800" dirty="0" smtClean="0">
                <a:latin typeface="Arial" charset="0"/>
              </a:rPr>
              <a:t>Each edge represents a regulatory relationship.</a:t>
            </a:r>
          </a:p>
          <a:p>
            <a:r>
              <a:rPr lang="en-US" sz="1800" dirty="0" smtClean="0">
                <a:latin typeface="Arial" charset="0"/>
              </a:rPr>
              <a:t>All of the nodes are transcription factors themselves.</a:t>
            </a:r>
            <a:endParaRPr lang="en-US" sz="1800" dirty="0" smtClean="0"/>
          </a:p>
        </p:txBody>
      </p:sp>
      <p:pic>
        <p:nvPicPr>
          <p:cNvPr id="5" name="Picture 5" descr="Sc_EnvironmentalResponseTFNetwork_21genes-50weight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5" y="2507672"/>
            <a:ext cx="6934200" cy="258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89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GRNmap</a:t>
            </a:r>
            <a:r>
              <a:rPr lang="en-US" sz="2800" dirty="0" smtClean="0"/>
              <a:t>: Gene Regulatory Network Modeling and Parameter Estimation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Matlab</a:t>
            </a:r>
            <a:r>
              <a:rPr lang="en-US" sz="1800" dirty="0" smtClean="0"/>
              <a:t> application written by Katrina </a:t>
            </a:r>
            <a:r>
              <a:rPr lang="en-US" sz="1800" dirty="0" err="1" smtClean="0"/>
              <a:t>Sherbina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Differential equation model of change in gene expression over time.</a:t>
            </a:r>
          </a:p>
          <a:p>
            <a:r>
              <a:rPr lang="en-US" sz="1800" dirty="0" smtClean="0"/>
              <a:t>Each gene (node) in the network has an equation.</a:t>
            </a:r>
          </a:p>
          <a:p>
            <a:r>
              <a:rPr lang="en-US" sz="1800" dirty="0" smtClean="0"/>
              <a:t>Parameters in model are estimated from laboratory data.</a:t>
            </a:r>
          </a:p>
          <a:p>
            <a:r>
              <a:rPr lang="en-US" sz="1800" dirty="0" smtClean="0"/>
              <a:t>Weight parameter, 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/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149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644613"/>
              </p:ext>
            </p:extLst>
          </p:nvPr>
        </p:nvGraphicFramePr>
        <p:xfrm>
          <a:off x="648799" y="2221706"/>
          <a:ext cx="40957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" imgW="1892300" imgH="685800" progId="Equation.3">
                  <p:embed/>
                </p:oleObj>
              </mc:Choice>
              <mc:Fallback>
                <p:oleObj name="Equation" r:id="rId3" imgW="189230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99" y="2221706"/>
                        <a:ext cx="409575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figure01a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r="7143"/>
          <a:stretch>
            <a:fillRect/>
          </a:stretch>
        </p:blipFill>
        <p:spPr bwMode="auto">
          <a:xfrm>
            <a:off x="5527114" y="1387234"/>
            <a:ext cx="3051531" cy="327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6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GRNmap</a:t>
            </a:r>
            <a:r>
              <a:rPr lang="en-US" sz="2800" dirty="0" smtClean="0"/>
              <a:t> Produces an Excel Spreadsheet with an Adjacency Matrix Representing the Network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0 represents no relationship.</a:t>
            </a:r>
          </a:p>
          <a:p>
            <a:r>
              <a:rPr lang="en-US" dirty="0" smtClean="0"/>
              <a:t>A positive number shows activation.</a:t>
            </a:r>
          </a:p>
          <a:p>
            <a:r>
              <a:rPr lang="en-US" dirty="0" smtClean="0"/>
              <a:t>A negative weight signifies repression.</a:t>
            </a:r>
          </a:p>
          <a:p>
            <a:r>
              <a:rPr lang="en-US" dirty="0" smtClean="0"/>
              <a:t>The magnitude of the weight is the strength of the relationship.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GRNmap</a:t>
            </a:r>
            <a:r>
              <a:rPr lang="en-US" dirty="0" smtClean="0"/>
              <a:t> does not generate any visual representation of the Gene Regulatory Network.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9" y="1600200"/>
            <a:ext cx="9144000" cy="23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1" y="3923064"/>
            <a:ext cx="5330374" cy="2553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GRNsight</a:t>
            </a:r>
            <a:r>
              <a:rPr lang="en-US" sz="3200" dirty="0" smtClean="0"/>
              <a:t> has a Service-Oriented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GRNsight</a:t>
            </a:r>
            <a:r>
              <a:rPr lang="en-US" sz="1800" dirty="0" smtClean="0"/>
              <a:t> has two pieces: a server and a web client.</a:t>
            </a:r>
          </a:p>
          <a:p>
            <a:r>
              <a:rPr lang="en-US" sz="1800" dirty="0" smtClean="0"/>
              <a:t>The server is responsible for receiving and parsing an Excel spreadsheet uploaded by the user.</a:t>
            </a:r>
          </a:p>
          <a:p>
            <a:r>
              <a:rPr lang="en-US" sz="1800" dirty="0" smtClean="0"/>
              <a:t>The server uses the Node.js framework.</a:t>
            </a:r>
          </a:p>
          <a:p>
            <a:r>
              <a:rPr lang="en-US" sz="1800" dirty="0" smtClean="0"/>
              <a:t>The web client receives data from the server and generates the graph visualization.</a:t>
            </a:r>
            <a:endParaRPr lang="en-US" sz="1800" dirty="0"/>
          </a:p>
          <a:p>
            <a:r>
              <a:rPr lang="en-US" sz="1800" dirty="0" err="1" smtClean="0"/>
              <a:t>GRNsight</a:t>
            </a:r>
            <a:r>
              <a:rPr lang="en-US" sz="1800" dirty="0" smtClean="0"/>
              <a:t> code is open source and available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4" descr="skd188803sdc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29" y="5006167"/>
            <a:ext cx="1056937" cy="10149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565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GRNsight</a:t>
            </a:r>
            <a:r>
              <a:rPr lang="en-US" sz="2800" dirty="0" smtClean="0"/>
              <a:t> Implementation Takes Advantage of Other Open Source Tools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Data-Driven Documents (D3) JavaScript library to generate a graph derived from input network data. </a:t>
            </a:r>
          </a:p>
          <a:p>
            <a:r>
              <a:rPr lang="en-US" dirty="0" smtClean="0"/>
              <a:t>D3 dynamically manipulates HTML and Scalable Vector Graphics (SVG) to form the elements of the graph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GRNsight</a:t>
            </a:r>
            <a:r>
              <a:rPr lang="en-US" dirty="0" smtClean="0"/>
              <a:t> implements D3’s force layout, which applies a physics-based simulation to the graph.</a:t>
            </a:r>
            <a:endParaRPr lang="en-US" dirty="0" smtClean="0"/>
          </a:p>
          <a:p>
            <a:r>
              <a:rPr lang="en-US" dirty="0" smtClean="0"/>
              <a:t>D3 also allows for the fine tuning of Cascading Style Sheets (CSS), the code that styles web pages.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47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8">
      <a:dk1>
        <a:srgbClr val="000000"/>
      </a:dk1>
      <a:lt1>
        <a:srgbClr val="FFFFFF"/>
      </a:lt1>
      <a:dk2>
        <a:srgbClr val="16693F"/>
      </a:dk2>
      <a:lt2>
        <a:srgbClr val="FFFFFF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755</TotalTime>
  <Words>1017</Words>
  <Application>Microsoft Macintosh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Equation</vt:lpstr>
      <vt:lpstr>GRNsight: A Web Application for Visualizing Models of Gene Regulatory Networks</vt:lpstr>
      <vt:lpstr>Outline</vt:lpstr>
      <vt:lpstr>Central Dogma of Molecular Biology</vt:lpstr>
      <vt:lpstr>Transcription Factors Control Gene Expression by Binding to Regulatory DNA Sequences</vt:lpstr>
      <vt:lpstr>Gene Regulatory Networks Can Be Illustrated By Directed Graphs</vt:lpstr>
      <vt:lpstr>GRNmap: Gene Regulatory Network Modeling and Parameter Estimation</vt:lpstr>
      <vt:lpstr>GRNmap Produces an Excel Spreadsheet with an Adjacency Matrix Representing the Network</vt:lpstr>
      <vt:lpstr>GRNsight has a Service-Oriented Architecture</vt:lpstr>
      <vt:lpstr>GRNsight Implementation Takes Advantage of Other Open Source Tools</vt:lpstr>
      <vt:lpstr>Additional Features were Implemented</vt:lpstr>
      <vt:lpstr>The User Interface is Compatible with Firefox and Chrome Browsers</vt:lpstr>
      <vt:lpstr>Edges Were Customized to Show Activation, Repression, and Self-Regulation</vt:lpstr>
      <vt:lpstr>A Graph Generated by GRNsight as Compared to One Drawn by Hand</vt:lpstr>
      <vt:lpstr>Future Goals</vt:lpstr>
      <vt:lpstr>Summary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LMU</dc:creator>
  <cp:lastModifiedBy>Britain Southwick</cp:lastModifiedBy>
  <cp:revision>108</cp:revision>
  <dcterms:created xsi:type="dcterms:W3CDTF">2014-03-18T20:45:52Z</dcterms:created>
  <dcterms:modified xsi:type="dcterms:W3CDTF">2014-05-08T09:07:26Z</dcterms:modified>
</cp:coreProperties>
</file>