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7010400" cy="9296400"/>
  <p:embeddedFontLst>
    <p:embeddedFont>
      <p:font typeface="Helvetica Neue" panose="020B0604020202020204" charset="0"/>
      <p:regular r:id="rId4"/>
      <p:bold r:id="rId5"/>
      <p:italic r:id="rId6"/>
      <p:boldItalic r:id="rId7"/>
    </p:embeddedFont>
    <p:embeddedFont>
      <p:font typeface="Lato" panose="020B0604020202020204" charset="0"/>
      <p:regular r:id="rId8"/>
      <p:bold r:id="rId9"/>
      <p:italic r:id="rId10"/>
      <p:boldItalic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hhispJ//nX0p4n6XFAbalLvvJ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590" autoAdjust="0"/>
    <p:restoredTop sz="94660"/>
  </p:normalViewPr>
  <p:slideViewPr>
    <p:cSldViewPr snapToGrid="0">
      <p:cViewPr varScale="1">
        <p:scale>
          <a:sx n="22" d="100"/>
          <a:sy n="22" d="100"/>
        </p:scale>
        <p:origin x="2472" y="12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39" cy="464820"/>
          </a:xfrm>
          <a:prstGeom prst="rect">
            <a:avLst/>
          </a:prstGeom>
          <a:noFill/>
          <a:ln>
            <a:noFill/>
          </a:ln>
        </p:spPr>
        <p:txBody>
          <a:bodyPr spcFirstLastPara="1" wrap="square" lIns="93150" tIns="93150" rIns="93150" bIns="9315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7" y="0"/>
            <a:ext cx="3037839" cy="464820"/>
          </a:xfrm>
          <a:prstGeom prst="rect">
            <a:avLst/>
          </a:prstGeom>
          <a:noFill/>
          <a:ln>
            <a:noFill/>
          </a:ln>
        </p:spPr>
        <p:txBody>
          <a:bodyPr spcFirstLastPara="1" wrap="square" lIns="93150" tIns="93150" rIns="93150" bIns="9315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1" y="4415790"/>
            <a:ext cx="5608319" cy="4183380"/>
          </a:xfrm>
          <a:prstGeom prst="rect">
            <a:avLst/>
          </a:prstGeom>
          <a:noFill/>
          <a:ln>
            <a:noFill/>
          </a:ln>
        </p:spPr>
        <p:txBody>
          <a:bodyPr spcFirstLastPara="1" wrap="square" lIns="93150" tIns="93150" rIns="93150" bIns="9315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1" y="8829967"/>
            <a:ext cx="3037839" cy="464820"/>
          </a:xfrm>
          <a:prstGeom prst="rect">
            <a:avLst/>
          </a:prstGeom>
          <a:noFill/>
          <a:ln>
            <a:noFill/>
          </a:ln>
        </p:spPr>
        <p:txBody>
          <a:bodyPr spcFirstLastPara="1" wrap="square" lIns="93150" tIns="93150" rIns="93150" bIns="9315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7" y="8829967"/>
            <a:ext cx="3037839" cy="464820"/>
          </a:xfrm>
          <a:prstGeom prst="rect">
            <a:avLst/>
          </a:prstGeom>
          <a:noFill/>
          <a:ln>
            <a:noFill/>
          </a:ln>
        </p:spPr>
        <p:txBody>
          <a:bodyPr spcFirstLastPara="1" wrap="square" lIns="93150" tIns="93150" rIns="93150" bIns="9315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4"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5"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6"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7"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8"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1:notes"/>
          <p:cNvSpPr txBox="1">
            <a:spLocks noGrp="1"/>
          </p:cNvSpPr>
          <p:nvPr>
            <p:ph type="body" idx="1"/>
          </p:nvPr>
        </p:nvSpPr>
        <p:spPr>
          <a:xfrm>
            <a:off x="701041" y="4415790"/>
            <a:ext cx="5608319" cy="4183380"/>
          </a:xfrm>
          <a:prstGeom prst="rect">
            <a:avLst/>
          </a:prstGeom>
          <a:noFill/>
          <a:ln>
            <a:noFill/>
          </a:ln>
        </p:spPr>
        <p:txBody>
          <a:bodyPr spcFirstLastPara="1" wrap="square" lIns="93150" tIns="46550" rIns="93150" bIns="46550" anchor="t" anchorCtr="0">
            <a:noAutofit/>
          </a:bodyPr>
          <a:lstStyle/>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Kill abstract</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Change to sans serif font</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bigger</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background white</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Use full names</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Super script to associate names with correct department </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4 columns!!!</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Smaller pictures</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Bold titles</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References can be 12pt</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Acknowledgements can be 16pt</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Everything else is 18-24pt</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Titles don’t need to be bigger than 36pt</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Remove circles from the arrowhead diagram, group the related labels together</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Include menu bar</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Testing/error handling – sample error (we don’t crash with errors!)</a:t>
            </a:r>
            <a:endParaRPr/>
          </a:p>
          <a:p>
            <a:pPr marL="174708" lvl="0" indent="-174708" algn="l" rtl="0">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Mouseovers for edges screenshot</a:t>
            </a:r>
            <a:endParaRPr/>
          </a:p>
        </p:txBody>
      </p:sp>
      <p:sp>
        <p:nvSpPr>
          <p:cNvPr id="75" name="Google Shape;75;p1:notes"/>
          <p:cNvSpPr txBox="1">
            <a:spLocks noGrp="1"/>
          </p:cNvSpPr>
          <p:nvPr>
            <p:ph type="sldNum" idx="12"/>
          </p:nvPr>
        </p:nvSpPr>
        <p:spPr>
          <a:xfrm>
            <a:off x="3970937" y="8829967"/>
            <a:ext cx="3037839" cy="464820"/>
          </a:xfrm>
          <a:prstGeom prst="rect">
            <a:avLst/>
          </a:prstGeom>
          <a:noFill/>
          <a:ln>
            <a:noFill/>
          </a:ln>
        </p:spPr>
        <p:txBody>
          <a:bodyPr spcFirstLastPara="1" wrap="square" lIns="93150" tIns="46550" rIns="93150" bIns="46550" anchor="b" anchorCtr="0">
            <a:noAutofit/>
          </a:bodyPr>
          <a:lstStyle/>
          <a:p>
            <a:pPr marL="0" lvl="0" indent="0" algn="r" rtl="0">
              <a:lnSpc>
                <a:spcPct val="100000"/>
              </a:lnSpc>
              <a:spcBef>
                <a:spcPts val="0"/>
              </a:spcBef>
              <a:spcAft>
                <a:spcPts val="0"/>
              </a:spcAft>
              <a:buClr>
                <a:srgbClr val="000000"/>
              </a:buClr>
              <a:buSzPts val="350"/>
              <a:buFont typeface="Arial"/>
              <a:buNone/>
            </a:pPr>
            <a:r>
              <a:rPr lang="en-US"/>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39" y="10226042"/>
            <a:ext cx="37307519" cy="705612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Calibri"/>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583678" y="18653759"/>
            <a:ext cx="30723839" cy="8412480"/>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3360"/>
              </a:spcBef>
              <a:spcAft>
                <a:spcPts val="0"/>
              </a:spcAft>
              <a:buClr>
                <a:srgbClr val="888888"/>
              </a:buClr>
              <a:buSzPts val="1400"/>
              <a:buFont typeface="Arial"/>
              <a:buNone/>
              <a:defRPr/>
            </a:lvl1pPr>
            <a:lvl2pPr marR="0" lvl="1" algn="ctr">
              <a:lnSpc>
                <a:spcPct val="100000"/>
              </a:lnSpc>
              <a:spcBef>
                <a:spcPts val="2940"/>
              </a:spcBef>
              <a:spcAft>
                <a:spcPts val="0"/>
              </a:spcAft>
              <a:buClr>
                <a:srgbClr val="888888"/>
              </a:buClr>
              <a:buSzPts val="1400"/>
              <a:buFont typeface="Arial"/>
              <a:buNone/>
              <a:defRPr/>
            </a:lvl2pPr>
            <a:lvl3pPr marR="0" lvl="2" algn="ctr">
              <a:lnSpc>
                <a:spcPct val="100000"/>
              </a:lnSpc>
              <a:spcBef>
                <a:spcPts val="2520"/>
              </a:spcBef>
              <a:spcAft>
                <a:spcPts val="0"/>
              </a:spcAft>
              <a:buClr>
                <a:srgbClr val="888888"/>
              </a:buClr>
              <a:buSzPts val="1400"/>
              <a:buFont typeface="Arial"/>
              <a:buNone/>
              <a:defRPr/>
            </a:lvl3pPr>
            <a:lvl4pPr marR="0" lvl="3" algn="ctr">
              <a:lnSpc>
                <a:spcPct val="100000"/>
              </a:lnSpc>
              <a:spcBef>
                <a:spcPts val="2100"/>
              </a:spcBef>
              <a:spcAft>
                <a:spcPts val="0"/>
              </a:spcAft>
              <a:buClr>
                <a:srgbClr val="888888"/>
              </a:buClr>
              <a:buSzPts val="1400"/>
              <a:buFont typeface="Arial"/>
              <a:buNone/>
              <a:defRPr/>
            </a:lvl4pPr>
            <a:lvl5pPr marR="0" lvl="4" algn="ctr">
              <a:lnSpc>
                <a:spcPct val="100000"/>
              </a:lnSpc>
              <a:spcBef>
                <a:spcPts val="2100"/>
              </a:spcBef>
              <a:spcAft>
                <a:spcPts val="0"/>
              </a:spcAft>
              <a:buClr>
                <a:srgbClr val="888888"/>
              </a:buClr>
              <a:buSzPts val="1400"/>
              <a:buFont typeface="Arial"/>
              <a:buNone/>
              <a:defRPr/>
            </a:lvl5pPr>
            <a:lvl6pPr marR="0" lvl="5" algn="ctr">
              <a:lnSpc>
                <a:spcPct val="100000"/>
              </a:lnSpc>
              <a:spcBef>
                <a:spcPts val="2100"/>
              </a:spcBef>
              <a:spcAft>
                <a:spcPts val="0"/>
              </a:spcAft>
              <a:buClr>
                <a:srgbClr val="888888"/>
              </a:buClr>
              <a:buSzPts val="1400"/>
              <a:buFont typeface="Arial"/>
              <a:buNone/>
              <a:defRPr/>
            </a:lvl6pPr>
            <a:lvl7pPr marR="0" lvl="6" algn="ctr">
              <a:lnSpc>
                <a:spcPct val="100000"/>
              </a:lnSpc>
              <a:spcBef>
                <a:spcPts val="2100"/>
              </a:spcBef>
              <a:spcAft>
                <a:spcPts val="0"/>
              </a:spcAft>
              <a:buClr>
                <a:srgbClr val="888888"/>
              </a:buClr>
              <a:buSzPts val="1400"/>
              <a:buFont typeface="Arial"/>
              <a:buNone/>
              <a:defRPr/>
            </a:lvl7pPr>
            <a:lvl8pPr marR="0" lvl="7" algn="ctr">
              <a:lnSpc>
                <a:spcPct val="100000"/>
              </a:lnSpc>
              <a:spcBef>
                <a:spcPts val="2100"/>
              </a:spcBef>
              <a:spcAft>
                <a:spcPts val="0"/>
              </a:spcAft>
              <a:buClr>
                <a:srgbClr val="888888"/>
              </a:buClr>
              <a:buSzPts val="1400"/>
              <a:buFont typeface="Arial"/>
              <a:buNone/>
              <a:defRPr/>
            </a:lvl8pPr>
            <a:lvl9pPr marR="0" lvl="8" algn="ctr">
              <a:lnSpc>
                <a:spcPct val="100000"/>
              </a:lnSpc>
              <a:spcBef>
                <a:spcPts val="2100"/>
              </a:spcBef>
              <a:spcAft>
                <a:spcPts val="0"/>
              </a:spcAft>
              <a:buClr>
                <a:srgbClr val="888888"/>
              </a:buClr>
              <a:buSzPts val="1400"/>
              <a:buFont typeface="Arial"/>
              <a:buNone/>
              <a:defRPr/>
            </a:lvl9pPr>
          </a:lstStyle>
          <a:p>
            <a:endParaRPr/>
          </a:p>
        </p:txBody>
      </p:sp>
      <p:sp>
        <p:nvSpPr>
          <p:cNvPr id="18" name="Google Shape;18;p3"/>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19" name="Google Shape;19;p3"/>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20" name="Google Shape;20;p3"/>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94558" y="1318262"/>
            <a:ext cx="39502081" cy="5486399"/>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194558" y="7680963"/>
            <a:ext cx="19385280" cy="21724621"/>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4" name="Google Shape;24;p4"/>
          <p:cNvSpPr txBox="1">
            <a:spLocks noGrp="1"/>
          </p:cNvSpPr>
          <p:nvPr>
            <p:ph type="body" idx="2"/>
          </p:nvPr>
        </p:nvSpPr>
        <p:spPr>
          <a:xfrm>
            <a:off x="22311359" y="7680963"/>
            <a:ext cx="19385280" cy="21724621"/>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 name="Google Shape;25;p4"/>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26" name="Google Shape;26;p4"/>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27" name="Google Shape;27;p4"/>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2194558" y="1318262"/>
            <a:ext cx="39502081" cy="5486399"/>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2194558" y="7368542"/>
            <a:ext cx="19392903" cy="3070857"/>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SzPts val="1400"/>
              <a:buFont typeface="Calibri"/>
              <a:buNone/>
              <a:defRPr/>
            </a:lvl1pPr>
            <a:lvl2pPr marL="914400" lvl="1" indent="-228600" algn="l">
              <a:lnSpc>
                <a:spcPct val="100000"/>
              </a:lnSpc>
              <a:spcBef>
                <a:spcPts val="0"/>
              </a:spcBef>
              <a:spcAft>
                <a:spcPts val="0"/>
              </a:spcAft>
              <a:buSzPts val="1400"/>
              <a:buFont typeface="Calibri"/>
              <a:buNone/>
              <a:defRPr/>
            </a:lvl2pPr>
            <a:lvl3pPr marL="1371600" lvl="2" indent="-228600" algn="l">
              <a:lnSpc>
                <a:spcPct val="100000"/>
              </a:lnSpc>
              <a:spcBef>
                <a:spcPts val="0"/>
              </a:spcBef>
              <a:spcAft>
                <a:spcPts val="0"/>
              </a:spcAft>
              <a:buSzPts val="1400"/>
              <a:buFont typeface="Calibri"/>
              <a:buNone/>
              <a:defRPr/>
            </a:lvl3pPr>
            <a:lvl4pPr marL="1828800" lvl="3" indent="-228600" algn="l">
              <a:lnSpc>
                <a:spcPct val="100000"/>
              </a:lnSpc>
              <a:spcBef>
                <a:spcPts val="0"/>
              </a:spcBef>
              <a:spcAft>
                <a:spcPts val="0"/>
              </a:spcAft>
              <a:buSzPts val="1400"/>
              <a:buFont typeface="Calibri"/>
              <a:buNone/>
              <a:defRPr/>
            </a:lvl4pPr>
            <a:lvl5pPr marL="2286000" lvl="4" indent="-228600" algn="l">
              <a:lnSpc>
                <a:spcPct val="100000"/>
              </a:lnSpc>
              <a:spcBef>
                <a:spcPts val="0"/>
              </a:spcBef>
              <a:spcAft>
                <a:spcPts val="0"/>
              </a:spcAft>
              <a:buSzPts val="1400"/>
              <a:buFont typeface="Calibri"/>
              <a:buNone/>
              <a:defRPr/>
            </a:lvl5pPr>
            <a:lvl6pPr marL="2743200" lvl="5" indent="-228600" algn="l">
              <a:lnSpc>
                <a:spcPct val="100000"/>
              </a:lnSpc>
              <a:spcBef>
                <a:spcPts val="0"/>
              </a:spcBef>
              <a:spcAft>
                <a:spcPts val="0"/>
              </a:spcAft>
              <a:buSzPts val="1400"/>
              <a:buFont typeface="Calibri"/>
              <a:buNone/>
              <a:defRPr/>
            </a:lvl6pPr>
            <a:lvl7pPr marL="3200400" lvl="6" indent="-228600" algn="l">
              <a:lnSpc>
                <a:spcPct val="100000"/>
              </a:lnSpc>
              <a:spcBef>
                <a:spcPts val="0"/>
              </a:spcBef>
              <a:spcAft>
                <a:spcPts val="0"/>
              </a:spcAft>
              <a:buSzPts val="1400"/>
              <a:buFont typeface="Calibri"/>
              <a:buNone/>
              <a:defRPr/>
            </a:lvl7pPr>
            <a:lvl8pPr marL="3657600" lvl="7" indent="-228600" algn="l">
              <a:lnSpc>
                <a:spcPct val="100000"/>
              </a:lnSpc>
              <a:spcBef>
                <a:spcPts val="0"/>
              </a:spcBef>
              <a:spcAft>
                <a:spcPts val="0"/>
              </a:spcAft>
              <a:buSzPts val="1400"/>
              <a:buFont typeface="Calibri"/>
              <a:buNone/>
              <a:defRPr/>
            </a:lvl8pPr>
            <a:lvl9pPr marL="4114800" lvl="8" indent="-228600" algn="l">
              <a:lnSpc>
                <a:spcPct val="100000"/>
              </a:lnSpc>
              <a:spcBef>
                <a:spcPts val="0"/>
              </a:spcBef>
              <a:spcAft>
                <a:spcPts val="0"/>
              </a:spcAft>
              <a:buSzPts val="1400"/>
              <a:buFont typeface="Calibri"/>
              <a:buNone/>
              <a:defRPr/>
            </a:lvl9pPr>
          </a:lstStyle>
          <a:p>
            <a:endParaRPr/>
          </a:p>
        </p:txBody>
      </p:sp>
      <p:sp>
        <p:nvSpPr>
          <p:cNvPr id="31" name="Google Shape;31;p5"/>
          <p:cNvSpPr txBox="1">
            <a:spLocks noGrp="1"/>
          </p:cNvSpPr>
          <p:nvPr>
            <p:ph type="body" idx="2"/>
          </p:nvPr>
        </p:nvSpPr>
        <p:spPr>
          <a:xfrm>
            <a:off x="2194558" y="10439400"/>
            <a:ext cx="19392903" cy="1896618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2" name="Google Shape;32;p5"/>
          <p:cNvSpPr txBox="1">
            <a:spLocks noGrp="1"/>
          </p:cNvSpPr>
          <p:nvPr>
            <p:ph type="body" idx="3"/>
          </p:nvPr>
        </p:nvSpPr>
        <p:spPr>
          <a:xfrm>
            <a:off x="22296123" y="7368542"/>
            <a:ext cx="19400519" cy="3070857"/>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0"/>
              </a:spcBef>
              <a:spcAft>
                <a:spcPts val="0"/>
              </a:spcAft>
              <a:buSzPts val="1400"/>
              <a:buFont typeface="Calibri"/>
              <a:buNone/>
              <a:defRPr/>
            </a:lvl1pPr>
            <a:lvl2pPr marL="914400" lvl="1" indent="-228600" algn="l">
              <a:lnSpc>
                <a:spcPct val="100000"/>
              </a:lnSpc>
              <a:spcBef>
                <a:spcPts val="0"/>
              </a:spcBef>
              <a:spcAft>
                <a:spcPts val="0"/>
              </a:spcAft>
              <a:buSzPts val="1400"/>
              <a:buFont typeface="Calibri"/>
              <a:buNone/>
              <a:defRPr/>
            </a:lvl2pPr>
            <a:lvl3pPr marL="1371600" lvl="2" indent="-228600" algn="l">
              <a:lnSpc>
                <a:spcPct val="100000"/>
              </a:lnSpc>
              <a:spcBef>
                <a:spcPts val="0"/>
              </a:spcBef>
              <a:spcAft>
                <a:spcPts val="0"/>
              </a:spcAft>
              <a:buSzPts val="1400"/>
              <a:buFont typeface="Calibri"/>
              <a:buNone/>
              <a:defRPr/>
            </a:lvl3pPr>
            <a:lvl4pPr marL="1828800" lvl="3" indent="-228600" algn="l">
              <a:lnSpc>
                <a:spcPct val="100000"/>
              </a:lnSpc>
              <a:spcBef>
                <a:spcPts val="0"/>
              </a:spcBef>
              <a:spcAft>
                <a:spcPts val="0"/>
              </a:spcAft>
              <a:buSzPts val="1400"/>
              <a:buFont typeface="Calibri"/>
              <a:buNone/>
              <a:defRPr/>
            </a:lvl4pPr>
            <a:lvl5pPr marL="2286000" lvl="4" indent="-228600" algn="l">
              <a:lnSpc>
                <a:spcPct val="100000"/>
              </a:lnSpc>
              <a:spcBef>
                <a:spcPts val="0"/>
              </a:spcBef>
              <a:spcAft>
                <a:spcPts val="0"/>
              </a:spcAft>
              <a:buSzPts val="1400"/>
              <a:buFont typeface="Calibri"/>
              <a:buNone/>
              <a:defRPr/>
            </a:lvl5pPr>
            <a:lvl6pPr marL="2743200" lvl="5" indent="-228600" algn="l">
              <a:lnSpc>
                <a:spcPct val="100000"/>
              </a:lnSpc>
              <a:spcBef>
                <a:spcPts val="0"/>
              </a:spcBef>
              <a:spcAft>
                <a:spcPts val="0"/>
              </a:spcAft>
              <a:buSzPts val="1400"/>
              <a:buFont typeface="Calibri"/>
              <a:buNone/>
              <a:defRPr/>
            </a:lvl6pPr>
            <a:lvl7pPr marL="3200400" lvl="6" indent="-228600" algn="l">
              <a:lnSpc>
                <a:spcPct val="100000"/>
              </a:lnSpc>
              <a:spcBef>
                <a:spcPts val="0"/>
              </a:spcBef>
              <a:spcAft>
                <a:spcPts val="0"/>
              </a:spcAft>
              <a:buSzPts val="1400"/>
              <a:buFont typeface="Calibri"/>
              <a:buNone/>
              <a:defRPr/>
            </a:lvl7pPr>
            <a:lvl8pPr marL="3657600" lvl="7" indent="-228600" algn="l">
              <a:lnSpc>
                <a:spcPct val="100000"/>
              </a:lnSpc>
              <a:spcBef>
                <a:spcPts val="0"/>
              </a:spcBef>
              <a:spcAft>
                <a:spcPts val="0"/>
              </a:spcAft>
              <a:buSzPts val="1400"/>
              <a:buFont typeface="Calibri"/>
              <a:buNone/>
              <a:defRPr/>
            </a:lvl8pPr>
            <a:lvl9pPr marL="4114800" lvl="8" indent="-228600" algn="l">
              <a:lnSpc>
                <a:spcPct val="100000"/>
              </a:lnSpc>
              <a:spcBef>
                <a:spcPts val="0"/>
              </a:spcBef>
              <a:spcAft>
                <a:spcPts val="0"/>
              </a:spcAft>
              <a:buSzPts val="1400"/>
              <a:buFont typeface="Calibri"/>
              <a:buNone/>
              <a:defRPr/>
            </a:lvl9pPr>
          </a:lstStyle>
          <a:p>
            <a:endParaRPr/>
          </a:p>
        </p:txBody>
      </p:sp>
      <p:sp>
        <p:nvSpPr>
          <p:cNvPr id="33" name="Google Shape;33;p5"/>
          <p:cNvSpPr txBox="1">
            <a:spLocks noGrp="1"/>
          </p:cNvSpPr>
          <p:nvPr>
            <p:ph type="body" idx="4"/>
          </p:nvPr>
        </p:nvSpPr>
        <p:spPr>
          <a:xfrm>
            <a:off x="22296123" y="10439400"/>
            <a:ext cx="19400519" cy="1896618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34" name="Google Shape;34;p5"/>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35" name="Google Shape;35;p5"/>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36" name="Google Shape;36;p5"/>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2194558" y="1318262"/>
            <a:ext cx="39502081" cy="5486399"/>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40" name="Google Shape;40;p6"/>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41" name="Google Shape;41;p6"/>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7"/>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44" name="Google Shape;44;p7"/>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45" name="Google Shape;45;p7"/>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2194564" y="1310640"/>
            <a:ext cx="14439903" cy="5577837"/>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17160241" y="1310641"/>
            <a:ext cx="24536399" cy="28094942"/>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49" name="Google Shape;49;p8"/>
          <p:cNvSpPr txBox="1">
            <a:spLocks noGrp="1"/>
          </p:cNvSpPr>
          <p:nvPr>
            <p:ph type="body" idx="2"/>
          </p:nvPr>
        </p:nvSpPr>
        <p:spPr>
          <a:xfrm>
            <a:off x="2194564" y="6888482"/>
            <a:ext cx="14439903" cy="2251710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SzPts val="1400"/>
              <a:buFont typeface="Calibri"/>
              <a:buNone/>
              <a:defRPr/>
            </a:lvl1pPr>
            <a:lvl2pPr marL="914400" lvl="1" indent="-228600" algn="l">
              <a:lnSpc>
                <a:spcPct val="100000"/>
              </a:lnSpc>
              <a:spcBef>
                <a:spcPts val="0"/>
              </a:spcBef>
              <a:spcAft>
                <a:spcPts val="0"/>
              </a:spcAft>
              <a:buSzPts val="1400"/>
              <a:buFont typeface="Calibri"/>
              <a:buNone/>
              <a:defRPr/>
            </a:lvl2pPr>
            <a:lvl3pPr marL="1371600" lvl="2" indent="-228600" algn="l">
              <a:lnSpc>
                <a:spcPct val="100000"/>
              </a:lnSpc>
              <a:spcBef>
                <a:spcPts val="0"/>
              </a:spcBef>
              <a:spcAft>
                <a:spcPts val="0"/>
              </a:spcAft>
              <a:buSzPts val="1400"/>
              <a:buFont typeface="Calibri"/>
              <a:buNone/>
              <a:defRPr/>
            </a:lvl3pPr>
            <a:lvl4pPr marL="1828800" lvl="3" indent="-228600" algn="l">
              <a:lnSpc>
                <a:spcPct val="100000"/>
              </a:lnSpc>
              <a:spcBef>
                <a:spcPts val="0"/>
              </a:spcBef>
              <a:spcAft>
                <a:spcPts val="0"/>
              </a:spcAft>
              <a:buSzPts val="1400"/>
              <a:buFont typeface="Calibri"/>
              <a:buNone/>
              <a:defRPr/>
            </a:lvl4pPr>
            <a:lvl5pPr marL="2286000" lvl="4" indent="-228600" algn="l">
              <a:lnSpc>
                <a:spcPct val="100000"/>
              </a:lnSpc>
              <a:spcBef>
                <a:spcPts val="0"/>
              </a:spcBef>
              <a:spcAft>
                <a:spcPts val="0"/>
              </a:spcAft>
              <a:buSzPts val="1400"/>
              <a:buFont typeface="Calibri"/>
              <a:buNone/>
              <a:defRPr/>
            </a:lvl5pPr>
            <a:lvl6pPr marL="2743200" lvl="5" indent="-228600" algn="l">
              <a:lnSpc>
                <a:spcPct val="100000"/>
              </a:lnSpc>
              <a:spcBef>
                <a:spcPts val="0"/>
              </a:spcBef>
              <a:spcAft>
                <a:spcPts val="0"/>
              </a:spcAft>
              <a:buSzPts val="1400"/>
              <a:buFont typeface="Calibri"/>
              <a:buNone/>
              <a:defRPr/>
            </a:lvl6pPr>
            <a:lvl7pPr marL="3200400" lvl="6" indent="-228600" algn="l">
              <a:lnSpc>
                <a:spcPct val="100000"/>
              </a:lnSpc>
              <a:spcBef>
                <a:spcPts val="0"/>
              </a:spcBef>
              <a:spcAft>
                <a:spcPts val="0"/>
              </a:spcAft>
              <a:buSzPts val="1400"/>
              <a:buFont typeface="Calibri"/>
              <a:buNone/>
              <a:defRPr/>
            </a:lvl7pPr>
            <a:lvl8pPr marL="3657600" lvl="7" indent="-228600" algn="l">
              <a:lnSpc>
                <a:spcPct val="100000"/>
              </a:lnSpc>
              <a:spcBef>
                <a:spcPts val="0"/>
              </a:spcBef>
              <a:spcAft>
                <a:spcPts val="0"/>
              </a:spcAft>
              <a:buSzPts val="1400"/>
              <a:buFont typeface="Calibri"/>
              <a:buNone/>
              <a:defRPr/>
            </a:lvl8pPr>
            <a:lvl9pPr marL="4114800" lvl="8" indent="-228600" algn="l">
              <a:lnSpc>
                <a:spcPct val="100000"/>
              </a:lnSpc>
              <a:spcBef>
                <a:spcPts val="0"/>
              </a:spcBef>
              <a:spcAft>
                <a:spcPts val="0"/>
              </a:spcAft>
              <a:buSzPts val="1400"/>
              <a:buFont typeface="Calibri"/>
              <a:buNone/>
              <a:defRPr/>
            </a:lvl9pPr>
          </a:lstStyle>
          <a:p>
            <a:endParaRPr/>
          </a:p>
        </p:txBody>
      </p:sp>
      <p:sp>
        <p:nvSpPr>
          <p:cNvPr id="50" name="Google Shape;50;p8"/>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51" name="Google Shape;51;p8"/>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52" name="Google Shape;52;p8"/>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602982" y="23042881"/>
            <a:ext cx="26334721" cy="2720343"/>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a:spLocks noGrp="1"/>
          </p:cNvSpPr>
          <p:nvPr>
            <p:ph type="pic" idx="2"/>
          </p:nvPr>
        </p:nvSpPr>
        <p:spPr>
          <a:xfrm>
            <a:off x="8602982" y="2941317"/>
            <a:ext cx="26334721" cy="19751040"/>
          </a:xfrm>
          <a:prstGeom prst="rect">
            <a:avLst/>
          </a:prstGeom>
          <a:noFill/>
          <a:ln>
            <a:noFill/>
          </a:ln>
        </p:spPr>
      </p:sp>
      <p:sp>
        <p:nvSpPr>
          <p:cNvPr id="56" name="Google Shape;56;p9"/>
          <p:cNvSpPr txBox="1">
            <a:spLocks noGrp="1"/>
          </p:cNvSpPr>
          <p:nvPr>
            <p:ph type="body" idx="1"/>
          </p:nvPr>
        </p:nvSpPr>
        <p:spPr>
          <a:xfrm>
            <a:off x="8602982" y="25763223"/>
            <a:ext cx="26334721" cy="3863335"/>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0"/>
              </a:spcBef>
              <a:spcAft>
                <a:spcPts val="0"/>
              </a:spcAft>
              <a:buSzPts val="1400"/>
              <a:buFont typeface="Calibri"/>
              <a:buNone/>
              <a:defRPr/>
            </a:lvl1pPr>
            <a:lvl2pPr marL="914400" lvl="1" indent="-228600" algn="l">
              <a:lnSpc>
                <a:spcPct val="100000"/>
              </a:lnSpc>
              <a:spcBef>
                <a:spcPts val="0"/>
              </a:spcBef>
              <a:spcAft>
                <a:spcPts val="0"/>
              </a:spcAft>
              <a:buSzPts val="1400"/>
              <a:buFont typeface="Calibri"/>
              <a:buNone/>
              <a:defRPr/>
            </a:lvl2pPr>
            <a:lvl3pPr marL="1371600" lvl="2" indent="-228600" algn="l">
              <a:lnSpc>
                <a:spcPct val="100000"/>
              </a:lnSpc>
              <a:spcBef>
                <a:spcPts val="0"/>
              </a:spcBef>
              <a:spcAft>
                <a:spcPts val="0"/>
              </a:spcAft>
              <a:buSzPts val="1400"/>
              <a:buFont typeface="Calibri"/>
              <a:buNone/>
              <a:defRPr/>
            </a:lvl3pPr>
            <a:lvl4pPr marL="1828800" lvl="3" indent="-228600" algn="l">
              <a:lnSpc>
                <a:spcPct val="100000"/>
              </a:lnSpc>
              <a:spcBef>
                <a:spcPts val="0"/>
              </a:spcBef>
              <a:spcAft>
                <a:spcPts val="0"/>
              </a:spcAft>
              <a:buSzPts val="1400"/>
              <a:buFont typeface="Calibri"/>
              <a:buNone/>
              <a:defRPr/>
            </a:lvl4pPr>
            <a:lvl5pPr marL="2286000" lvl="4" indent="-228600" algn="l">
              <a:lnSpc>
                <a:spcPct val="100000"/>
              </a:lnSpc>
              <a:spcBef>
                <a:spcPts val="0"/>
              </a:spcBef>
              <a:spcAft>
                <a:spcPts val="0"/>
              </a:spcAft>
              <a:buSzPts val="1400"/>
              <a:buFont typeface="Calibri"/>
              <a:buNone/>
              <a:defRPr/>
            </a:lvl5pPr>
            <a:lvl6pPr marL="2743200" lvl="5" indent="-228600" algn="l">
              <a:lnSpc>
                <a:spcPct val="100000"/>
              </a:lnSpc>
              <a:spcBef>
                <a:spcPts val="0"/>
              </a:spcBef>
              <a:spcAft>
                <a:spcPts val="0"/>
              </a:spcAft>
              <a:buSzPts val="1400"/>
              <a:buFont typeface="Calibri"/>
              <a:buNone/>
              <a:defRPr/>
            </a:lvl6pPr>
            <a:lvl7pPr marL="3200400" lvl="6" indent="-228600" algn="l">
              <a:lnSpc>
                <a:spcPct val="100000"/>
              </a:lnSpc>
              <a:spcBef>
                <a:spcPts val="0"/>
              </a:spcBef>
              <a:spcAft>
                <a:spcPts val="0"/>
              </a:spcAft>
              <a:buSzPts val="1400"/>
              <a:buFont typeface="Calibri"/>
              <a:buNone/>
              <a:defRPr/>
            </a:lvl7pPr>
            <a:lvl8pPr marL="3657600" lvl="7" indent="-228600" algn="l">
              <a:lnSpc>
                <a:spcPct val="100000"/>
              </a:lnSpc>
              <a:spcBef>
                <a:spcPts val="0"/>
              </a:spcBef>
              <a:spcAft>
                <a:spcPts val="0"/>
              </a:spcAft>
              <a:buSzPts val="1400"/>
              <a:buFont typeface="Calibri"/>
              <a:buNone/>
              <a:defRPr/>
            </a:lvl8pPr>
            <a:lvl9pPr marL="4114800" lvl="8" indent="-228600" algn="l">
              <a:lnSpc>
                <a:spcPct val="100000"/>
              </a:lnSpc>
              <a:spcBef>
                <a:spcPts val="0"/>
              </a:spcBef>
              <a:spcAft>
                <a:spcPts val="0"/>
              </a:spcAft>
              <a:buSzPts val="1400"/>
              <a:buFont typeface="Calibri"/>
              <a:buNone/>
              <a:defRPr/>
            </a:lvl9pPr>
          </a:lstStyle>
          <a:p>
            <a:endParaRPr/>
          </a:p>
        </p:txBody>
      </p:sp>
      <p:sp>
        <p:nvSpPr>
          <p:cNvPr id="57" name="Google Shape;57;p9"/>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58" name="Google Shape;58;p9"/>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59" name="Google Shape;59;p9"/>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2194558" y="1318262"/>
            <a:ext cx="39502081" cy="5486399"/>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0"/>
          <p:cNvSpPr txBox="1">
            <a:spLocks noGrp="1"/>
          </p:cNvSpPr>
          <p:nvPr>
            <p:ph type="body" idx="1"/>
          </p:nvPr>
        </p:nvSpPr>
        <p:spPr>
          <a:xfrm rot="5400000">
            <a:off x="11083290" y="-1207767"/>
            <a:ext cx="21724621" cy="39502081"/>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3360"/>
              </a:spcBef>
              <a:spcAft>
                <a:spcPts val="0"/>
              </a:spcAft>
              <a:buClr>
                <a:schemeClr val="dk1"/>
              </a:buClr>
              <a:buSzPts val="1400"/>
              <a:buFont typeface="Arial"/>
              <a:buChar char="•"/>
              <a:defRPr/>
            </a:lvl1pPr>
            <a:lvl2pPr marL="914400" lvl="1" indent="-317500" algn="l">
              <a:lnSpc>
                <a:spcPct val="100000"/>
              </a:lnSpc>
              <a:spcBef>
                <a:spcPts val="2940"/>
              </a:spcBef>
              <a:spcAft>
                <a:spcPts val="0"/>
              </a:spcAft>
              <a:buClr>
                <a:schemeClr val="dk1"/>
              </a:buClr>
              <a:buSzPts val="1400"/>
              <a:buFont typeface="Arial"/>
              <a:buChar char="–"/>
              <a:defRPr/>
            </a:lvl2pPr>
            <a:lvl3pPr marL="1371600" lvl="2" indent="-317500" algn="l">
              <a:lnSpc>
                <a:spcPct val="100000"/>
              </a:lnSpc>
              <a:spcBef>
                <a:spcPts val="2520"/>
              </a:spcBef>
              <a:spcAft>
                <a:spcPts val="0"/>
              </a:spcAft>
              <a:buClr>
                <a:schemeClr val="dk1"/>
              </a:buClr>
              <a:buSzPts val="1400"/>
              <a:buFont typeface="Arial"/>
              <a:buChar char="•"/>
              <a:defRPr/>
            </a:lvl3pPr>
            <a:lvl4pPr marL="1828800" lvl="3" indent="-317500" algn="l">
              <a:lnSpc>
                <a:spcPct val="100000"/>
              </a:lnSpc>
              <a:spcBef>
                <a:spcPts val="2100"/>
              </a:spcBef>
              <a:spcAft>
                <a:spcPts val="0"/>
              </a:spcAft>
              <a:buClr>
                <a:schemeClr val="dk1"/>
              </a:buClr>
              <a:buSzPts val="1400"/>
              <a:buFont typeface="Arial"/>
              <a:buChar char="–"/>
              <a:defRPr/>
            </a:lvl4pPr>
            <a:lvl5pPr marL="2286000" lvl="4" indent="-317500" algn="l">
              <a:lnSpc>
                <a:spcPct val="100000"/>
              </a:lnSpc>
              <a:spcBef>
                <a:spcPts val="2100"/>
              </a:spcBef>
              <a:spcAft>
                <a:spcPts val="0"/>
              </a:spcAft>
              <a:buClr>
                <a:schemeClr val="dk1"/>
              </a:buClr>
              <a:buSzPts val="1400"/>
              <a:buFont typeface="Arial"/>
              <a:buChar char="»"/>
              <a:defRPr/>
            </a:lvl5pPr>
            <a:lvl6pPr marL="2743200" lvl="5" indent="-317500" algn="l">
              <a:lnSpc>
                <a:spcPct val="100000"/>
              </a:lnSpc>
              <a:spcBef>
                <a:spcPts val="2100"/>
              </a:spcBef>
              <a:spcAft>
                <a:spcPts val="0"/>
              </a:spcAft>
              <a:buClr>
                <a:schemeClr val="dk1"/>
              </a:buClr>
              <a:buSzPts val="1400"/>
              <a:buFont typeface="Arial"/>
              <a:buChar char="•"/>
              <a:defRPr/>
            </a:lvl6pPr>
            <a:lvl7pPr marL="3200400" lvl="6" indent="-317500" algn="l">
              <a:lnSpc>
                <a:spcPct val="100000"/>
              </a:lnSpc>
              <a:spcBef>
                <a:spcPts val="2100"/>
              </a:spcBef>
              <a:spcAft>
                <a:spcPts val="0"/>
              </a:spcAft>
              <a:buClr>
                <a:schemeClr val="dk1"/>
              </a:buClr>
              <a:buSzPts val="1400"/>
              <a:buFont typeface="Arial"/>
              <a:buChar char="•"/>
              <a:defRPr/>
            </a:lvl7pPr>
            <a:lvl8pPr marL="3657600" lvl="7" indent="-317500" algn="l">
              <a:lnSpc>
                <a:spcPct val="100000"/>
              </a:lnSpc>
              <a:spcBef>
                <a:spcPts val="2100"/>
              </a:spcBef>
              <a:spcAft>
                <a:spcPts val="0"/>
              </a:spcAft>
              <a:buClr>
                <a:schemeClr val="dk1"/>
              </a:buClr>
              <a:buSzPts val="1400"/>
              <a:buFont typeface="Arial"/>
              <a:buChar char="•"/>
              <a:defRPr/>
            </a:lvl8pPr>
            <a:lvl9pPr marL="4114800" lvl="8" indent="-317500" algn="l">
              <a:lnSpc>
                <a:spcPct val="100000"/>
              </a:lnSpc>
              <a:spcBef>
                <a:spcPts val="2100"/>
              </a:spcBef>
              <a:spcAft>
                <a:spcPts val="0"/>
              </a:spcAft>
              <a:buClr>
                <a:schemeClr val="dk1"/>
              </a:buClr>
              <a:buSzPts val="1400"/>
              <a:buFont typeface="Arial"/>
              <a:buChar char="•"/>
              <a:defRPr/>
            </a:lvl9pPr>
          </a:lstStyle>
          <a:p>
            <a:endParaRPr/>
          </a:p>
        </p:txBody>
      </p:sp>
      <p:sp>
        <p:nvSpPr>
          <p:cNvPr id="63" name="Google Shape;63;p10"/>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64" name="Google Shape;64;p10"/>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65" name="Google Shape;65;p10"/>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rot="5400000">
            <a:off x="22715220" y="10424165"/>
            <a:ext cx="28087320" cy="987552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
          <p:cNvSpPr txBox="1">
            <a:spLocks noGrp="1"/>
          </p:cNvSpPr>
          <p:nvPr>
            <p:ph type="body" idx="1"/>
          </p:nvPr>
        </p:nvSpPr>
        <p:spPr>
          <a:xfrm rot="5400000">
            <a:off x="2598421" y="914403"/>
            <a:ext cx="28087320" cy="28895039"/>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3360"/>
              </a:spcBef>
              <a:spcAft>
                <a:spcPts val="0"/>
              </a:spcAft>
              <a:buClr>
                <a:schemeClr val="dk1"/>
              </a:buClr>
              <a:buSzPts val="1400"/>
              <a:buFont typeface="Arial"/>
              <a:buChar char="•"/>
              <a:defRPr/>
            </a:lvl1pPr>
            <a:lvl2pPr marL="914400" lvl="1" indent="-317500" algn="l">
              <a:lnSpc>
                <a:spcPct val="100000"/>
              </a:lnSpc>
              <a:spcBef>
                <a:spcPts val="2940"/>
              </a:spcBef>
              <a:spcAft>
                <a:spcPts val="0"/>
              </a:spcAft>
              <a:buClr>
                <a:schemeClr val="dk1"/>
              </a:buClr>
              <a:buSzPts val="1400"/>
              <a:buFont typeface="Arial"/>
              <a:buChar char="–"/>
              <a:defRPr/>
            </a:lvl2pPr>
            <a:lvl3pPr marL="1371600" lvl="2" indent="-317500" algn="l">
              <a:lnSpc>
                <a:spcPct val="100000"/>
              </a:lnSpc>
              <a:spcBef>
                <a:spcPts val="2520"/>
              </a:spcBef>
              <a:spcAft>
                <a:spcPts val="0"/>
              </a:spcAft>
              <a:buClr>
                <a:schemeClr val="dk1"/>
              </a:buClr>
              <a:buSzPts val="1400"/>
              <a:buFont typeface="Arial"/>
              <a:buChar char="•"/>
              <a:defRPr/>
            </a:lvl3pPr>
            <a:lvl4pPr marL="1828800" lvl="3" indent="-317500" algn="l">
              <a:lnSpc>
                <a:spcPct val="100000"/>
              </a:lnSpc>
              <a:spcBef>
                <a:spcPts val="2100"/>
              </a:spcBef>
              <a:spcAft>
                <a:spcPts val="0"/>
              </a:spcAft>
              <a:buClr>
                <a:schemeClr val="dk1"/>
              </a:buClr>
              <a:buSzPts val="1400"/>
              <a:buFont typeface="Arial"/>
              <a:buChar char="–"/>
              <a:defRPr/>
            </a:lvl4pPr>
            <a:lvl5pPr marL="2286000" lvl="4" indent="-317500" algn="l">
              <a:lnSpc>
                <a:spcPct val="100000"/>
              </a:lnSpc>
              <a:spcBef>
                <a:spcPts val="2100"/>
              </a:spcBef>
              <a:spcAft>
                <a:spcPts val="0"/>
              </a:spcAft>
              <a:buClr>
                <a:schemeClr val="dk1"/>
              </a:buClr>
              <a:buSzPts val="1400"/>
              <a:buFont typeface="Arial"/>
              <a:buChar char="»"/>
              <a:defRPr/>
            </a:lvl5pPr>
            <a:lvl6pPr marL="2743200" lvl="5" indent="-317500" algn="l">
              <a:lnSpc>
                <a:spcPct val="100000"/>
              </a:lnSpc>
              <a:spcBef>
                <a:spcPts val="2100"/>
              </a:spcBef>
              <a:spcAft>
                <a:spcPts val="0"/>
              </a:spcAft>
              <a:buClr>
                <a:schemeClr val="dk1"/>
              </a:buClr>
              <a:buSzPts val="1400"/>
              <a:buFont typeface="Arial"/>
              <a:buChar char="•"/>
              <a:defRPr/>
            </a:lvl6pPr>
            <a:lvl7pPr marL="3200400" lvl="6" indent="-317500" algn="l">
              <a:lnSpc>
                <a:spcPct val="100000"/>
              </a:lnSpc>
              <a:spcBef>
                <a:spcPts val="2100"/>
              </a:spcBef>
              <a:spcAft>
                <a:spcPts val="0"/>
              </a:spcAft>
              <a:buClr>
                <a:schemeClr val="dk1"/>
              </a:buClr>
              <a:buSzPts val="1400"/>
              <a:buFont typeface="Arial"/>
              <a:buChar char="•"/>
              <a:defRPr/>
            </a:lvl7pPr>
            <a:lvl8pPr marL="3657600" lvl="7" indent="-317500" algn="l">
              <a:lnSpc>
                <a:spcPct val="100000"/>
              </a:lnSpc>
              <a:spcBef>
                <a:spcPts val="2100"/>
              </a:spcBef>
              <a:spcAft>
                <a:spcPts val="0"/>
              </a:spcAft>
              <a:buClr>
                <a:schemeClr val="dk1"/>
              </a:buClr>
              <a:buSzPts val="1400"/>
              <a:buFont typeface="Arial"/>
              <a:buChar char="•"/>
              <a:defRPr/>
            </a:lvl8pPr>
            <a:lvl9pPr marL="4114800" lvl="8" indent="-317500" algn="l">
              <a:lnSpc>
                <a:spcPct val="100000"/>
              </a:lnSpc>
              <a:spcBef>
                <a:spcPts val="2100"/>
              </a:spcBef>
              <a:spcAft>
                <a:spcPts val="0"/>
              </a:spcAft>
              <a:buClr>
                <a:schemeClr val="dk1"/>
              </a:buClr>
              <a:buSzPts val="1400"/>
              <a:buFont typeface="Arial"/>
              <a:buChar char="•"/>
              <a:defRPr/>
            </a:lvl9pPr>
          </a:lstStyle>
          <a:p>
            <a:endParaRPr/>
          </a:p>
        </p:txBody>
      </p:sp>
      <p:sp>
        <p:nvSpPr>
          <p:cNvPr id="69" name="Google Shape;69;p11"/>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70" name="Google Shape;70;p11"/>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1400"/>
              <a:buFont typeface="Arial"/>
              <a:buNone/>
              <a:defRPr/>
            </a:lvl1pPr>
            <a:lvl2pPr marR="0" lvl="1" algn="l">
              <a:lnSpc>
                <a:spcPct val="100000"/>
              </a:lnSpc>
              <a:spcBef>
                <a:spcPts val="0"/>
              </a:spcBef>
              <a:spcAft>
                <a:spcPts val="0"/>
              </a:spcAft>
              <a:buClr>
                <a:srgbClr val="000000"/>
              </a:buClr>
              <a:buSzPts val="1400"/>
              <a:buFont typeface="Arial"/>
              <a:buNone/>
              <a:defRPr/>
            </a:lvl2pPr>
            <a:lvl3pPr marR="0" lvl="2" algn="l">
              <a:lnSpc>
                <a:spcPct val="100000"/>
              </a:lnSpc>
              <a:spcBef>
                <a:spcPts val="0"/>
              </a:spcBef>
              <a:spcAft>
                <a:spcPts val="0"/>
              </a:spcAft>
              <a:buClr>
                <a:srgbClr val="000000"/>
              </a:buClr>
              <a:buSzPts val="1400"/>
              <a:buFont typeface="Arial"/>
              <a:buNone/>
              <a:defRPr/>
            </a:lvl3pPr>
            <a:lvl4pPr marR="0" lvl="3" algn="l">
              <a:lnSpc>
                <a:spcPct val="100000"/>
              </a:lnSpc>
              <a:spcBef>
                <a:spcPts val="0"/>
              </a:spcBef>
              <a:spcAft>
                <a:spcPts val="0"/>
              </a:spcAft>
              <a:buClr>
                <a:srgbClr val="000000"/>
              </a:buClr>
              <a:buSzPts val="1400"/>
              <a:buFont typeface="Arial"/>
              <a:buNone/>
              <a:defRPr/>
            </a:lvl4pPr>
            <a:lvl5pPr marR="0" lvl="4" algn="l">
              <a:lnSpc>
                <a:spcPct val="100000"/>
              </a:lnSpc>
              <a:spcBef>
                <a:spcPts val="0"/>
              </a:spcBef>
              <a:spcAft>
                <a:spcPts val="0"/>
              </a:spcAft>
              <a:buClr>
                <a:srgbClr val="000000"/>
              </a:buClr>
              <a:buSzPts val="1400"/>
              <a:buFont typeface="Arial"/>
              <a:buNone/>
              <a:defRPr/>
            </a:lvl5pPr>
            <a:lvl6pPr marR="0" lvl="5" algn="l">
              <a:lnSpc>
                <a:spcPct val="100000"/>
              </a:lnSpc>
              <a:spcBef>
                <a:spcPts val="0"/>
              </a:spcBef>
              <a:spcAft>
                <a:spcPts val="0"/>
              </a:spcAft>
              <a:buClr>
                <a:srgbClr val="000000"/>
              </a:buClr>
              <a:buSzPts val="1400"/>
              <a:buFont typeface="Arial"/>
              <a:buNone/>
              <a:defRPr/>
            </a:lvl6pPr>
            <a:lvl7pPr marR="0" lvl="6" algn="l">
              <a:lnSpc>
                <a:spcPct val="100000"/>
              </a:lnSpc>
              <a:spcBef>
                <a:spcPts val="0"/>
              </a:spcBef>
              <a:spcAft>
                <a:spcPts val="0"/>
              </a:spcAft>
              <a:buClr>
                <a:srgbClr val="000000"/>
              </a:buClr>
              <a:buSzPts val="1400"/>
              <a:buFont typeface="Arial"/>
              <a:buNone/>
              <a:defRPr/>
            </a:lvl7pPr>
            <a:lvl8pPr marR="0" lvl="7" algn="l">
              <a:lnSpc>
                <a:spcPct val="100000"/>
              </a:lnSpc>
              <a:spcBef>
                <a:spcPts val="0"/>
              </a:spcBef>
              <a:spcAft>
                <a:spcPts val="0"/>
              </a:spcAft>
              <a:buClr>
                <a:srgbClr val="000000"/>
              </a:buClr>
              <a:buSzPts val="1400"/>
              <a:buFont typeface="Arial"/>
              <a:buNone/>
              <a:defRPr/>
            </a:lvl8pPr>
            <a:lvl9pPr marR="0" lvl="8" algn="l">
              <a:lnSpc>
                <a:spcPct val="100000"/>
              </a:lnSpc>
              <a:spcBef>
                <a:spcPts val="0"/>
              </a:spcBef>
              <a:spcAft>
                <a:spcPts val="0"/>
              </a:spcAft>
              <a:buClr>
                <a:srgbClr val="000000"/>
              </a:buClr>
              <a:buSzPts val="1400"/>
              <a:buFont typeface="Arial"/>
              <a:buNone/>
              <a:defRPr/>
            </a:lvl9pPr>
          </a:lstStyle>
          <a:p>
            <a:endParaRPr/>
          </a:p>
        </p:txBody>
      </p:sp>
      <p:sp>
        <p:nvSpPr>
          <p:cNvPr id="71" name="Google Shape;71;p11"/>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194558" y="1318262"/>
            <a:ext cx="39502081" cy="5486399"/>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
          <p:cNvSpPr txBox="1">
            <a:spLocks noGrp="1"/>
          </p:cNvSpPr>
          <p:nvPr>
            <p:ph type="body" idx="1"/>
          </p:nvPr>
        </p:nvSpPr>
        <p:spPr>
          <a:xfrm>
            <a:off x="2194558" y="7680963"/>
            <a:ext cx="39502081" cy="21724621"/>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33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294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252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21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21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21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21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21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21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 name="Google Shape;12;p2"/>
          <p:cNvSpPr txBox="1">
            <a:spLocks noGrp="1"/>
          </p:cNvSpPr>
          <p:nvPr>
            <p:ph type="dt" idx="10"/>
          </p:nvPr>
        </p:nvSpPr>
        <p:spPr>
          <a:xfrm>
            <a:off x="2194558" y="30510484"/>
            <a:ext cx="10241279" cy="17526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4996159" y="30510484"/>
            <a:ext cx="13898880" cy="175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31455359" y="30510484"/>
            <a:ext cx="10241279" cy="1752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a:p>
            <a:pPr marL="0" lvl="1" indent="0" algn="l" rtl="0">
              <a:spcBef>
                <a:spcPts val="0"/>
              </a:spcBef>
              <a:spcAft>
                <a:spcPts val="0"/>
              </a:spcAft>
              <a:buNone/>
            </a:pPr>
            <a:endParaRPr/>
          </a:p>
          <a:p>
            <a:pPr marL="0" lvl="2" indent="0" algn="l" rtl="0">
              <a:spcBef>
                <a:spcPts val="0"/>
              </a:spcBef>
              <a:spcAft>
                <a:spcPts val="0"/>
              </a:spcAft>
              <a:buNone/>
            </a:pPr>
            <a:endParaRPr/>
          </a:p>
          <a:p>
            <a:pPr marL="0" lvl="3" indent="0" algn="l" rtl="0">
              <a:spcBef>
                <a:spcPts val="0"/>
              </a:spcBef>
              <a:spcAft>
                <a:spcPts val="0"/>
              </a:spcAft>
              <a:buNone/>
            </a:pPr>
            <a:endParaRPr/>
          </a:p>
          <a:p>
            <a:pPr marL="0" lvl="4" indent="0" algn="l" rtl="0">
              <a:spcBef>
                <a:spcPts val="0"/>
              </a:spcBef>
              <a:spcAft>
                <a:spcPts val="0"/>
              </a:spcAft>
              <a:buNone/>
            </a:pPr>
            <a:endParaRPr/>
          </a:p>
          <a:p>
            <a:pPr marL="0" lvl="5" indent="0" algn="l" rtl="0">
              <a:spcBef>
                <a:spcPts val="0"/>
              </a:spcBef>
              <a:spcAft>
                <a:spcPts val="0"/>
              </a:spcAft>
              <a:buNone/>
            </a:pPr>
            <a:endParaRPr/>
          </a:p>
          <a:p>
            <a:pPr marL="0" lvl="6" indent="0" algn="l" rtl="0">
              <a:spcBef>
                <a:spcPts val="0"/>
              </a:spcBef>
              <a:spcAft>
                <a:spcPts val="0"/>
              </a:spcAft>
              <a:buNone/>
            </a:pPr>
            <a:endParaRPr/>
          </a:p>
          <a:p>
            <a:pPr marL="0" lvl="7" indent="0" algn="l" rtl="0">
              <a:spcBef>
                <a:spcPts val="0"/>
              </a:spcBef>
              <a:spcAft>
                <a:spcPts val="0"/>
              </a:spcAft>
              <a:buNone/>
            </a:pPr>
            <a:endParaRPr/>
          </a:p>
          <a:p>
            <a:pPr marL="0" lvl="8"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hyperlink" Target="https://doi.org/0.1007/s11538-015-0092-6" TargetMode="External"/><Relationship Id="rId3" Type="http://schemas.openxmlformats.org/officeDocument/2006/relationships/image" Target="../media/image1.jp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hyperlink" Target="https://doi.org/10.7717/peerj-cs.85" TargetMode="External"/><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hyperlink" Target="https://dondi.github.io/GRNsight/"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hyperlink" Target="https://www.yeastgenome.org/" TargetMode="External"/><Relationship Id="rId15" Type="http://schemas.openxmlformats.org/officeDocument/2006/relationships/image" Target="../media/image12.png"/><Relationship Id="rId23" Type="http://schemas.openxmlformats.org/officeDocument/2006/relationships/image" Target="../media/image20.png"/><Relationship Id="rId28" Type="http://schemas.openxmlformats.org/officeDocument/2006/relationships/hyperlink" Target="http://kdahlquist.github.io/GRNmap/" TargetMode="External"/><Relationship Id="rId10" Type="http://schemas.openxmlformats.org/officeDocument/2006/relationships/image" Target="../media/image7.png"/><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 Id="rId27" Type="http://schemas.openxmlformats.org/officeDocument/2006/relationships/hyperlink" Target="https://yeastmine.yeastgenome.org/yeastmine/begin.do" TargetMode="External"/><Relationship Id="rId30" Type="http://schemas.openxmlformats.org/officeDocument/2006/relationships/hyperlink" Target="https://github.com/dondi/GRNsigh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7C00"/>
            </a:gs>
            <a:gs pos="100000">
              <a:srgbClr val="003700"/>
            </a:gs>
          </a:gsLst>
          <a:lin ang="5400000" scaled="0"/>
        </a:gradFill>
        <a:effectLst/>
      </p:bgPr>
    </p:bg>
    <p:spTree>
      <p:nvGrpSpPr>
        <p:cNvPr id="1" name="Shape 76"/>
        <p:cNvGrpSpPr/>
        <p:nvPr/>
      </p:nvGrpSpPr>
      <p:grpSpPr>
        <a:xfrm>
          <a:off x="0" y="0"/>
          <a:ext cx="0" cy="0"/>
          <a:chOff x="0" y="0"/>
          <a:chExt cx="0" cy="0"/>
        </a:xfrm>
      </p:grpSpPr>
      <p:sp>
        <p:nvSpPr>
          <p:cNvPr id="77" name="Google Shape;77;p1"/>
          <p:cNvSpPr/>
          <p:nvPr/>
        </p:nvSpPr>
        <p:spPr>
          <a:xfrm>
            <a:off x="634954" y="577545"/>
            <a:ext cx="42736499" cy="4968000"/>
          </a:xfrm>
          <a:prstGeom prst="roundRect">
            <a:avLst>
              <a:gd name="adj" fmla="val 16667"/>
            </a:avLst>
          </a:prstGeom>
          <a:solidFill>
            <a:srgbClr val="FFFFFF"/>
          </a:solidFill>
          <a:ln w="9525" cap="flat" cmpd="sng">
            <a:solidFill>
              <a:srgbClr val="9BBB59"/>
            </a:solidFill>
            <a:prstDash val="solid"/>
            <a:round/>
            <a:headEnd type="none" w="sm" len="sm"/>
            <a:tailEnd type="none" w="sm" len="sm"/>
          </a:ln>
        </p:spPr>
        <p:txBody>
          <a:bodyPr spcFirstLastPara="1" wrap="square" lIns="480700" tIns="240350" rIns="480700" bIns="240350" anchor="ctr" anchorCtr="0">
            <a:noAutofit/>
          </a:bodyPr>
          <a:lstStyle/>
          <a:p>
            <a:pPr marL="0" marR="0" lvl="0" indent="0" algn="ctr" rtl="0">
              <a:spcBef>
                <a:spcPts val="1200"/>
              </a:spcBef>
              <a:spcAft>
                <a:spcPts val="0"/>
              </a:spcAft>
              <a:buClr>
                <a:srgbClr val="000000"/>
              </a:buClr>
              <a:buSzPts val="1100"/>
              <a:buFont typeface="Arial"/>
              <a:buNone/>
            </a:pPr>
            <a:r>
              <a:rPr lang="en-US" sz="7200">
                <a:solidFill>
                  <a:srgbClr val="014D00"/>
                </a:solidFill>
              </a:rPr>
              <a:t>New Databases and Export Features for GRNsight: </a:t>
            </a:r>
            <a:endParaRPr lang="en-US" sz="7200" smtClean="0">
              <a:solidFill>
                <a:srgbClr val="014D00"/>
              </a:solidFill>
            </a:endParaRPr>
          </a:p>
          <a:p>
            <a:pPr marL="0" marR="0" lvl="0" indent="0" algn="ctr" rtl="0">
              <a:spcBef>
                <a:spcPts val="1200"/>
              </a:spcBef>
              <a:spcAft>
                <a:spcPts val="0"/>
              </a:spcAft>
              <a:buClr>
                <a:srgbClr val="000000"/>
              </a:buClr>
              <a:buSzPts val="1100"/>
              <a:buFont typeface="Arial"/>
              <a:buNone/>
            </a:pPr>
            <a:r>
              <a:rPr lang="en-US" sz="7200" smtClean="0">
                <a:solidFill>
                  <a:srgbClr val="014D00"/>
                </a:solidFill>
              </a:rPr>
              <a:t>a </a:t>
            </a:r>
            <a:r>
              <a:rPr lang="en-US" sz="7200">
                <a:solidFill>
                  <a:srgbClr val="014D00"/>
                </a:solidFill>
              </a:rPr>
              <a:t>Web Application for Visualizing Models of GRNs</a:t>
            </a:r>
            <a:endParaRPr sz="7200" b="0" i="0" u="none" strike="noStrike" cap="none">
              <a:solidFill>
                <a:srgbClr val="014D00"/>
              </a:solidFill>
              <a:latin typeface="Arial"/>
              <a:ea typeface="Arial"/>
              <a:cs typeface="Arial"/>
              <a:sym typeface="Arial"/>
            </a:endParaRPr>
          </a:p>
          <a:p>
            <a:pPr marL="0" marR="0" lvl="0" indent="0" algn="ctr" rtl="0">
              <a:lnSpc>
                <a:spcPct val="100000"/>
              </a:lnSpc>
              <a:spcBef>
                <a:spcPts val="1200"/>
              </a:spcBef>
              <a:spcAft>
                <a:spcPts val="0"/>
              </a:spcAft>
              <a:buClr>
                <a:srgbClr val="014D00"/>
              </a:buClr>
              <a:buSzPts val="350"/>
              <a:buFont typeface="Arial"/>
              <a:buNone/>
            </a:pPr>
            <a:r>
              <a:rPr lang="en-US" sz="1400" b="0" i="0" u="none" strike="noStrike" cap="none">
                <a:solidFill>
                  <a:srgbClr val="014D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rgbClr val="000000"/>
              </a:buClr>
              <a:buSzPts val="1000"/>
              <a:buFont typeface="Arial"/>
              <a:buNone/>
            </a:pPr>
            <a:r>
              <a:rPr lang="en-US" sz="4000"/>
              <a:t>Onariaginosa O. Igbinedion*, John David N. Dionisio*, Kam D. Dahlquist**</a:t>
            </a:r>
            <a:endParaRPr sz="10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rgbClr val="000000"/>
              </a:buClr>
              <a:buSzPts val="800"/>
              <a:buFont typeface="Arial"/>
              <a:buNone/>
            </a:pPr>
            <a:r>
              <a:rPr lang="en-US" sz="3200" b="0" i="0" u="none" strike="noStrike" cap="none">
                <a:solidFill>
                  <a:srgbClr val="000000"/>
                </a:solidFill>
                <a:latin typeface="Arial"/>
                <a:ea typeface="Arial"/>
                <a:cs typeface="Arial"/>
                <a:sym typeface="Arial"/>
              </a:rPr>
              <a:t>*Department of Computer Science, **Department of Biology Loyola Marymount University, 1 LMU Drive, Los Angeles, CA 90045</a:t>
            </a:r>
            <a:endParaRPr sz="14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ctr" rtl="0">
              <a:lnSpc>
                <a:spcPct val="80000"/>
              </a:lnSpc>
              <a:spcBef>
                <a:spcPts val="0"/>
              </a:spcBef>
              <a:spcAft>
                <a:spcPts val="0"/>
              </a:spcAft>
              <a:buClr>
                <a:srgbClr val="014D00"/>
              </a:buClr>
              <a:buSzPts val="950"/>
              <a:buFont typeface="Arial"/>
              <a:buNone/>
            </a:pPr>
            <a:endParaRPr sz="3800" b="0" i="0" u="none" strike="noStrike" cap="none">
              <a:solidFill>
                <a:srgbClr val="014D00"/>
              </a:solidFill>
              <a:latin typeface="Arial"/>
              <a:ea typeface="Arial"/>
              <a:cs typeface="Arial"/>
              <a:sym typeface="Arial"/>
            </a:endParaRPr>
          </a:p>
          <a:p>
            <a:pPr marL="0" marR="0" lvl="0" indent="0" algn="ctr" rtl="0">
              <a:lnSpc>
                <a:spcPct val="80000"/>
              </a:lnSpc>
              <a:spcBef>
                <a:spcPts val="0"/>
              </a:spcBef>
              <a:spcAft>
                <a:spcPts val="0"/>
              </a:spcAft>
              <a:buClr>
                <a:srgbClr val="014D00"/>
              </a:buClr>
              <a:buSzPts val="950"/>
              <a:buFont typeface="Arial"/>
              <a:buNone/>
            </a:pPr>
            <a:r>
              <a:rPr lang="en-US" sz="3800" b="0" i="0" u="none" strike="noStrike" cap="none">
                <a:solidFill>
                  <a:srgbClr val="014D00"/>
                </a:solidFill>
                <a:latin typeface="Arial"/>
                <a:ea typeface="Arial"/>
                <a:cs typeface="Arial"/>
                <a:sym typeface="Arial"/>
              </a:rPr>
              <a:t> http://dondi.github.io/GRNsight/</a:t>
            </a:r>
            <a:endParaRPr sz="1400" b="0" i="0" u="none" strike="noStrike" cap="none">
              <a:solidFill>
                <a:srgbClr val="000000"/>
              </a:solidFill>
              <a:latin typeface="Arial"/>
              <a:ea typeface="Arial"/>
              <a:cs typeface="Arial"/>
              <a:sym typeface="Arial"/>
            </a:endParaRPr>
          </a:p>
        </p:txBody>
      </p:sp>
      <p:pic>
        <p:nvPicPr>
          <p:cNvPr id="78" name="Google Shape;78;p1" descr="Logo&#10;&#10;Description automatically generated"/>
          <p:cNvPicPr preferRelativeResize="0"/>
          <p:nvPr/>
        </p:nvPicPr>
        <p:blipFill rotWithShape="1">
          <a:blip r:embed="rId3">
            <a:alphaModFix/>
          </a:blip>
          <a:srcRect/>
          <a:stretch/>
        </p:blipFill>
        <p:spPr>
          <a:xfrm>
            <a:off x="1888628" y="1566655"/>
            <a:ext cx="5029200" cy="2159000"/>
          </a:xfrm>
          <a:prstGeom prst="rect">
            <a:avLst/>
          </a:prstGeom>
          <a:noFill/>
          <a:ln>
            <a:noFill/>
          </a:ln>
        </p:spPr>
      </p:pic>
      <p:pic>
        <p:nvPicPr>
          <p:cNvPr id="79" name="Google Shape;79;p1"/>
          <p:cNvPicPr preferRelativeResize="0"/>
          <p:nvPr/>
        </p:nvPicPr>
        <p:blipFill rotWithShape="1">
          <a:blip r:embed="rId4">
            <a:alphaModFix/>
          </a:blip>
          <a:srcRect/>
          <a:stretch/>
        </p:blipFill>
        <p:spPr>
          <a:xfrm>
            <a:off x="37391000" y="1278445"/>
            <a:ext cx="4388100" cy="2735421"/>
          </a:xfrm>
          <a:prstGeom prst="rect">
            <a:avLst/>
          </a:prstGeom>
          <a:noFill/>
          <a:ln>
            <a:noFill/>
          </a:ln>
        </p:spPr>
      </p:pic>
      <p:sp>
        <p:nvSpPr>
          <p:cNvPr id="80" name="Google Shape;80;p1"/>
          <p:cNvSpPr/>
          <p:nvPr/>
        </p:nvSpPr>
        <p:spPr>
          <a:xfrm>
            <a:off x="835350" y="15648175"/>
            <a:ext cx="20661000" cy="74733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sng" strike="noStrike" cap="none">
              <a:solidFill>
                <a:srgbClr val="547092"/>
              </a:solidFill>
              <a:latin typeface="Lato"/>
              <a:ea typeface="Lato"/>
              <a:cs typeface="Lato"/>
              <a:sym typeface="La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marR="0" lvl="0" indent="0" algn="l" rtl="0">
              <a:lnSpc>
                <a:spcPct val="115000"/>
              </a:lnSpc>
              <a:spcBef>
                <a:spcPts val="0"/>
              </a:spcBef>
              <a:spcAft>
                <a:spcPts val="0"/>
              </a:spcAft>
              <a:buClr>
                <a:srgbClr val="000000"/>
              </a:buClr>
              <a:buSzPts val="1200"/>
              <a:buFont typeface="Arial"/>
              <a:buNone/>
            </a:pPr>
            <a:endParaRPr sz="1200" b="0" i="0" u="sng" strike="noStrike" cap="none">
              <a:solidFill>
                <a:srgbClr val="547092"/>
              </a:solidFill>
              <a:latin typeface="Lato"/>
              <a:ea typeface="Lato"/>
              <a:cs typeface="Lato"/>
              <a:sym typeface="La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p:txBody>
      </p:sp>
      <p:sp>
        <p:nvSpPr>
          <p:cNvPr id="81" name="Google Shape;81;p1"/>
          <p:cNvSpPr/>
          <p:nvPr/>
        </p:nvSpPr>
        <p:spPr>
          <a:xfrm>
            <a:off x="835350" y="14744825"/>
            <a:ext cx="20661000" cy="935100"/>
          </a:xfrm>
          <a:prstGeom prst="rect">
            <a:avLst/>
          </a:prstGeom>
          <a:solidFill>
            <a:srgbClr val="FFFFFF">
              <a:alpha val="6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Arial"/>
              <a:buNone/>
            </a:pPr>
            <a:r>
              <a:rPr lang="en-US" sz="3600">
                <a:solidFill>
                  <a:srgbClr val="017C00"/>
                </a:solidFill>
              </a:rPr>
              <a:t>Expression Database </a:t>
            </a:r>
            <a:r>
              <a:rPr lang="en-US" sz="3600" smtClean="0">
                <a:solidFill>
                  <a:srgbClr val="017C00"/>
                </a:solidFill>
              </a:rPr>
              <a:t>Was </a:t>
            </a:r>
            <a:r>
              <a:rPr lang="en-US" sz="3600">
                <a:solidFill>
                  <a:srgbClr val="017C00"/>
                </a:solidFill>
              </a:rPr>
              <a:t>Reworked and Expanded for Greater Fidelity with Real World Usage</a:t>
            </a:r>
            <a:endParaRPr sz="3600" b="0" i="0" u="none" strike="noStrike" cap="none">
              <a:solidFill>
                <a:srgbClr val="017C00"/>
              </a:solidFill>
              <a:latin typeface="Arial"/>
              <a:ea typeface="Arial"/>
              <a:cs typeface="Arial"/>
              <a:sym typeface="Arial"/>
            </a:endParaRPr>
          </a:p>
        </p:txBody>
      </p:sp>
      <p:sp>
        <p:nvSpPr>
          <p:cNvPr id="82" name="Google Shape;82;p1"/>
          <p:cNvSpPr txBox="1"/>
          <p:nvPr/>
        </p:nvSpPr>
        <p:spPr>
          <a:xfrm>
            <a:off x="16702525" y="7196179"/>
            <a:ext cx="4583400" cy="767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000000"/>
              </a:solidFill>
              <a:latin typeface="Arial"/>
              <a:ea typeface="Arial"/>
              <a:cs typeface="Arial"/>
              <a:sym typeface="Arial"/>
            </a:endParaRPr>
          </a:p>
        </p:txBody>
      </p:sp>
      <p:sp>
        <p:nvSpPr>
          <p:cNvPr id="83" name="Google Shape;83;p1"/>
          <p:cNvSpPr txBox="1"/>
          <p:nvPr/>
        </p:nvSpPr>
        <p:spPr>
          <a:xfrm>
            <a:off x="9574097" y="13340895"/>
            <a:ext cx="4388100" cy="42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84" name="Google Shape;84;p1"/>
          <p:cNvSpPr txBox="1"/>
          <p:nvPr/>
        </p:nvSpPr>
        <p:spPr>
          <a:xfrm>
            <a:off x="17269544" y="9480592"/>
            <a:ext cx="3449400" cy="429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85" name="Google Shape;85;p1"/>
          <p:cNvSpPr txBox="1"/>
          <p:nvPr/>
        </p:nvSpPr>
        <p:spPr>
          <a:xfrm>
            <a:off x="16670156" y="10069678"/>
            <a:ext cx="4648200" cy="1104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200"/>
              <a:buFont typeface="Arial"/>
              <a:buNone/>
            </a:pPr>
            <a:endParaRPr sz="2200" b="1" i="0" u="none" strike="noStrike" cap="none">
              <a:solidFill>
                <a:srgbClr val="000000"/>
              </a:solidFill>
              <a:latin typeface="Arial"/>
              <a:ea typeface="Arial"/>
              <a:cs typeface="Arial"/>
              <a:sym typeface="Arial"/>
            </a:endParaRPr>
          </a:p>
        </p:txBody>
      </p:sp>
      <p:sp>
        <p:nvSpPr>
          <p:cNvPr id="86" name="Google Shape;86;p1"/>
          <p:cNvSpPr txBox="1"/>
          <p:nvPr/>
        </p:nvSpPr>
        <p:spPr>
          <a:xfrm>
            <a:off x="15750213" y="7167685"/>
            <a:ext cx="384300" cy="52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000000"/>
              </a:solidFill>
              <a:latin typeface="Arial"/>
              <a:ea typeface="Arial"/>
              <a:cs typeface="Arial"/>
              <a:sym typeface="Arial"/>
            </a:endParaRPr>
          </a:p>
        </p:txBody>
      </p:sp>
      <p:sp>
        <p:nvSpPr>
          <p:cNvPr id="87" name="Google Shape;87;p1"/>
          <p:cNvSpPr/>
          <p:nvPr/>
        </p:nvSpPr>
        <p:spPr>
          <a:xfrm>
            <a:off x="835350" y="6874212"/>
            <a:ext cx="20661000" cy="7345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b="0" i="0" u="sng" strike="noStrike" cap="none">
              <a:solidFill>
                <a:srgbClr val="547092"/>
              </a:solidFill>
              <a:latin typeface="Lato"/>
              <a:ea typeface="Lato"/>
              <a:cs typeface="Lato"/>
              <a:sym typeface="La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0" marR="0" lvl="0" indent="0" algn="l" rtl="0">
              <a:lnSpc>
                <a:spcPct val="115000"/>
              </a:lnSpc>
              <a:spcBef>
                <a:spcPts val="0"/>
              </a:spcBef>
              <a:spcAft>
                <a:spcPts val="0"/>
              </a:spcAft>
              <a:buClr>
                <a:srgbClr val="000000"/>
              </a:buClr>
              <a:buSzPts val="1200"/>
              <a:buFont typeface="Arial"/>
              <a:buNone/>
            </a:pPr>
            <a:endParaRPr sz="1200" b="0" i="0" u="sng" strike="noStrike" cap="none">
              <a:solidFill>
                <a:srgbClr val="547092"/>
              </a:solidFill>
              <a:latin typeface="Lato"/>
              <a:ea typeface="Lato"/>
              <a:cs typeface="Lato"/>
              <a:sym typeface="La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p:txBody>
      </p:sp>
      <p:sp>
        <p:nvSpPr>
          <p:cNvPr id="88" name="Google Shape;88;p1"/>
          <p:cNvSpPr/>
          <p:nvPr/>
        </p:nvSpPr>
        <p:spPr>
          <a:xfrm>
            <a:off x="835350" y="5970350"/>
            <a:ext cx="20661000" cy="935100"/>
          </a:xfrm>
          <a:prstGeom prst="rect">
            <a:avLst/>
          </a:prstGeom>
          <a:solidFill>
            <a:srgbClr val="FFFFFF">
              <a:alpha val="670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Arial"/>
              <a:buNone/>
            </a:pPr>
            <a:r>
              <a:rPr lang="en-US" sz="3600">
                <a:solidFill>
                  <a:srgbClr val="017C00"/>
                </a:solidFill>
              </a:rPr>
              <a:t>Export to Excel Functionality was Refined and Enhanced to Facilitate Usage with GRNmap </a:t>
            </a:r>
            <a:endParaRPr sz="3600" b="0" i="0" u="none" strike="noStrike" cap="none">
              <a:solidFill>
                <a:srgbClr val="017C00"/>
              </a:solidFill>
              <a:latin typeface="Arial"/>
              <a:ea typeface="Arial"/>
              <a:cs typeface="Arial"/>
              <a:sym typeface="Arial"/>
            </a:endParaRPr>
          </a:p>
        </p:txBody>
      </p:sp>
      <p:pic>
        <p:nvPicPr>
          <p:cNvPr id="89" name="Google Shape;89;p1"/>
          <p:cNvPicPr preferRelativeResize="0"/>
          <p:nvPr/>
        </p:nvPicPr>
        <p:blipFill>
          <a:blip r:embed="rId6">
            <a:alphaModFix/>
          </a:blip>
          <a:stretch>
            <a:fillRect/>
          </a:stretch>
        </p:blipFill>
        <p:spPr>
          <a:xfrm>
            <a:off x="11956180" y="7332481"/>
            <a:ext cx="4256769" cy="3061301"/>
          </a:xfrm>
          <a:prstGeom prst="rect">
            <a:avLst/>
          </a:prstGeom>
          <a:noFill/>
          <a:ln>
            <a:noFill/>
          </a:ln>
        </p:spPr>
      </p:pic>
      <p:pic>
        <p:nvPicPr>
          <p:cNvPr id="90" name="Google Shape;90;p1"/>
          <p:cNvPicPr preferRelativeResize="0"/>
          <p:nvPr/>
        </p:nvPicPr>
        <p:blipFill>
          <a:blip r:embed="rId7">
            <a:alphaModFix/>
          </a:blip>
          <a:stretch>
            <a:fillRect/>
          </a:stretch>
        </p:blipFill>
        <p:spPr>
          <a:xfrm>
            <a:off x="6456225" y="7175475"/>
            <a:ext cx="4256770" cy="3680125"/>
          </a:xfrm>
          <a:prstGeom prst="rect">
            <a:avLst/>
          </a:prstGeom>
          <a:noFill/>
          <a:ln>
            <a:noFill/>
          </a:ln>
        </p:spPr>
      </p:pic>
      <p:pic>
        <p:nvPicPr>
          <p:cNvPr id="91" name="Google Shape;91;p1"/>
          <p:cNvPicPr preferRelativeResize="0"/>
          <p:nvPr/>
        </p:nvPicPr>
        <p:blipFill rotWithShape="1">
          <a:blip r:embed="rId8">
            <a:alphaModFix/>
          </a:blip>
          <a:srcRect l="14156" t="23746" r="53344" b="35318"/>
          <a:stretch/>
        </p:blipFill>
        <p:spPr>
          <a:xfrm>
            <a:off x="956275" y="7332035"/>
            <a:ext cx="4256770" cy="3062200"/>
          </a:xfrm>
          <a:prstGeom prst="rect">
            <a:avLst/>
          </a:prstGeom>
          <a:noFill/>
          <a:ln>
            <a:noFill/>
          </a:ln>
        </p:spPr>
      </p:pic>
      <p:cxnSp>
        <p:nvCxnSpPr>
          <p:cNvPr id="92" name="Google Shape;92;p1"/>
          <p:cNvCxnSpPr/>
          <p:nvPr/>
        </p:nvCxnSpPr>
        <p:spPr>
          <a:xfrm>
            <a:off x="5496537" y="8863116"/>
            <a:ext cx="676200" cy="0"/>
          </a:xfrm>
          <a:prstGeom prst="straightConnector1">
            <a:avLst/>
          </a:prstGeom>
          <a:noFill/>
          <a:ln w="76200" cap="flat" cmpd="sng">
            <a:solidFill>
              <a:schemeClr val="dk1"/>
            </a:solidFill>
            <a:prstDash val="solid"/>
            <a:round/>
            <a:headEnd type="none" w="sm" len="sm"/>
            <a:tailEnd type="triangle" w="med" len="med"/>
          </a:ln>
        </p:spPr>
      </p:cxnSp>
      <p:cxnSp>
        <p:nvCxnSpPr>
          <p:cNvPr id="93" name="Google Shape;93;p1"/>
          <p:cNvCxnSpPr/>
          <p:nvPr/>
        </p:nvCxnSpPr>
        <p:spPr>
          <a:xfrm>
            <a:off x="10996478" y="8863128"/>
            <a:ext cx="676200" cy="0"/>
          </a:xfrm>
          <a:prstGeom prst="straightConnector1">
            <a:avLst/>
          </a:prstGeom>
          <a:noFill/>
          <a:ln w="76200" cap="flat" cmpd="sng">
            <a:solidFill>
              <a:schemeClr val="dk1"/>
            </a:solidFill>
            <a:prstDash val="solid"/>
            <a:round/>
            <a:headEnd type="none" w="sm" len="sm"/>
            <a:tailEnd type="triangle" w="med" len="med"/>
          </a:ln>
        </p:spPr>
      </p:cxnSp>
      <p:sp>
        <p:nvSpPr>
          <p:cNvPr id="94" name="Google Shape;94;p1"/>
          <p:cNvSpPr/>
          <p:nvPr/>
        </p:nvSpPr>
        <p:spPr>
          <a:xfrm>
            <a:off x="1025300" y="11097538"/>
            <a:ext cx="7598400" cy="308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50"/>
              <a:buFont typeface="Arial"/>
              <a:buNone/>
            </a:pPr>
            <a:r>
              <a:rPr lang="en-US" sz="2200" b="1"/>
              <a:t>Enhancement of Export to Excel User Interface</a:t>
            </a:r>
            <a:endParaRPr sz="2200" b="1" i="0" u="none" strike="noStrike" cap="none">
              <a:solidFill>
                <a:srgbClr val="000000"/>
              </a:solidFill>
              <a:latin typeface="Arial"/>
              <a:ea typeface="Arial"/>
              <a:cs typeface="Arial"/>
              <a:sym typeface="Arial"/>
            </a:endParaRPr>
          </a:p>
          <a:p>
            <a:pPr marL="236536" marR="0" lvl="0" indent="-236536" algn="l" rtl="0">
              <a:lnSpc>
                <a:spcPct val="100000"/>
              </a:lnSpc>
              <a:spcBef>
                <a:spcPts val="0"/>
              </a:spcBef>
              <a:spcAft>
                <a:spcPts val="0"/>
              </a:spcAft>
              <a:buClr>
                <a:srgbClr val="000000"/>
              </a:buClr>
              <a:buSzPts val="2200"/>
              <a:buFont typeface="Arial"/>
              <a:buChar char="•"/>
            </a:pPr>
            <a:r>
              <a:rPr lang="en-US" sz="2200"/>
              <a:t>Expanded Export to Excel User Interface from two buttons with the options to export a weighted or unweighted workbook, to a two-paged modal system.</a:t>
            </a:r>
            <a:endParaRPr sz="2200"/>
          </a:p>
          <a:p>
            <a:pPr marL="236536" marR="0" lvl="0" indent="-236536" algn="l" rtl="0">
              <a:lnSpc>
                <a:spcPct val="100000"/>
              </a:lnSpc>
              <a:spcBef>
                <a:spcPts val="0"/>
              </a:spcBef>
              <a:spcAft>
                <a:spcPts val="0"/>
              </a:spcAft>
              <a:buClr>
                <a:srgbClr val="000000"/>
              </a:buClr>
              <a:buSzPts val="2200"/>
              <a:buFont typeface="Arial"/>
              <a:buChar char="•"/>
            </a:pPr>
            <a:r>
              <a:rPr lang="en-US" sz="2200"/>
              <a:t>Modal allows users to further customize the exported workbook.</a:t>
            </a:r>
            <a:endParaRPr sz="2200"/>
          </a:p>
          <a:p>
            <a:pPr marL="236536" marR="0" lvl="0" indent="-236536" algn="l" rtl="0">
              <a:lnSpc>
                <a:spcPct val="100000"/>
              </a:lnSpc>
              <a:spcBef>
                <a:spcPts val="0"/>
              </a:spcBef>
              <a:spcAft>
                <a:spcPts val="0"/>
              </a:spcAft>
              <a:buClr>
                <a:srgbClr val="000000"/>
              </a:buClr>
              <a:buSzPts val="2200"/>
              <a:buFont typeface="Arial"/>
              <a:buChar char="•"/>
            </a:pPr>
            <a:r>
              <a:rPr lang="en-US" sz="2200"/>
              <a:t>This decreases the need for extensive user manipulation on exported workbooks. </a:t>
            </a: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9073650" y="11021113"/>
            <a:ext cx="11863800" cy="308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50"/>
              <a:buFont typeface="Arial"/>
              <a:buNone/>
            </a:pPr>
            <a:r>
              <a:rPr lang="en-US" sz="2200" b="1"/>
              <a:t>Refinement of Export to Excel Functionality</a:t>
            </a:r>
            <a:endParaRPr sz="2200" b="1" i="0" u="none" strike="noStrike" cap="none">
              <a:solidFill>
                <a:srgbClr val="000000"/>
              </a:solidFill>
              <a:latin typeface="Arial"/>
              <a:ea typeface="Arial"/>
              <a:cs typeface="Arial"/>
              <a:sym typeface="Arial"/>
            </a:endParaRPr>
          </a:p>
          <a:p>
            <a:pPr marL="236536" marR="0" lvl="0" indent="-236536" algn="l" rtl="0">
              <a:lnSpc>
                <a:spcPct val="100000"/>
              </a:lnSpc>
              <a:spcBef>
                <a:spcPts val="0"/>
              </a:spcBef>
              <a:spcAft>
                <a:spcPts val="0"/>
              </a:spcAft>
              <a:buClr>
                <a:srgbClr val="000000"/>
              </a:buClr>
              <a:buSzPts val="2200"/>
              <a:buFont typeface="Arial"/>
              <a:buChar char="•"/>
            </a:pPr>
            <a:r>
              <a:rPr lang="en-US" sz="2200"/>
              <a:t>We updated the export mechanism so that it exports exactly what the user asks for, instead of a weighted network and all expression data sheets used during the session.</a:t>
            </a:r>
            <a:endParaRPr sz="2200"/>
          </a:p>
          <a:p>
            <a:pPr marL="236536" marR="0" lvl="0" indent="-236536" algn="l" rtl="0">
              <a:lnSpc>
                <a:spcPct val="100000"/>
              </a:lnSpc>
              <a:spcBef>
                <a:spcPts val="0"/>
              </a:spcBef>
              <a:spcAft>
                <a:spcPts val="0"/>
              </a:spcAft>
              <a:buSzPts val="2200"/>
              <a:buChar char="•"/>
            </a:pPr>
            <a:r>
              <a:rPr lang="en-US" sz="2200"/>
              <a:t>Additionally, we connected the Expression Database to the feature, so that we can query the database for the specified expression data for the genes within the given network adjacency matrix.</a:t>
            </a:r>
            <a:endParaRPr sz="2200"/>
          </a:p>
          <a:p>
            <a:pPr marL="236536" marR="0" lvl="0" indent="-236536" algn="l" rtl="0">
              <a:lnSpc>
                <a:spcPct val="100000"/>
              </a:lnSpc>
              <a:spcBef>
                <a:spcPts val="0"/>
              </a:spcBef>
              <a:spcAft>
                <a:spcPts val="0"/>
              </a:spcAft>
              <a:buSzPts val="2200"/>
              <a:buChar char="•"/>
            </a:pPr>
            <a:r>
              <a:rPr lang="en-US" sz="2200"/>
              <a:t>We refined the logic used in formatting the raw data in order to create GRNsight workbooks that are compatible with both GRNsight and GRNmap.</a:t>
            </a:r>
            <a:endParaRPr sz="2200"/>
          </a:p>
        </p:txBody>
      </p:sp>
      <p:grpSp>
        <p:nvGrpSpPr>
          <p:cNvPr id="96" name="Google Shape;96;p1"/>
          <p:cNvGrpSpPr/>
          <p:nvPr/>
        </p:nvGrpSpPr>
        <p:grpSpPr>
          <a:xfrm>
            <a:off x="1015335" y="15746223"/>
            <a:ext cx="11116769" cy="4268531"/>
            <a:chOff x="22732905" y="16191678"/>
            <a:chExt cx="12763225" cy="5270441"/>
          </a:xfrm>
        </p:grpSpPr>
        <p:pic>
          <p:nvPicPr>
            <p:cNvPr id="97" name="Google Shape;97;p1"/>
            <p:cNvPicPr preferRelativeResize="0"/>
            <p:nvPr/>
          </p:nvPicPr>
          <p:blipFill rotWithShape="1">
            <a:blip r:embed="rId9">
              <a:alphaModFix/>
            </a:blip>
            <a:srcRect l="1835" t="10007"/>
            <a:stretch/>
          </p:blipFill>
          <p:spPr>
            <a:xfrm>
              <a:off x="22732905" y="19197103"/>
              <a:ext cx="5294285" cy="2263072"/>
            </a:xfrm>
            <a:prstGeom prst="rect">
              <a:avLst/>
            </a:prstGeom>
            <a:noFill/>
            <a:ln>
              <a:noFill/>
            </a:ln>
          </p:spPr>
        </p:pic>
        <p:pic>
          <p:nvPicPr>
            <p:cNvPr id="98" name="Google Shape;98;p1"/>
            <p:cNvPicPr preferRelativeResize="0"/>
            <p:nvPr/>
          </p:nvPicPr>
          <p:blipFill rotWithShape="1">
            <a:blip r:embed="rId10">
              <a:alphaModFix/>
            </a:blip>
            <a:srcRect b="11268"/>
            <a:stretch/>
          </p:blipFill>
          <p:spPr>
            <a:xfrm>
              <a:off x="22732914" y="16252273"/>
              <a:ext cx="5294285" cy="2088558"/>
            </a:xfrm>
            <a:prstGeom prst="rect">
              <a:avLst/>
            </a:prstGeom>
            <a:noFill/>
            <a:ln>
              <a:noFill/>
            </a:ln>
          </p:spPr>
        </p:pic>
        <p:pic>
          <p:nvPicPr>
            <p:cNvPr id="99" name="Google Shape;99;p1"/>
            <p:cNvPicPr preferRelativeResize="0"/>
            <p:nvPr/>
          </p:nvPicPr>
          <p:blipFill rotWithShape="1">
            <a:blip r:embed="rId11">
              <a:alphaModFix/>
            </a:blip>
            <a:srcRect t="2635" r="6568" b="4574"/>
            <a:stretch/>
          </p:blipFill>
          <p:spPr>
            <a:xfrm>
              <a:off x="28556774" y="16191678"/>
              <a:ext cx="6304164" cy="2368194"/>
            </a:xfrm>
            <a:prstGeom prst="rect">
              <a:avLst/>
            </a:prstGeom>
            <a:noFill/>
            <a:ln>
              <a:noFill/>
            </a:ln>
          </p:spPr>
        </p:pic>
        <p:pic>
          <p:nvPicPr>
            <p:cNvPr id="100" name="Google Shape;100;p1"/>
            <p:cNvPicPr preferRelativeResize="0"/>
            <p:nvPr/>
          </p:nvPicPr>
          <p:blipFill rotWithShape="1">
            <a:blip r:embed="rId12">
              <a:alphaModFix/>
            </a:blip>
            <a:srcRect t="9403" r="2685"/>
            <a:stretch/>
          </p:blipFill>
          <p:spPr>
            <a:xfrm>
              <a:off x="28536584" y="19149964"/>
              <a:ext cx="6959546" cy="2312156"/>
            </a:xfrm>
            <a:prstGeom prst="rect">
              <a:avLst/>
            </a:prstGeom>
            <a:noFill/>
            <a:ln>
              <a:noFill/>
            </a:ln>
          </p:spPr>
        </p:pic>
        <p:cxnSp>
          <p:nvCxnSpPr>
            <p:cNvPr id="101" name="Google Shape;101;p1"/>
            <p:cNvCxnSpPr/>
            <p:nvPr/>
          </p:nvCxnSpPr>
          <p:spPr>
            <a:xfrm>
              <a:off x="25232600" y="18280802"/>
              <a:ext cx="15900" cy="918600"/>
            </a:xfrm>
            <a:prstGeom prst="straightConnector1">
              <a:avLst/>
            </a:prstGeom>
            <a:noFill/>
            <a:ln w="38100" cap="flat" cmpd="sng">
              <a:solidFill>
                <a:schemeClr val="dk1"/>
              </a:solidFill>
              <a:prstDash val="solid"/>
              <a:round/>
              <a:headEnd type="none" w="sm" len="sm"/>
              <a:tailEnd type="triangle" w="med" len="med"/>
            </a:ln>
          </p:spPr>
        </p:cxnSp>
      </p:grpSp>
      <p:sp>
        <p:nvSpPr>
          <p:cNvPr id="102" name="Google Shape;102;p1"/>
          <p:cNvSpPr/>
          <p:nvPr/>
        </p:nvSpPr>
        <p:spPr>
          <a:xfrm>
            <a:off x="12039775" y="15548675"/>
            <a:ext cx="9380400" cy="747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50"/>
              <a:buFont typeface="Arial"/>
              <a:buNone/>
            </a:pPr>
            <a:r>
              <a:rPr lang="en-US" sz="2200" b="1"/>
              <a:t>Reworked Expression Database Schema</a:t>
            </a:r>
            <a:endParaRPr sz="2200" b="1" i="0" u="none" strike="noStrike" cap="none">
              <a:solidFill>
                <a:srgbClr val="000000"/>
              </a:solidFill>
              <a:latin typeface="Arial"/>
              <a:ea typeface="Arial"/>
              <a:cs typeface="Arial"/>
              <a:sym typeface="Arial"/>
            </a:endParaRPr>
          </a:p>
          <a:p>
            <a:pPr marL="236536" marR="0" lvl="0" indent="-236536" algn="l" rtl="0">
              <a:lnSpc>
                <a:spcPct val="100000"/>
              </a:lnSpc>
              <a:spcBef>
                <a:spcPts val="0"/>
              </a:spcBef>
              <a:spcAft>
                <a:spcPts val="0"/>
              </a:spcAft>
              <a:buClr>
                <a:srgbClr val="000000"/>
              </a:buClr>
              <a:buSzPts val="2200"/>
              <a:buFont typeface="Arial"/>
              <a:buChar char="•"/>
            </a:pPr>
            <a:r>
              <a:rPr lang="en-US" sz="2200"/>
              <a:t>We changed the schema so that relational data can be captured appropriately, as well as expanded the database in order to be compatible with the addition of more species.</a:t>
            </a:r>
            <a:endParaRPr sz="2200"/>
          </a:p>
          <a:p>
            <a:pPr marL="236536" marR="0" lvl="0" indent="-236536" algn="l" rtl="0">
              <a:lnSpc>
                <a:spcPct val="100000"/>
              </a:lnSpc>
              <a:spcBef>
                <a:spcPts val="0"/>
              </a:spcBef>
              <a:spcAft>
                <a:spcPts val="0"/>
              </a:spcAft>
              <a:buSzPts val="2200"/>
              <a:buChar char="•"/>
            </a:pPr>
            <a:r>
              <a:rPr lang="en-US" sz="2200"/>
              <a:t>We added the gene table to specify which genes in which species is being referenced in the expression table. </a:t>
            </a:r>
            <a:endParaRPr sz="2200"/>
          </a:p>
          <a:p>
            <a:pPr marL="914400" marR="0" lvl="1" indent="-368300" algn="l" rtl="0">
              <a:lnSpc>
                <a:spcPct val="100000"/>
              </a:lnSpc>
              <a:spcBef>
                <a:spcPts val="0"/>
              </a:spcBef>
              <a:spcAft>
                <a:spcPts val="0"/>
              </a:spcAft>
              <a:buSzPts val="2200"/>
              <a:buChar char="○"/>
            </a:pPr>
            <a:r>
              <a:rPr lang="en-US" sz="2200"/>
              <a:t>As genes in many species have the dual name approach similar to </a:t>
            </a:r>
            <a:r>
              <a:rPr lang="en-US" sz="2200" i="1"/>
              <a:t>Saccharomyces cerevisiae</a:t>
            </a:r>
            <a:r>
              <a:rPr lang="en-US" sz="2200"/>
              <a:t> “standard name” and “systematic name,” we extrapolated that to be the display gene id (standard-like name) and the gene id (systematic-like name).</a:t>
            </a:r>
            <a:endParaRPr sz="2200"/>
          </a:p>
          <a:p>
            <a:pPr marL="914400" marR="0" lvl="1" indent="-368300" algn="l" rtl="0">
              <a:lnSpc>
                <a:spcPct val="100000"/>
              </a:lnSpc>
              <a:spcBef>
                <a:spcPts val="0"/>
              </a:spcBef>
              <a:spcAft>
                <a:spcPts val="0"/>
              </a:spcAft>
              <a:buSzPts val="2200"/>
              <a:buChar char="○"/>
            </a:pPr>
            <a:r>
              <a:rPr lang="en-US" sz="2200"/>
              <a:t>The display gene id is what we typically return to the user, while the gene id is part of the Primary key in which we refer to that gene throughout the relational database.</a:t>
            </a:r>
            <a:endParaRPr sz="2200"/>
          </a:p>
          <a:p>
            <a:pPr marL="914400" marR="0" lvl="1" indent="-368300" algn="l" rtl="0">
              <a:lnSpc>
                <a:spcPct val="100000"/>
              </a:lnSpc>
              <a:spcBef>
                <a:spcPts val="0"/>
              </a:spcBef>
              <a:spcAft>
                <a:spcPts val="0"/>
              </a:spcAft>
              <a:buSzPts val="2200"/>
              <a:buChar char="○"/>
            </a:pPr>
            <a:r>
              <a:rPr lang="en-US" sz="2200"/>
              <a:t>We also added the species name and taxon id of the gene, so that we could differentiate between genes of different species that share the same name. </a:t>
            </a:r>
            <a:endParaRPr sz="2200"/>
          </a:p>
          <a:p>
            <a:pPr marL="914400" marR="0" lvl="1" indent="-368300" algn="l" rtl="0">
              <a:lnSpc>
                <a:spcPct val="100000"/>
              </a:lnSpc>
              <a:spcBef>
                <a:spcPts val="0"/>
              </a:spcBef>
              <a:spcAft>
                <a:spcPts val="0"/>
              </a:spcAft>
              <a:buSzPts val="2200"/>
              <a:buChar char="○"/>
            </a:pPr>
            <a:r>
              <a:rPr lang="en-US" sz="2200"/>
              <a:t>Throughout the database, all genes are referenced by their gene id and their taxon id.</a:t>
            </a:r>
            <a:endParaRPr sz="2200"/>
          </a:p>
          <a:p>
            <a:pPr marL="457200" marR="0" lvl="0" indent="-368300" algn="l" rtl="0">
              <a:lnSpc>
                <a:spcPct val="100000"/>
              </a:lnSpc>
              <a:spcBef>
                <a:spcPts val="0"/>
              </a:spcBef>
              <a:spcAft>
                <a:spcPts val="0"/>
              </a:spcAft>
              <a:buSzPts val="2200"/>
              <a:buChar char="•"/>
            </a:pPr>
            <a:r>
              <a:rPr lang="en-US" sz="2200"/>
              <a:t>We connected the </a:t>
            </a:r>
            <a:r>
              <a:rPr lang="en-US" sz="2200" smtClean="0"/>
              <a:t>tables </a:t>
            </a:r>
            <a:r>
              <a:rPr lang="en-US" sz="2200"/>
              <a:t>by </a:t>
            </a:r>
            <a:r>
              <a:rPr lang="en-US" sz="2200" smtClean="0"/>
              <a:t>the use </a:t>
            </a:r>
            <a:r>
              <a:rPr lang="en-US" sz="2200"/>
              <a:t>of primary and foreign keys, </a:t>
            </a:r>
            <a:r>
              <a:rPr lang="en-US" sz="2200" smtClean="0"/>
              <a:t>to </a:t>
            </a:r>
            <a:r>
              <a:rPr lang="en-US" sz="2200"/>
              <a:t>ensure that each row is identifiable and unique, as well as to maintain referential integrity within the database.</a:t>
            </a:r>
            <a:endParaRPr sz="2200"/>
          </a:p>
        </p:txBody>
      </p:sp>
      <p:sp>
        <p:nvSpPr>
          <p:cNvPr id="103" name="Google Shape;103;p1"/>
          <p:cNvSpPr/>
          <p:nvPr/>
        </p:nvSpPr>
        <p:spPr>
          <a:xfrm>
            <a:off x="1032475" y="20972475"/>
            <a:ext cx="11306100" cy="2159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50"/>
              <a:buFont typeface="Arial"/>
              <a:buNone/>
            </a:pPr>
            <a:r>
              <a:rPr lang="en-US" sz="2200" b="1"/>
              <a:t>Changed data types to further match the data represented</a:t>
            </a:r>
            <a:endParaRPr sz="2200" b="1" i="0" u="none" strike="noStrike" cap="none">
              <a:solidFill>
                <a:srgbClr val="000000"/>
              </a:solidFill>
              <a:latin typeface="Arial"/>
              <a:ea typeface="Arial"/>
              <a:cs typeface="Arial"/>
              <a:sym typeface="Arial"/>
            </a:endParaRPr>
          </a:p>
          <a:p>
            <a:pPr marL="236536" marR="0" lvl="0" indent="-236536" algn="l" rtl="0">
              <a:lnSpc>
                <a:spcPct val="100000"/>
              </a:lnSpc>
              <a:spcBef>
                <a:spcPts val="0"/>
              </a:spcBef>
              <a:spcAft>
                <a:spcPts val="0"/>
              </a:spcAft>
              <a:buClr>
                <a:srgbClr val="000000"/>
              </a:buClr>
              <a:buSzPts val="2200"/>
              <a:buFont typeface="Arial"/>
              <a:buChar char="•"/>
            </a:pPr>
            <a:r>
              <a:rPr lang="en-US" sz="2200"/>
              <a:t>We updated the selected data types to match the data that was being inputted and specified whether certain values were optional or mandatory to include.</a:t>
            </a:r>
            <a:endParaRPr sz="2200"/>
          </a:p>
          <a:p>
            <a:pPr marL="236536" marR="0" lvl="0" indent="-236536" algn="l" rtl="0">
              <a:lnSpc>
                <a:spcPct val="100000"/>
              </a:lnSpc>
              <a:spcBef>
                <a:spcPts val="0"/>
              </a:spcBef>
              <a:spcAft>
                <a:spcPts val="0"/>
              </a:spcAft>
              <a:buSzPts val="2200"/>
              <a:buChar char="•"/>
            </a:pPr>
            <a:r>
              <a:rPr lang="en-US" sz="2200"/>
              <a:t>This allowed for more meaningful database operations to be performed on the data. </a:t>
            </a:r>
            <a:endParaRPr sz="2200"/>
          </a:p>
          <a:p>
            <a:pPr marL="914400" marR="0" lvl="1" indent="-368300" algn="l" rtl="0">
              <a:lnSpc>
                <a:spcPct val="100000"/>
              </a:lnSpc>
              <a:spcBef>
                <a:spcPts val="0"/>
              </a:spcBef>
              <a:spcAft>
                <a:spcPts val="0"/>
              </a:spcAft>
              <a:buSzPts val="2200"/>
              <a:buChar char="○"/>
            </a:pPr>
            <a:r>
              <a:rPr lang="en-US" sz="2200"/>
              <a:t>For example, sorting through expression data became more useful when it was represented as a double rather than a string type.</a:t>
            </a:r>
            <a:endParaRPr sz="2200"/>
          </a:p>
        </p:txBody>
      </p:sp>
      <p:sp>
        <p:nvSpPr>
          <p:cNvPr id="104" name="Google Shape;104;p1"/>
          <p:cNvSpPr/>
          <p:nvPr/>
        </p:nvSpPr>
        <p:spPr>
          <a:xfrm>
            <a:off x="22371325" y="6902963"/>
            <a:ext cx="20550600" cy="11916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3200"/>
              <a:buFont typeface="Arial"/>
              <a:buNone/>
            </a:pPr>
            <a:r>
              <a:rPr lang="en-US" sz="3200" b="0" i="0" u="none" strike="noStrike" cap="none">
                <a:solidFill>
                  <a:srgbClr val="FFFFF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22372150" y="12365300"/>
            <a:ext cx="6946500" cy="2966400"/>
          </a:xfrm>
          <a:prstGeom prst="rect">
            <a:avLst/>
          </a:prstGeom>
          <a:solidFill>
            <a:srgbClr val="AED1AE"/>
          </a:solidFill>
          <a:ln w="9525" cap="flat" cmpd="sng">
            <a:solidFill>
              <a:srgbClr val="AED1AE"/>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pSp>
        <p:nvGrpSpPr>
          <p:cNvPr id="106" name="Google Shape;106;p1"/>
          <p:cNvGrpSpPr/>
          <p:nvPr/>
        </p:nvGrpSpPr>
        <p:grpSpPr>
          <a:xfrm>
            <a:off x="33000450" y="23562725"/>
            <a:ext cx="9921500" cy="2767200"/>
            <a:chOff x="22394900" y="29785650"/>
            <a:chExt cx="9921500" cy="2767200"/>
          </a:xfrm>
        </p:grpSpPr>
        <p:sp>
          <p:nvSpPr>
            <p:cNvPr id="107" name="Google Shape;107;p1"/>
            <p:cNvSpPr/>
            <p:nvPr/>
          </p:nvSpPr>
          <p:spPr>
            <a:xfrm>
              <a:off x="22394900" y="29785650"/>
              <a:ext cx="9921300" cy="935100"/>
            </a:xfrm>
            <a:prstGeom prst="rect">
              <a:avLst/>
            </a:prstGeom>
            <a:solidFill>
              <a:srgbClr val="FFFFFF">
                <a:alpha val="6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Helvetica Neue"/>
                <a:buNone/>
              </a:pPr>
              <a:r>
                <a:rPr lang="en-US" sz="3600" b="0" i="0" u="none" strike="noStrike" cap="none">
                  <a:solidFill>
                    <a:srgbClr val="017C00"/>
                  </a:solidFill>
                  <a:latin typeface="Helvetica Neue"/>
                  <a:ea typeface="Helvetica Neue"/>
                  <a:cs typeface="Helvetica Neue"/>
                  <a:sym typeface="Helvetica Neue"/>
                </a:rPr>
                <a:t>Acknowledgments</a:t>
              </a: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22395100" y="30720750"/>
              <a:ext cx="9921300" cy="1832100"/>
            </a:xfrm>
            <a:prstGeom prst="rect">
              <a:avLst/>
            </a:prstGeom>
            <a:solidFill>
              <a:srgbClr val="FFFFFF"/>
            </a:solidFill>
            <a:ln>
              <a:noFill/>
            </a:ln>
          </p:spPr>
          <p:txBody>
            <a:bodyPr spcFirstLastPara="1" wrap="square" lIns="91425" tIns="45700" rIns="91425" bIns="45700" anchor="t" anchorCtr="0">
              <a:noAutofit/>
            </a:bodyPr>
            <a:lstStyle/>
            <a:p>
              <a:pPr marL="236536" marR="0" lvl="0" indent="-233361" algn="l" rtl="0">
                <a:lnSpc>
                  <a:spcPct val="100000"/>
                </a:lnSpc>
                <a:spcBef>
                  <a:spcPts val="0"/>
                </a:spcBef>
                <a:spcAft>
                  <a:spcPts val="0"/>
                </a:spcAft>
                <a:buClr>
                  <a:srgbClr val="333333"/>
                </a:buClr>
                <a:buSzPts val="2200"/>
                <a:buFont typeface="Arial"/>
                <a:buChar char="•"/>
              </a:pPr>
              <a:r>
                <a:rPr lang="en-US" sz="2200" b="0" i="0" u="none" strike="noStrike" cap="none">
                  <a:solidFill>
                    <a:srgbClr val="000000"/>
                  </a:solidFill>
                  <a:latin typeface="Arial"/>
                  <a:ea typeface="Arial"/>
                  <a:cs typeface="Arial"/>
                  <a:sym typeface="Arial"/>
                </a:rPr>
                <a:t>We would like to thank the prior developers on this project: Ahmad R. Mersaghian, Sarron A. Tadesse, </a:t>
              </a:r>
              <a:r>
                <a:rPr lang="en-US" sz="2200"/>
                <a:t>Ian M. Green, Lauren L. Amparo, </a:t>
              </a:r>
              <a:r>
                <a:rPr lang="en-US" sz="2200" b="0" i="0" u="none" strike="noStrike" cap="none">
                  <a:solidFill>
                    <a:srgbClr val="000000"/>
                  </a:solidFill>
                  <a:latin typeface="Arial"/>
                  <a:ea typeface="Arial"/>
                  <a:cs typeface="Arial"/>
                  <a:sym typeface="Arial"/>
                </a:rPr>
                <a:t>Alexia M. Filler, Kevin B. Patterson, Mihir Samdarshi, John L. Lopez, Justin Kyle T. Torres, Eileen J. Choe, Yeon-Soo (Jen) Shin, Edward B. Bachoura, Nicole A. Anguiano, Anindita Varshneya, Katrina Sherbina, Britain J. Southwick.</a:t>
              </a:r>
              <a:endParaRPr sz="1400" b="0" i="0" u="none" strike="noStrike" cap="none">
                <a:solidFill>
                  <a:srgbClr val="000000"/>
                </a:solidFill>
                <a:latin typeface="Arial"/>
                <a:ea typeface="Arial"/>
                <a:cs typeface="Arial"/>
                <a:sym typeface="Arial"/>
              </a:endParaRPr>
            </a:p>
          </p:txBody>
        </p:sp>
      </p:grpSp>
      <p:sp>
        <p:nvSpPr>
          <p:cNvPr id="109" name="Google Shape;109;p1"/>
          <p:cNvSpPr txBox="1"/>
          <p:nvPr/>
        </p:nvSpPr>
        <p:spPr>
          <a:xfrm>
            <a:off x="28931608" y="20100992"/>
            <a:ext cx="11628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Test Passes</a:t>
            </a:r>
            <a:endParaRPr sz="1400" b="0" i="0" u="none" strike="noStrike" cap="none">
              <a:solidFill>
                <a:srgbClr val="000000"/>
              </a:solidFill>
              <a:latin typeface="Arial"/>
              <a:ea typeface="Arial"/>
              <a:cs typeface="Arial"/>
              <a:sym typeface="Arial"/>
            </a:endParaRPr>
          </a:p>
        </p:txBody>
      </p:sp>
      <p:grpSp>
        <p:nvGrpSpPr>
          <p:cNvPr id="110" name="Google Shape;110;p1"/>
          <p:cNvGrpSpPr/>
          <p:nvPr/>
        </p:nvGrpSpPr>
        <p:grpSpPr>
          <a:xfrm>
            <a:off x="22406824" y="23491747"/>
            <a:ext cx="9842922" cy="5553092"/>
            <a:chOff x="22330113" y="23679950"/>
            <a:chExt cx="9921300" cy="5553092"/>
          </a:xfrm>
        </p:grpSpPr>
        <p:sp>
          <p:nvSpPr>
            <p:cNvPr id="111" name="Google Shape;111;p1"/>
            <p:cNvSpPr/>
            <p:nvPr/>
          </p:nvSpPr>
          <p:spPr>
            <a:xfrm>
              <a:off x="22330113" y="23679950"/>
              <a:ext cx="9921300" cy="935100"/>
            </a:xfrm>
            <a:prstGeom prst="rect">
              <a:avLst/>
            </a:prstGeom>
            <a:solidFill>
              <a:srgbClr val="FFFFFF">
                <a:alpha val="6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Arial"/>
                <a:buNone/>
              </a:pPr>
              <a:r>
                <a:rPr lang="en-US" sz="2800" b="0" i="0" u="none" strike="noStrike" cap="none">
                  <a:solidFill>
                    <a:srgbClr val="017C00"/>
                  </a:solidFill>
                  <a:latin typeface="Arial"/>
                  <a:ea typeface="Arial"/>
                  <a:cs typeface="Arial"/>
                  <a:sym typeface="Arial"/>
                </a:rPr>
                <a:t>Library Updates Protect against Security Vulnerabilities</a:t>
              </a:r>
              <a:endParaRPr sz="2800" b="0" i="0" u="none" strike="noStrike" cap="none">
                <a:solidFill>
                  <a:srgbClr val="017C00"/>
                </a:solidFill>
                <a:latin typeface="Arial"/>
                <a:ea typeface="Arial"/>
                <a:cs typeface="Arial"/>
                <a:sym typeface="Arial"/>
              </a:endParaRPr>
            </a:p>
          </p:txBody>
        </p:sp>
        <p:sp>
          <p:nvSpPr>
            <p:cNvPr id="112" name="Google Shape;112;p1"/>
            <p:cNvSpPr/>
            <p:nvPr/>
          </p:nvSpPr>
          <p:spPr>
            <a:xfrm>
              <a:off x="22332049" y="24591142"/>
              <a:ext cx="9918300" cy="46419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50"/>
                <a:buFont typeface="Arial"/>
                <a:buNone/>
              </a:pPr>
              <a:r>
                <a:rPr lang="en-US" sz="2200" b="1" i="0" u="none" strike="noStrike" cap="none">
                  <a:solidFill>
                    <a:srgbClr val="000000"/>
                  </a:solidFill>
                  <a:latin typeface="Arial"/>
                  <a:ea typeface="Arial"/>
                  <a:cs typeface="Arial"/>
                  <a:sym typeface="Arial"/>
                </a:rPr>
                <a:t>Updated Dependencies</a:t>
              </a:r>
              <a:endParaRPr sz="2200" b="1" i="0" u="none" strike="noStrike" cap="none">
                <a:solidFill>
                  <a:srgbClr val="000000"/>
                </a:solidFill>
                <a:latin typeface="Arial"/>
                <a:ea typeface="Arial"/>
                <a:cs typeface="Arial"/>
                <a:sym typeface="Arial"/>
              </a:endParaRPr>
            </a:p>
            <a:p>
              <a:pPr marL="236536" marR="0" lvl="0" indent="-236536"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GRNsight directly uses 52 libraries. Including dependencies of those libraries, GRNsight relies on 1533 libraries. </a:t>
              </a:r>
              <a:endParaRPr sz="2200" b="0" i="0" u="none" strike="noStrike" cap="none">
                <a:solidFill>
                  <a:srgbClr val="000000"/>
                </a:solidFill>
                <a:latin typeface="Arial"/>
                <a:ea typeface="Arial"/>
                <a:cs typeface="Arial"/>
                <a:sym typeface="Arial"/>
              </a:endParaRPr>
            </a:p>
            <a:p>
              <a:pPr marL="236536" marR="0" lvl="0" indent="-236536"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Dependencies had grown out of date and were updated.</a:t>
              </a:r>
              <a:endParaRPr sz="2200" b="0" i="0" u="none" strike="noStrike" cap="none">
                <a:solidFill>
                  <a:srgbClr val="000000"/>
                </a:solidFill>
                <a:latin typeface="Arial"/>
                <a:ea typeface="Arial"/>
                <a:cs typeface="Arial"/>
                <a:sym typeface="Arial"/>
              </a:endParaRPr>
            </a:p>
            <a:p>
              <a:pPr marL="236536" marR="0" lvl="0" indent="-236536"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Security vulnerabilities were identified within the dependencies as a result of outdated versions.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a:t>Migrated</a:t>
              </a:r>
              <a:r>
                <a:rPr lang="en-US" sz="2200" b="1" i="0" u="none" strike="noStrike" cap="none">
                  <a:solidFill>
                    <a:srgbClr val="000000"/>
                  </a:solidFill>
                  <a:latin typeface="Arial"/>
                  <a:ea typeface="Arial"/>
                  <a:cs typeface="Arial"/>
                  <a:sym typeface="Arial"/>
                </a:rPr>
                <a:t> Deprecated Dependencies</a:t>
              </a:r>
              <a:endParaRPr sz="2200" b="1"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Some dependencies, notably Jade, have been deprecated, threatening future iterations of GRNsight.</a:t>
              </a: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Migration of these libraries to their contemporary versions has begun to address this problem.</a:t>
              </a:r>
              <a:endParaRPr sz="22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 name="Google Shape;113;p1"/>
          <p:cNvSpPr/>
          <p:nvPr/>
        </p:nvSpPr>
        <p:spPr>
          <a:xfrm>
            <a:off x="22371317" y="5970350"/>
            <a:ext cx="20550600" cy="935100"/>
          </a:xfrm>
          <a:prstGeom prst="rect">
            <a:avLst/>
          </a:prstGeom>
          <a:solidFill>
            <a:srgbClr val="FFFFFF">
              <a:alpha val="6823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Arial"/>
              <a:buNone/>
            </a:pPr>
            <a:r>
              <a:rPr lang="en-US" sz="3600" b="0" i="0" u="none" strike="noStrike" cap="none">
                <a:solidFill>
                  <a:srgbClr val="017C00"/>
                </a:solidFill>
                <a:latin typeface="Arial"/>
                <a:ea typeface="Arial"/>
                <a:cs typeface="Arial"/>
                <a:sym typeface="Arial"/>
              </a:rPr>
              <a:t>GRNsight Automatically Lays Out Unweighted and Weighted Gene Regulatory Network Graphs</a:t>
            </a: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22481425" y="8260400"/>
            <a:ext cx="6837300" cy="105874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200" b="1" i="0" u="none" strike="noStrike" cap="none">
                <a:solidFill>
                  <a:srgbClr val="000000"/>
                </a:solidFill>
                <a:latin typeface="Arial"/>
                <a:ea typeface="Arial"/>
                <a:cs typeface="Arial"/>
                <a:sym typeface="Arial"/>
              </a:rPr>
              <a:t>2. Grid Layout</a:t>
            </a:r>
            <a:endParaRPr sz="2200" b="0" i="0" u="none" strike="noStrike" cap="none">
              <a:solidFill>
                <a:srgbClr val="000000"/>
              </a:solidFill>
              <a:latin typeface="Arial"/>
              <a:ea typeface="Arial"/>
              <a:cs typeface="Arial"/>
              <a:sym typeface="Arial"/>
            </a:endParaRPr>
          </a:p>
          <a:p>
            <a:pPr marL="457200" marR="0" lvl="0" indent="-24606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Grid Layout button allows the users to toggle the graph between a grid layout and a force graph layout.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200" b="1" i="0" u="none" strike="noStrike" cap="none">
                <a:solidFill>
                  <a:srgbClr val="000000"/>
                </a:solidFill>
                <a:latin typeface="Arial"/>
                <a:ea typeface="Arial"/>
                <a:cs typeface="Arial"/>
                <a:sym typeface="Arial"/>
              </a:rPr>
              <a:t>3. Force Graph Parameter Sliders </a:t>
            </a:r>
            <a:endParaRPr sz="2200" b="1" i="0" u="none" strike="noStrike" cap="none">
              <a:solidFill>
                <a:srgbClr val="000000"/>
              </a:solidFill>
              <a:latin typeface="Arial"/>
              <a:ea typeface="Arial"/>
              <a:cs typeface="Arial"/>
              <a:sym typeface="Arial"/>
            </a:endParaRPr>
          </a:p>
          <a:p>
            <a:pPr marL="457200" marR="0" lvl="0" indent="-23971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Link distance determines the minimum distance between nodes.</a:t>
            </a:r>
            <a:endParaRPr sz="2200" b="0" i="0" u="none" strike="noStrike" cap="none">
              <a:solidFill>
                <a:srgbClr val="000000"/>
              </a:solidFill>
              <a:latin typeface="Arial"/>
              <a:ea typeface="Arial"/>
              <a:cs typeface="Arial"/>
              <a:sym typeface="Arial"/>
            </a:endParaRPr>
          </a:p>
          <a:p>
            <a:pPr marL="457200" marR="0" lvl="0" indent="-23971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Nodes have a charge, which repel or attract other nodes.</a:t>
            </a:r>
            <a:endParaRPr sz="2200" b="0" i="0" u="none" strike="noStrike" cap="none">
              <a:solidFill>
                <a:srgbClr val="000000"/>
              </a:solidFill>
              <a:latin typeface="Arial"/>
              <a:ea typeface="Arial"/>
              <a:cs typeface="Arial"/>
              <a:sym typeface="Arial"/>
            </a:endParaRPr>
          </a:p>
          <a:p>
            <a:pPr marL="457200" marR="0" lvl="0" indent="-23971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Reset functionality sets all parameters to default.</a:t>
            </a:r>
            <a:endParaRPr sz="2200" b="0" i="0" u="none" strike="noStrike" cap="none">
              <a:solidFill>
                <a:srgbClr val="000000"/>
              </a:solidFill>
              <a:latin typeface="Arial"/>
              <a:ea typeface="Arial"/>
              <a:cs typeface="Arial"/>
              <a:sym typeface="Arial"/>
            </a:endParaRPr>
          </a:p>
          <a:p>
            <a:pPr marL="457200" marR="0" lvl="0" indent="-23971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Locking the parameters prevents any further changes.</a:t>
            </a:r>
            <a:endParaRPr sz="2200" b="0" i="0" u="none" strike="noStrike" cap="none">
              <a:solidFill>
                <a:srgbClr val="000000"/>
              </a:solidFill>
              <a:latin typeface="Arial"/>
              <a:ea typeface="Arial"/>
              <a:cs typeface="Arial"/>
              <a:sym typeface="Arial"/>
            </a:endParaRPr>
          </a:p>
          <a:p>
            <a:pPr marL="176212" marR="0" lvl="0" indent="-168275" algn="l" rtl="0">
              <a:lnSpc>
                <a:spcPct val="100000"/>
              </a:lnSpc>
              <a:spcBef>
                <a:spcPts val="0"/>
              </a:spcBef>
              <a:spcAft>
                <a:spcPts val="0"/>
              </a:spcAft>
              <a:buClr>
                <a:srgbClr val="000000"/>
              </a:buClr>
              <a:buSzPts val="2000"/>
              <a:buFont typeface="Arial"/>
              <a:buNone/>
            </a:pPr>
            <a:r>
              <a:rPr lang="en-US" sz="2200" b="1" i="0" u="none" strike="noStrike" cap="none">
                <a:solidFill>
                  <a:schemeClr val="dk1"/>
                </a:solidFill>
                <a:latin typeface="Arial"/>
                <a:ea typeface="Arial"/>
                <a:cs typeface="Arial"/>
                <a:sym typeface="Arial"/>
              </a:rPr>
              <a:t>4. Node Coloring</a:t>
            </a:r>
            <a:endParaRPr sz="2200" b="0" i="0" u="none" strike="noStrike" cap="none">
              <a:solidFill>
                <a:schemeClr val="dk1"/>
              </a:solidFill>
              <a:latin typeface="Arial"/>
              <a:ea typeface="Arial"/>
              <a:cs typeface="Arial"/>
              <a:sym typeface="Arial"/>
            </a:endParaRPr>
          </a:p>
          <a:p>
            <a:pPr marL="457200" marR="0" lvl="0" indent="-24606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This menu allows users to modify parameters of the node coloring visualization.</a:t>
            </a:r>
            <a:endParaRPr sz="2200" b="0" i="0" u="none" strike="noStrike" cap="none">
              <a:solidFill>
                <a:srgbClr val="000000"/>
              </a:solidFill>
              <a:latin typeface="Arial"/>
              <a:ea typeface="Arial"/>
              <a:cs typeface="Arial"/>
              <a:sym typeface="Arial"/>
            </a:endParaRPr>
          </a:p>
          <a:p>
            <a:pPr marL="457200" marR="0" lvl="0" indent="-24606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Dataset options are automatically generated from expression data sheets detected in an Excel input workbook.</a:t>
            </a:r>
            <a:endParaRPr sz="2200" b="0" i="0" u="none" strike="noStrike" cap="none">
              <a:solidFill>
                <a:srgbClr val="000000"/>
              </a:solidFill>
              <a:latin typeface="Arial"/>
              <a:ea typeface="Arial"/>
              <a:cs typeface="Arial"/>
              <a:sym typeface="Arial"/>
            </a:endParaRPr>
          </a:p>
          <a:p>
            <a:pPr marL="457200" marR="0" lvl="0" indent="-246061" algn="l" rtl="0">
              <a:lnSpc>
                <a:spcPct val="100000"/>
              </a:lnSpc>
              <a:spcBef>
                <a:spcPts val="0"/>
              </a:spcBef>
              <a:spcAft>
                <a:spcPts val="0"/>
              </a:spcAft>
              <a:buSzPts val="2200"/>
              <a:buChar char="•"/>
            </a:pPr>
            <a:r>
              <a:rPr lang="en-US" sz="2200"/>
              <a:t>A back-end PostgreSQL gene expression database can also be used to color Nodes.</a:t>
            </a:r>
            <a:endParaRPr sz="2200"/>
          </a:p>
          <a:p>
            <a:pPr marL="457200" marR="0" lvl="0" indent="-246061" algn="l" rtl="0">
              <a:lnSpc>
                <a:spcPct val="100000"/>
              </a:lnSpc>
              <a:spcBef>
                <a:spcPts val="0"/>
              </a:spcBef>
              <a:spcAft>
                <a:spcPts val="0"/>
              </a:spcAft>
              <a:buSzPts val="2200"/>
              <a:buChar char="•"/>
            </a:pPr>
            <a:r>
              <a:rPr lang="en-US" sz="2200" smtClean="0"/>
              <a:t>There </a:t>
            </a:r>
            <a:r>
              <a:rPr lang="en-US" sz="2200"/>
              <a:t>is a total of four datasets available.</a:t>
            </a:r>
            <a:endParaRPr sz="2200"/>
          </a:p>
          <a:p>
            <a:pPr marL="288925" marR="0" lvl="0" indent="-288925" algn="l" rtl="0">
              <a:lnSpc>
                <a:spcPct val="100000"/>
              </a:lnSpc>
              <a:spcBef>
                <a:spcPts val="0"/>
              </a:spcBef>
              <a:spcAft>
                <a:spcPts val="0"/>
              </a:spcAft>
              <a:buClr>
                <a:srgbClr val="000000"/>
              </a:buClr>
              <a:buSzPts val="2000"/>
              <a:buFont typeface="Arial"/>
              <a:buNone/>
            </a:pPr>
            <a:r>
              <a:rPr lang="en-US" sz="2200" b="1" i="0" u="none" strike="noStrike" cap="none">
                <a:solidFill>
                  <a:srgbClr val="000000"/>
                </a:solidFill>
                <a:latin typeface="Arial"/>
                <a:ea typeface="Arial"/>
                <a:cs typeface="Arial"/>
                <a:sym typeface="Arial"/>
              </a:rPr>
              <a:t>5. GRNsight includes options to show or hide the weight values</a:t>
            </a:r>
            <a:endParaRPr sz="2200" b="0" i="0" u="none" strike="noStrike" cap="none">
              <a:solidFill>
                <a:srgbClr val="000000"/>
              </a:solidFill>
              <a:latin typeface="Arial"/>
              <a:ea typeface="Arial"/>
              <a:cs typeface="Arial"/>
              <a:sym typeface="Arial"/>
            </a:endParaRPr>
          </a:p>
          <a:p>
            <a:pPr marL="457200" marR="0" lvl="0" indent="-249236"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Buttons enable the user to always see edge weights, never see edge weights, or see edge weights upon mouseover of the edges.</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200" b="1" i="0" u="none" strike="noStrike" cap="none">
                <a:solidFill>
                  <a:srgbClr val="000000"/>
                </a:solidFill>
                <a:latin typeface="Arial"/>
                <a:ea typeface="Arial"/>
                <a:cs typeface="Arial"/>
                <a:sym typeface="Arial"/>
              </a:rPr>
              <a:t>6. Edge Weight Normalization</a:t>
            </a:r>
            <a:endParaRPr sz="2200" b="1" i="0" u="none" strike="noStrike" cap="none">
              <a:solidFill>
                <a:srgbClr val="000000"/>
              </a:solidFill>
              <a:latin typeface="Arial"/>
              <a:ea typeface="Arial"/>
              <a:cs typeface="Arial"/>
              <a:sym typeface="Arial"/>
            </a:endParaRPr>
          </a:p>
          <a:p>
            <a:pPr marL="457200" marR="0" lvl="0" indent="-23971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Allows user to set normalization factor in user interface.</a:t>
            </a:r>
            <a:endParaRPr sz="2200" b="0" i="0" u="none" strike="noStrike" cap="none">
              <a:solidFill>
                <a:srgbClr val="000000"/>
              </a:solidFill>
              <a:latin typeface="Arial"/>
              <a:ea typeface="Arial"/>
              <a:cs typeface="Arial"/>
              <a:sym typeface="Arial"/>
            </a:endParaRPr>
          </a:p>
          <a:p>
            <a:pPr marL="457200" marR="0" lvl="0" indent="-23971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Edge thicknesses for different graphs can be rendered on the same scale.</a:t>
            </a:r>
            <a:endParaRPr sz="2200" b="0" i="0" u="none" strike="noStrike" cap="none">
              <a:solidFill>
                <a:srgbClr val="000000"/>
              </a:solidFill>
              <a:latin typeface="Arial"/>
              <a:ea typeface="Arial"/>
              <a:cs typeface="Arial"/>
              <a:sym typeface="Arial"/>
            </a:endParaRPr>
          </a:p>
        </p:txBody>
      </p:sp>
      <p:pic>
        <p:nvPicPr>
          <p:cNvPr id="115" name="Google Shape;115;p1"/>
          <p:cNvPicPr preferRelativeResize="0"/>
          <p:nvPr/>
        </p:nvPicPr>
        <p:blipFill rotWithShape="1">
          <a:blip r:embed="rId13">
            <a:alphaModFix/>
          </a:blip>
          <a:srcRect l="2353" r="2344"/>
          <a:stretch/>
        </p:blipFill>
        <p:spPr>
          <a:xfrm>
            <a:off x="32282137" y="7718558"/>
            <a:ext cx="10246301" cy="6015168"/>
          </a:xfrm>
          <a:prstGeom prst="rect">
            <a:avLst/>
          </a:prstGeom>
          <a:noFill/>
          <a:ln w="12700" cap="flat" cmpd="sng">
            <a:solidFill>
              <a:srgbClr val="000000"/>
            </a:solidFill>
            <a:prstDash val="solid"/>
            <a:round/>
            <a:headEnd type="none" w="sm" len="sm"/>
            <a:tailEnd type="none" w="sm" len="sm"/>
          </a:ln>
        </p:spPr>
      </p:pic>
      <p:grpSp>
        <p:nvGrpSpPr>
          <p:cNvPr id="116" name="Google Shape;116;p1"/>
          <p:cNvGrpSpPr/>
          <p:nvPr/>
        </p:nvGrpSpPr>
        <p:grpSpPr>
          <a:xfrm>
            <a:off x="40288164" y="11863789"/>
            <a:ext cx="1786246" cy="1743523"/>
            <a:chOff x="30688219" y="11355256"/>
            <a:chExt cx="1799200" cy="1743523"/>
          </a:xfrm>
        </p:grpSpPr>
        <p:sp>
          <p:nvSpPr>
            <p:cNvPr id="117" name="Google Shape;117;p1"/>
            <p:cNvSpPr/>
            <p:nvPr/>
          </p:nvSpPr>
          <p:spPr>
            <a:xfrm>
              <a:off x="30710519" y="11364179"/>
              <a:ext cx="1776900" cy="1734600"/>
            </a:xfrm>
            <a:prstGeom prst="rect">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cxnSp>
          <p:nvCxnSpPr>
            <p:cNvPr id="118" name="Google Shape;118;p1"/>
            <p:cNvCxnSpPr/>
            <p:nvPr/>
          </p:nvCxnSpPr>
          <p:spPr>
            <a:xfrm>
              <a:off x="32001200" y="12955670"/>
              <a:ext cx="365700" cy="0"/>
            </a:xfrm>
            <a:prstGeom prst="straightConnector1">
              <a:avLst/>
            </a:prstGeom>
            <a:noFill/>
            <a:ln w="34925" cap="flat" cmpd="sng">
              <a:solidFill>
                <a:srgbClr val="807F80"/>
              </a:solidFill>
              <a:prstDash val="solid"/>
              <a:round/>
              <a:headEnd type="none" w="sm" len="sm"/>
              <a:tailEnd type="triangle" w="med" len="med"/>
            </a:ln>
          </p:spPr>
        </p:cxnSp>
        <p:cxnSp>
          <p:nvCxnSpPr>
            <p:cNvPr id="119" name="Google Shape;119;p1"/>
            <p:cNvCxnSpPr/>
            <p:nvPr/>
          </p:nvCxnSpPr>
          <p:spPr>
            <a:xfrm>
              <a:off x="31629503" y="12281806"/>
              <a:ext cx="733500" cy="0"/>
            </a:xfrm>
            <a:prstGeom prst="straightConnector1">
              <a:avLst/>
            </a:prstGeom>
            <a:noFill/>
            <a:ln w="57150" cap="flat" cmpd="sng">
              <a:solidFill>
                <a:srgbClr val="C43D3C"/>
              </a:solidFill>
              <a:prstDash val="solid"/>
              <a:round/>
              <a:headEnd type="none" w="sm" len="sm"/>
              <a:tailEnd type="triangle" w="med" len="med"/>
            </a:ln>
          </p:spPr>
        </p:cxnSp>
        <p:grpSp>
          <p:nvGrpSpPr>
            <p:cNvPr id="120" name="Google Shape;120;p1"/>
            <p:cNvGrpSpPr/>
            <p:nvPr/>
          </p:nvGrpSpPr>
          <p:grpSpPr>
            <a:xfrm>
              <a:off x="31694421" y="12531373"/>
              <a:ext cx="673500" cy="174833"/>
              <a:chOff x="294155" y="3559219"/>
              <a:chExt cx="733500" cy="260400"/>
            </a:xfrm>
          </p:grpSpPr>
          <p:cxnSp>
            <p:nvCxnSpPr>
              <p:cNvPr id="121" name="Google Shape;121;p1"/>
              <p:cNvCxnSpPr/>
              <p:nvPr/>
            </p:nvCxnSpPr>
            <p:spPr>
              <a:xfrm>
                <a:off x="294155" y="3689468"/>
                <a:ext cx="733500" cy="0"/>
              </a:xfrm>
              <a:prstGeom prst="straightConnector1">
                <a:avLst/>
              </a:prstGeom>
              <a:noFill/>
              <a:ln w="57150" cap="flat" cmpd="sng">
                <a:solidFill>
                  <a:srgbClr val="337BB8"/>
                </a:solidFill>
                <a:prstDash val="solid"/>
                <a:round/>
                <a:headEnd type="none" w="sm" len="sm"/>
                <a:tailEnd type="none" w="sm" len="sm"/>
              </a:ln>
            </p:spPr>
          </p:cxnSp>
          <p:cxnSp>
            <p:nvCxnSpPr>
              <p:cNvPr id="122" name="Google Shape;122;p1"/>
              <p:cNvCxnSpPr/>
              <p:nvPr/>
            </p:nvCxnSpPr>
            <p:spPr>
              <a:xfrm>
                <a:off x="1015403" y="3559219"/>
                <a:ext cx="0" cy="260400"/>
              </a:xfrm>
              <a:prstGeom prst="straightConnector1">
                <a:avLst/>
              </a:prstGeom>
              <a:noFill/>
              <a:ln w="57150" cap="rnd" cmpd="sng">
                <a:solidFill>
                  <a:srgbClr val="337BB8"/>
                </a:solidFill>
                <a:prstDash val="solid"/>
                <a:round/>
                <a:headEnd type="none" w="sm" len="sm"/>
                <a:tailEnd type="none" w="sm" len="sm"/>
              </a:ln>
            </p:spPr>
          </p:cxnSp>
        </p:grpSp>
        <p:sp>
          <p:nvSpPr>
            <p:cNvPr id="123" name="Google Shape;123;p1"/>
            <p:cNvSpPr txBox="1"/>
            <p:nvPr/>
          </p:nvSpPr>
          <p:spPr>
            <a:xfrm>
              <a:off x="30688219" y="12102149"/>
              <a:ext cx="941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activation</a:t>
              </a:r>
              <a:endParaRPr sz="1400" b="0" i="0" u="none" strike="noStrike" cap="none">
                <a:solidFill>
                  <a:srgbClr val="000000"/>
                </a:solidFill>
                <a:latin typeface="Arial"/>
                <a:ea typeface="Arial"/>
                <a:cs typeface="Arial"/>
                <a:sym typeface="Arial"/>
              </a:endParaRPr>
            </a:p>
          </p:txBody>
        </p:sp>
        <p:sp>
          <p:nvSpPr>
            <p:cNvPr id="124" name="Google Shape;124;p1"/>
            <p:cNvSpPr txBox="1"/>
            <p:nvPr/>
          </p:nvSpPr>
          <p:spPr>
            <a:xfrm>
              <a:off x="30691825" y="12438742"/>
              <a:ext cx="1171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repression</a:t>
              </a:r>
              <a:endParaRPr sz="1400" b="0" i="0" u="none" strike="noStrike" cap="none">
                <a:solidFill>
                  <a:srgbClr val="000000"/>
                </a:solidFill>
                <a:latin typeface="Arial"/>
                <a:ea typeface="Arial"/>
                <a:cs typeface="Arial"/>
                <a:sym typeface="Arial"/>
              </a:endParaRPr>
            </a:p>
          </p:txBody>
        </p:sp>
        <p:sp>
          <p:nvSpPr>
            <p:cNvPr id="125" name="Google Shape;125;p1"/>
            <p:cNvSpPr txBox="1"/>
            <p:nvPr/>
          </p:nvSpPr>
          <p:spPr>
            <a:xfrm>
              <a:off x="30688219" y="12782546"/>
              <a:ext cx="136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weak influence</a:t>
              </a:r>
              <a:endParaRPr sz="1400" b="0" i="0" u="none" strike="noStrike" cap="none">
                <a:solidFill>
                  <a:srgbClr val="000000"/>
                </a:solidFill>
                <a:latin typeface="Arial"/>
                <a:ea typeface="Arial"/>
                <a:cs typeface="Arial"/>
                <a:sym typeface="Arial"/>
              </a:endParaRPr>
            </a:p>
          </p:txBody>
        </p:sp>
        <p:pic>
          <p:nvPicPr>
            <p:cNvPr id="126" name="Google Shape;126;p1"/>
            <p:cNvPicPr preferRelativeResize="0"/>
            <p:nvPr/>
          </p:nvPicPr>
          <p:blipFill rotWithShape="1">
            <a:blip r:embed="rId14">
              <a:alphaModFix/>
            </a:blip>
            <a:srcRect r="4532" b="11079"/>
            <a:stretch/>
          </p:blipFill>
          <p:spPr>
            <a:xfrm>
              <a:off x="31620078" y="11721299"/>
              <a:ext cx="752498" cy="355862"/>
            </a:xfrm>
            <a:prstGeom prst="rect">
              <a:avLst/>
            </a:prstGeom>
            <a:noFill/>
            <a:ln>
              <a:noFill/>
            </a:ln>
          </p:spPr>
        </p:pic>
        <p:sp>
          <p:nvSpPr>
            <p:cNvPr id="127" name="Google Shape;127;p1"/>
            <p:cNvSpPr txBox="1"/>
            <p:nvPr/>
          </p:nvSpPr>
          <p:spPr>
            <a:xfrm>
              <a:off x="30698725" y="11760617"/>
              <a:ext cx="752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gene</a:t>
              </a:r>
              <a:endParaRPr sz="1400" b="0" i="0" u="none" strike="noStrike" cap="none">
                <a:solidFill>
                  <a:srgbClr val="000000"/>
                </a:solidFill>
                <a:latin typeface="Arial"/>
                <a:ea typeface="Arial"/>
                <a:cs typeface="Arial"/>
                <a:sym typeface="Arial"/>
              </a:endParaRPr>
            </a:p>
          </p:txBody>
        </p:sp>
        <p:sp>
          <p:nvSpPr>
            <p:cNvPr id="128" name="Google Shape;128;p1"/>
            <p:cNvSpPr txBox="1"/>
            <p:nvPr/>
          </p:nvSpPr>
          <p:spPr>
            <a:xfrm>
              <a:off x="30710516" y="11355256"/>
              <a:ext cx="17769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Key</a:t>
              </a:r>
              <a:endParaRPr sz="1400" b="0" i="0" u="none" strike="noStrike" cap="none">
                <a:solidFill>
                  <a:srgbClr val="000000"/>
                </a:solidFill>
                <a:latin typeface="Arial"/>
                <a:ea typeface="Arial"/>
                <a:cs typeface="Arial"/>
                <a:sym typeface="Arial"/>
              </a:endParaRPr>
            </a:p>
          </p:txBody>
        </p:sp>
      </p:grpSp>
      <p:sp>
        <p:nvSpPr>
          <p:cNvPr id="129" name="Google Shape;129;p1"/>
          <p:cNvSpPr txBox="1"/>
          <p:nvPr/>
        </p:nvSpPr>
        <p:spPr>
          <a:xfrm>
            <a:off x="27515277" y="6908916"/>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FF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30" name="Google Shape;130;p1"/>
          <p:cNvSpPr txBox="1"/>
          <p:nvPr/>
        </p:nvSpPr>
        <p:spPr>
          <a:xfrm>
            <a:off x="32389915" y="11855959"/>
            <a:ext cx="323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22405225" y="19984300"/>
            <a:ext cx="9842700" cy="32562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txBox="1"/>
          <p:nvPr/>
        </p:nvSpPr>
        <p:spPr>
          <a:xfrm>
            <a:off x="22481425" y="19963300"/>
            <a:ext cx="4794000" cy="3156900"/>
          </a:xfrm>
          <a:prstGeom prst="rect">
            <a:avLst/>
          </a:prstGeom>
          <a:noFill/>
          <a:ln>
            <a:noFill/>
          </a:ln>
        </p:spPr>
        <p:txBody>
          <a:bodyPr spcFirstLastPara="1" wrap="square" lIns="91425" tIns="91425" rIns="91425" bIns="91425" anchor="t" anchorCtr="0">
            <a:noAutofit/>
          </a:bodyPr>
          <a:lstStyle/>
          <a:p>
            <a:pPr marL="457200" marR="0" lvl="0" indent="-368300" algn="l" rtl="0">
              <a:lnSpc>
                <a:spcPct val="100000"/>
              </a:lnSpc>
              <a:spcBef>
                <a:spcPts val="0"/>
              </a:spcBef>
              <a:spcAft>
                <a:spcPts val="0"/>
              </a:spcAft>
              <a:buClr>
                <a:srgbClr val="000000"/>
              </a:buClr>
              <a:buSzPts val="2200"/>
              <a:buFont typeface="Arial"/>
              <a:buChar char="•"/>
            </a:pPr>
            <a:r>
              <a:rPr lang="en-US" sz="2200"/>
              <a:t>Revised the Export to Excel Documentation to reflect the new modal system. </a:t>
            </a:r>
            <a:endParaRPr sz="2200"/>
          </a:p>
          <a:p>
            <a:pPr marL="914400" marR="0" lvl="1" indent="-368300" algn="l" rtl="0">
              <a:lnSpc>
                <a:spcPct val="100000"/>
              </a:lnSpc>
              <a:spcBef>
                <a:spcPts val="0"/>
              </a:spcBef>
              <a:spcAft>
                <a:spcPts val="0"/>
              </a:spcAft>
              <a:buSzPts val="2200"/>
              <a:buChar char="○"/>
            </a:pPr>
            <a:r>
              <a:rPr lang="en-US" sz="2200"/>
              <a:t>Export to Excel Documentation includes information on how to export expression data from sources located within the Expression Database.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22405225" y="19062138"/>
            <a:ext cx="9842700" cy="935100"/>
          </a:xfrm>
          <a:prstGeom prst="rect">
            <a:avLst/>
          </a:prstGeom>
          <a:solidFill>
            <a:srgbClr val="FFFFFF">
              <a:alpha val="6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Arial"/>
              <a:buNone/>
            </a:pPr>
            <a:r>
              <a:rPr lang="en-US" sz="2800">
                <a:solidFill>
                  <a:srgbClr val="017C00"/>
                </a:solidFill>
              </a:rPr>
              <a:t>Documentation Updates Reflect New GRNsight </a:t>
            </a:r>
            <a:r>
              <a:rPr lang="en-US" sz="2800" smtClean="0">
                <a:solidFill>
                  <a:srgbClr val="017C00"/>
                </a:solidFill>
              </a:rPr>
              <a:t>Features</a:t>
            </a:r>
            <a:endParaRPr sz="2800" b="0" i="0" u="none" strike="noStrike" cap="none">
              <a:solidFill>
                <a:srgbClr val="017C00"/>
              </a:solidFill>
              <a:latin typeface="Arial"/>
              <a:ea typeface="Arial"/>
              <a:cs typeface="Arial"/>
              <a:sym typeface="Arial"/>
            </a:endParaRPr>
          </a:p>
        </p:txBody>
      </p:sp>
      <p:pic>
        <p:nvPicPr>
          <p:cNvPr id="134" name="Google Shape;134;p1"/>
          <p:cNvPicPr preferRelativeResize="0"/>
          <p:nvPr/>
        </p:nvPicPr>
        <p:blipFill rotWithShape="1">
          <a:blip r:embed="rId15">
            <a:alphaModFix/>
          </a:blip>
          <a:srcRect l="93275" r="1089"/>
          <a:stretch/>
        </p:blipFill>
        <p:spPr>
          <a:xfrm>
            <a:off x="41648452" y="6905600"/>
            <a:ext cx="1013351" cy="660400"/>
          </a:xfrm>
          <a:prstGeom prst="rect">
            <a:avLst/>
          </a:prstGeom>
          <a:noFill/>
          <a:ln>
            <a:noFill/>
          </a:ln>
        </p:spPr>
      </p:pic>
      <p:pic>
        <p:nvPicPr>
          <p:cNvPr id="135" name="Google Shape;135;p1"/>
          <p:cNvPicPr preferRelativeResize="0"/>
          <p:nvPr/>
        </p:nvPicPr>
        <p:blipFill rotWithShape="1">
          <a:blip r:embed="rId16">
            <a:alphaModFix/>
          </a:blip>
          <a:srcRect b="58234"/>
          <a:stretch/>
        </p:blipFill>
        <p:spPr>
          <a:xfrm>
            <a:off x="29670675" y="7725200"/>
            <a:ext cx="2565050" cy="3528525"/>
          </a:xfrm>
          <a:prstGeom prst="rect">
            <a:avLst/>
          </a:prstGeom>
          <a:noFill/>
          <a:ln>
            <a:noFill/>
          </a:ln>
        </p:spPr>
      </p:pic>
      <p:pic>
        <p:nvPicPr>
          <p:cNvPr id="136" name="Google Shape;136;p1"/>
          <p:cNvPicPr preferRelativeResize="0"/>
          <p:nvPr/>
        </p:nvPicPr>
        <p:blipFill rotWithShape="1">
          <a:blip r:embed="rId17">
            <a:alphaModFix/>
          </a:blip>
          <a:srcRect/>
          <a:stretch/>
        </p:blipFill>
        <p:spPr>
          <a:xfrm>
            <a:off x="37342925" y="13882938"/>
            <a:ext cx="2660356" cy="4458176"/>
          </a:xfrm>
          <a:prstGeom prst="rect">
            <a:avLst/>
          </a:prstGeom>
          <a:noFill/>
          <a:ln>
            <a:noFill/>
          </a:ln>
        </p:spPr>
      </p:pic>
      <p:sp>
        <p:nvSpPr>
          <p:cNvPr id="137" name="Google Shape;137;p1"/>
          <p:cNvSpPr txBox="1"/>
          <p:nvPr/>
        </p:nvSpPr>
        <p:spPr>
          <a:xfrm>
            <a:off x="22481425" y="6862700"/>
            <a:ext cx="4966200" cy="1539300"/>
          </a:xfrm>
          <a:prstGeom prst="rect">
            <a:avLst/>
          </a:prstGeom>
          <a:noFill/>
          <a:ln>
            <a:noFill/>
          </a:ln>
        </p:spPr>
        <p:txBody>
          <a:bodyPr spcFirstLastPara="1" wrap="square" lIns="91425" tIns="91425" rIns="91425" bIns="91425" anchor="t" anchorCtr="0">
            <a:spAutoFit/>
          </a:bodyPr>
          <a:lstStyle/>
          <a:p>
            <a:pPr marL="176212" marR="0" lvl="0" indent="-168275" algn="l" rtl="0">
              <a:lnSpc>
                <a:spcPct val="100000"/>
              </a:lnSpc>
              <a:spcBef>
                <a:spcPts val="0"/>
              </a:spcBef>
              <a:spcAft>
                <a:spcPts val="0"/>
              </a:spcAft>
              <a:buClr>
                <a:srgbClr val="000000"/>
              </a:buClr>
              <a:buSzPts val="2000"/>
              <a:buFont typeface="Arial"/>
              <a:buNone/>
            </a:pPr>
            <a:r>
              <a:rPr lang="en-US" sz="2200" b="1" i="0" u="none" strike="noStrike" cap="none">
                <a:solidFill>
                  <a:srgbClr val="000000"/>
                </a:solidFill>
                <a:latin typeface="Arial"/>
                <a:ea typeface="Arial"/>
                <a:cs typeface="Arial"/>
                <a:sym typeface="Arial"/>
              </a:rPr>
              <a:t>1. File Formats</a:t>
            </a:r>
            <a:endParaRPr sz="2200" b="0" i="0" u="none" strike="noStrike" cap="none">
              <a:solidFill>
                <a:srgbClr val="000000"/>
              </a:solidFill>
              <a:latin typeface="Arial"/>
              <a:ea typeface="Arial"/>
              <a:cs typeface="Arial"/>
              <a:sym typeface="Arial"/>
            </a:endParaRPr>
          </a:p>
          <a:p>
            <a:pPr marL="457200" marR="0" lvl="0" indent="-24606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Can import and export Excel, SIF, or GraphML files.</a:t>
            </a:r>
            <a:endParaRPr sz="2200" b="0" i="0" u="none" strike="noStrike" cap="none">
              <a:solidFill>
                <a:srgbClr val="000000"/>
              </a:solidFill>
              <a:latin typeface="Arial"/>
              <a:ea typeface="Arial"/>
              <a:cs typeface="Arial"/>
              <a:sym typeface="Arial"/>
            </a:endParaRPr>
          </a:p>
          <a:p>
            <a:pPr marL="457200" marR="0" lvl="0" indent="-246061"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Demo files are provided.</a:t>
            </a:r>
            <a:endParaRPr sz="2200" b="0" i="0" u="none" strike="noStrike" cap="none">
              <a:solidFill>
                <a:srgbClr val="000000"/>
              </a:solidFill>
              <a:latin typeface="Arial"/>
              <a:ea typeface="Arial"/>
              <a:cs typeface="Arial"/>
              <a:sym typeface="Arial"/>
            </a:endParaRPr>
          </a:p>
        </p:txBody>
      </p:sp>
      <p:pic>
        <p:nvPicPr>
          <p:cNvPr id="138" name="Google Shape;138;p1"/>
          <p:cNvPicPr preferRelativeResize="0"/>
          <p:nvPr/>
        </p:nvPicPr>
        <p:blipFill rotWithShape="1">
          <a:blip r:embed="rId18">
            <a:alphaModFix/>
          </a:blip>
          <a:srcRect/>
          <a:stretch/>
        </p:blipFill>
        <p:spPr>
          <a:xfrm>
            <a:off x="40206925" y="13968077"/>
            <a:ext cx="2411895" cy="3852900"/>
          </a:xfrm>
          <a:prstGeom prst="rect">
            <a:avLst/>
          </a:prstGeom>
          <a:noFill/>
          <a:ln>
            <a:noFill/>
          </a:ln>
        </p:spPr>
      </p:pic>
      <p:sp>
        <p:nvSpPr>
          <p:cNvPr id="139" name="Google Shape;139;p1"/>
          <p:cNvSpPr txBox="1"/>
          <p:nvPr/>
        </p:nvSpPr>
        <p:spPr>
          <a:xfrm>
            <a:off x="41883041" y="16548775"/>
            <a:ext cx="564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FF0000"/>
                </a:solidFill>
                <a:latin typeface="Arial"/>
                <a:ea typeface="Arial"/>
                <a:cs typeface="Arial"/>
                <a:sym typeface="Arial"/>
              </a:rPr>
              <a:t>8</a:t>
            </a:r>
            <a:endParaRPr sz="1400" b="0" i="0" u="none" strike="noStrike" cap="none">
              <a:solidFill>
                <a:srgbClr val="000000"/>
              </a:solidFill>
              <a:latin typeface="Arial"/>
              <a:ea typeface="Arial"/>
              <a:cs typeface="Arial"/>
              <a:sym typeface="Arial"/>
            </a:endParaRPr>
          </a:p>
        </p:txBody>
      </p:sp>
      <p:pic>
        <p:nvPicPr>
          <p:cNvPr id="140" name="Google Shape;140;p1"/>
          <p:cNvPicPr preferRelativeResize="0"/>
          <p:nvPr/>
        </p:nvPicPr>
        <p:blipFill rotWithShape="1">
          <a:blip r:embed="rId15">
            <a:alphaModFix/>
          </a:blip>
          <a:srcRect l="2660" r="21310"/>
          <a:stretch/>
        </p:blipFill>
        <p:spPr>
          <a:xfrm>
            <a:off x="28046750" y="6908925"/>
            <a:ext cx="13677901" cy="660400"/>
          </a:xfrm>
          <a:prstGeom prst="rect">
            <a:avLst/>
          </a:prstGeom>
          <a:noFill/>
          <a:ln>
            <a:noFill/>
          </a:ln>
        </p:spPr>
      </p:pic>
      <p:sp>
        <p:nvSpPr>
          <p:cNvPr id="141" name="Google Shape;141;p1"/>
          <p:cNvSpPr txBox="1"/>
          <p:nvPr/>
        </p:nvSpPr>
        <p:spPr>
          <a:xfrm>
            <a:off x="31316995" y="7662360"/>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FF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42" name="Google Shape;142;p1"/>
          <p:cNvSpPr txBox="1"/>
          <p:nvPr/>
        </p:nvSpPr>
        <p:spPr>
          <a:xfrm>
            <a:off x="31316995" y="8980985"/>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FF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43" name="Google Shape;143;p1"/>
          <p:cNvSpPr txBox="1"/>
          <p:nvPr/>
        </p:nvSpPr>
        <p:spPr>
          <a:xfrm>
            <a:off x="39298780" y="14096225"/>
            <a:ext cx="462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FF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44" name="Google Shape;144;p1"/>
          <p:cNvSpPr txBox="1"/>
          <p:nvPr/>
        </p:nvSpPr>
        <p:spPr>
          <a:xfrm>
            <a:off x="41871141" y="14096225"/>
            <a:ext cx="462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FF0000"/>
                </a:solidFill>
                <a:latin typeface="Arial"/>
                <a:ea typeface="Arial"/>
                <a:cs typeface="Arial"/>
                <a:sym typeface="Arial"/>
              </a:rPr>
              <a:t>7</a:t>
            </a:r>
            <a:endParaRPr sz="1400" b="0" i="0" u="none" strike="noStrike" cap="none">
              <a:solidFill>
                <a:srgbClr val="000000"/>
              </a:solidFill>
              <a:latin typeface="Arial"/>
              <a:ea typeface="Arial"/>
              <a:cs typeface="Arial"/>
              <a:sym typeface="Arial"/>
            </a:endParaRPr>
          </a:p>
        </p:txBody>
      </p:sp>
      <p:sp>
        <p:nvSpPr>
          <p:cNvPr id="145" name="Google Shape;145;p1"/>
          <p:cNvSpPr txBox="1"/>
          <p:nvPr/>
        </p:nvSpPr>
        <p:spPr>
          <a:xfrm>
            <a:off x="39336739" y="15819550"/>
            <a:ext cx="384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FF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146" name="Google Shape;146;p1"/>
          <p:cNvSpPr txBox="1"/>
          <p:nvPr/>
        </p:nvSpPr>
        <p:spPr>
          <a:xfrm>
            <a:off x="33216375" y="14033500"/>
            <a:ext cx="3449400" cy="2893800"/>
          </a:xfrm>
          <a:prstGeom prst="rect">
            <a:avLst/>
          </a:prstGeom>
          <a:noFill/>
          <a:ln>
            <a:noFill/>
          </a:ln>
        </p:spPr>
        <p:txBody>
          <a:bodyPr spcFirstLastPara="1" wrap="square" lIns="91425" tIns="91425" rIns="91425" bIns="91425" anchor="t" anchorCtr="0">
            <a:spAutoFit/>
          </a:bodyPr>
          <a:lstStyle/>
          <a:p>
            <a:pPr marL="6350" marR="0" lvl="0" indent="0" algn="l" rtl="0">
              <a:lnSpc>
                <a:spcPct val="100000"/>
              </a:lnSpc>
              <a:spcBef>
                <a:spcPts val="0"/>
              </a:spcBef>
              <a:spcAft>
                <a:spcPts val="0"/>
              </a:spcAft>
              <a:buClr>
                <a:srgbClr val="000000"/>
              </a:buClr>
              <a:buSzPts val="1100"/>
              <a:buFont typeface="Arial"/>
              <a:buNone/>
            </a:pPr>
            <a:r>
              <a:rPr lang="en-US" sz="2200" b="1" i="0" u="none" strike="noStrike" cap="none">
                <a:solidFill>
                  <a:srgbClr val="000000"/>
                </a:solidFill>
                <a:latin typeface="Arial"/>
                <a:ea typeface="Arial"/>
                <a:cs typeface="Arial"/>
                <a:sym typeface="Arial"/>
              </a:rPr>
              <a:t>8. Species Selection</a:t>
            </a:r>
            <a:endParaRPr sz="2200" b="0" i="0" u="none" strike="noStrike" cap="none">
              <a:solidFill>
                <a:srgbClr val="000000"/>
              </a:solidFill>
              <a:latin typeface="Arial"/>
              <a:ea typeface="Arial"/>
              <a:cs typeface="Arial"/>
              <a:sym typeface="Arial"/>
            </a:endParaRPr>
          </a:p>
          <a:p>
            <a:pPr marL="457200" marR="0" lvl="0" indent="-368300" algn="l" rtl="0">
              <a:lnSpc>
                <a:spcPct val="100000"/>
              </a:lnSpc>
              <a:spcBef>
                <a:spcPts val="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This dropdown allows the user to change the chosen species to any other species supported by GRNsight.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2200" b="0" i="0" u="none" strike="noStrike" cap="none">
              <a:solidFill>
                <a:srgbClr val="000000"/>
              </a:solidFill>
              <a:latin typeface="Arial"/>
              <a:ea typeface="Arial"/>
              <a:cs typeface="Arial"/>
              <a:sym typeface="Arial"/>
            </a:endParaRPr>
          </a:p>
        </p:txBody>
      </p:sp>
      <p:grpSp>
        <p:nvGrpSpPr>
          <p:cNvPr id="147" name="Google Shape;147;p1"/>
          <p:cNvGrpSpPr/>
          <p:nvPr/>
        </p:nvGrpSpPr>
        <p:grpSpPr>
          <a:xfrm>
            <a:off x="33000487" y="19062144"/>
            <a:ext cx="9921428" cy="4024945"/>
            <a:chOff x="22394935" y="25011655"/>
            <a:chExt cx="9921428" cy="4024945"/>
          </a:xfrm>
        </p:grpSpPr>
        <p:sp>
          <p:nvSpPr>
            <p:cNvPr id="148" name="Google Shape;148;p1"/>
            <p:cNvSpPr/>
            <p:nvPr/>
          </p:nvSpPr>
          <p:spPr>
            <a:xfrm>
              <a:off x="28768263" y="25951700"/>
              <a:ext cx="3548100" cy="3084900"/>
            </a:xfrm>
            <a:prstGeom prst="rect">
              <a:avLst/>
            </a:prstGeom>
            <a:solidFill>
              <a:srgbClr val="FFFFFF"/>
            </a:solidFill>
            <a:ln w="9525" cap="flat" cmpd="sng">
              <a:solidFill>
                <a:srgbClr val="FFFFFF"/>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45700" rIns="91425" bIns="45700" anchor="ctr" anchorCtr="0">
              <a:noAutofit/>
            </a:bodyPr>
            <a:lstStyle/>
            <a:p>
              <a:pPr marL="0" marR="0" lvl="0" indent="0" algn="l" rtl="0">
                <a:lnSpc>
                  <a:spcPct val="115000"/>
                </a:lnSpc>
                <a:spcBef>
                  <a:spcPts val="300"/>
                </a:spcBef>
                <a:spcAft>
                  <a:spcPts val="0"/>
                </a:spcAft>
                <a:buClr>
                  <a:srgbClr val="000000"/>
                </a:buClr>
                <a:buSzPts val="2050"/>
                <a:buFont typeface="Arial"/>
                <a:buNone/>
              </a:pPr>
              <a:endParaRPr sz="2050" b="0" i="0" u="none" strike="noStrike" cap="none">
                <a:solidFill>
                  <a:srgbClr val="C9D1D9"/>
                </a:solidFill>
                <a:highlight>
                  <a:srgbClr val="0D1117"/>
                </a:highlight>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49" name="Google Shape;149;p1"/>
            <p:cNvSpPr/>
            <p:nvPr/>
          </p:nvSpPr>
          <p:spPr>
            <a:xfrm>
              <a:off x="22398785" y="25944016"/>
              <a:ext cx="6510000" cy="3084900"/>
            </a:xfrm>
            <a:prstGeom prst="rect">
              <a:avLst/>
            </a:prstGeom>
            <a:solidFill>
              <a:srgbClr val="FFFFFF"/>
            </a:solidFill>
            <a:ln>
              <a:noFill/>
            </a:ln>
          </p:spPr>
          <p:txBody>
            <a:bodyPr spcFirstLastPara="1" wrap="square" lIns="91425" tIns="45700" rIns="91425" bIns="45700" anchor="t" anchorCtr="0">
              <a:noAutofit/>
            </a:bodyPr>
            <a:lstStyle/>
            <a:p>
              <a:pPr marL="236536" marR="0" lvl="0" indent="-231775" algn="l" rtl="0">
                <a:lnSpc>
                  <a:spcPct val="100000"/>
                </a:lnSpc>
                <a:spcBef>
                  <a:spcPts val="0"/>
                </a:spcBef>
                <a:spcAft>
                  <a:spcPts val="0"/>
                </a:spcAft>
                <a:buClr>
                  <a:srgbClr val="333333"/>
                </a:buClr>
                <a:buSzPts val="2200"/>
                <a:buFont typeface="Arial"/>
                <a:buChar char="•"/>
              </a:pPr>
              <a:r>
                <a:rPr lang="en-US" sz="2200" b="0" i="0" u="none" strike="noStrike" cap="none">
                  <a:solidFill>
                    <a:srgbClr val="000000"/>
                  </a:solidFill>
                  <a:latin typeface="Arial"/>
                  <a:ea typeface="Arial"/>
                  <a:cs typeface="Arial"/>
                  <a:sym typeface="Arial"/>
                </a:rPr>
                <a:t>GRNsight is free and open to all users and there is no login requirement. </a:t>
              </a:r>
              <a:endParaRPr sz="2200" b="0" i="0" u="none" strike="noStrike" cap="none">
                <a:solidFill>
                  <a:srgbClr val="000000"/>
                </a:solidFill>
                <a:latin typeface="Arial"/>
                <a:ea typeface="Arial"/>
                <a:cs typeface="Arial"/>
                <a:sym typeface="Arial"/>
              </a:endParaRPr>
            </a:p>
            <a:p>
              <a:pPr marL="236536" marR="0" lvl="0" indent="-231775" algn="l" rtl="0">
                <a:lnSpc>
                  <a:spcPct val="100000"/>
                </a:lnSpc>
                <a:spcBef>
                  <a:spcPts val="0"/>
                </a:spcBef>
                <a:spcAft>
                  <a:spcPts val="0"/>
                </a:spcAft>
                <a:buClr>
                  <a:srgbClr val="333333"/>
                </a:buClr>
                <a:buSzPts val="2200"/>
                <a:buFont typeface="Arial"/>
                <a:buChar char="•"/>
              </a:pPr>
              <a:r>
                <a:rPr lang="en-US" sz="2200" b="0" i="0" u="none" strike="noStrike" cap="none">
                  <a:solidFill>
                    <a:srgbClr val="000000"/>
                  </a:solidFill>
                  <a:latin typeface="Arial"/>
                  <a:ea typeface="Arial"/>
                  <a:cs typeface="Arial"/>
                  <a:sym typeface="Arial"/>
                </a:rPr>
                <a:t>Web site content is available under the Creative Commons Attribution Non-Commercial Share Alike license.</a:t>
              </a:r>
              <a:endParaRPr sz="1400" b="0" i="0" u="none" strike="noStrike" cap="none">
                <a:solidFill>
                  <a:srgbClr val="000000"/>
                </a:solidFill>
                <a:latin typeface="Arial"/>
                <a:ea typeface="Arial"/>
                <a:cs typeface="Arial"/>
                <a:sym typeface="Arial"/>
              </a:endParaRPr>
            </a:p>
            <a:p>
              <a:pPr marL="236536" marR="0" lvl="0" indent="-231775" algn="l" rtl="0">
                <a:lnSpc>
                  <a:spcPct val="100000"/>
                </a:lnSpc>
                <a:spcBef>
                  <a:spcPts val="0"/>
                </a:spcBef>
                <a:spcAft>
                  <a:spcPts val="0"/>
                </a:spcAft>
                <a:buClr>
                  <a:srgbClr val="333333"/>
                </a:buClr>
                <a:buSzPts val="2200"/>
                <a:buFont typeface="Arial"/>
                <a:buChar char="•"/>
              </a:pPr>
              <a:r>
                <a:rPr lang="en-US" sz="2200" b="0" i="0" u="none" strike="noStrike" cap="none">
                  <a:solidFill>
                    <a:srgbClr val="000000"/>
                  </a:solidFill>
                  <a:latin typeface="Arial"/>
                  <a:ea typeface="Arial"/>
                  <a:cs typeface="Arial"/>
                  <a:sym typeface="Arial"/>
                </a:rPr>
                <a:t>GRNsight code is available under the open source BSD license.</a:t>
              </a:r>
              <a:endParaRPr sz="1400" b="0" i="0" u="none" strike="noStrike" cap="none">
                <a:solidFill>
                  <a:srgbClr val="000000"/>
                </a:solidFill>
                <a:latin typeface="Arial"/>
                <a:ea typeface="Arial"/>
                <a:cs typeface="Arial"/>
                <a:sym typeface="Arial"/>
              </a:endParaRPr>
            </a:p>
            <a:p>
              <a:pPr marL="236536" marR="0" lvl="0" indent="-231775" algn="l" rtl="0">
                <a:lnSpc>
                  <a:spcPct val="100000"/>
                </a:lnSpc>
                <a:spcBef>
                  <a:spcPts val="0"/>
                </a:spcBef>
                <a:spcAft>
                  <a:spcPts val="0"/>
                </a:spcAft>
                <a:buClr>
                  <a:srgbClr val="333333"/>
                </a:buClr>
                <a:buSzPts val="2200"/>
                <a:buFont typeface="Arial"/>
                <a:buChar char="•"/>
              </a:pPr>
              <a:r>
                <a:rPr lang="en-US" sz="2200" b="0" i="0" u="none" strike="noStrike" cap="none">
                  <a:solidFill>
                    <a:srgbClr val="000000"/>
                  </a:solidFill>
                  <a:latin typeface="Arial"/>
                  <a:ea typeface="Arial"/>
                  <a:cs typeface="Arial"/>
                  <a:sym typeface="Arial"/>
                </a:rPr>
                <a:t>Usage is being tracked through Google Analytics.</a:t>
              </a:r>
              <a:endParaRPr sz="2200" b="0" i="0" u="none" strike="noStrike" cap="none">
                <a:solidFill>
                  <a:srgbClr val="000000"/>
                </a:solidFill>
                <a:latin typeface="Arial"/>
                <a:ea typeface="Arial"/>
                <a:cs typeface="Arial"/>
                <a:sym typeface="Arial"/>
              </a:endParaRPr>
            </a:p>
          </p:txBody>
        </p:sp>
        <p:sp>
          <p:nvSpPr>
            <p:cNvPr id="150" name="Google Shape;150;p1"/>
            <p:cNvSpPr/>
            <p:nvPr/>
          </p:nvSpPr>
          <p:spPr>
            <a:xfrm>
              <a:off x="22394934" y="25011655"/>
              <a:ext cx="9921300" cy="935100"/>
            </a:xfrm>
            <a:prstGeom prst="rect">
              <a:avLst/>
            </a:prstGeom>
            <a:solidFill>
              <a:srgbClr val="FFFFFF">
                <a:alpha val="67058"/>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Helvetica Neue"/>
                <a:buNone/>
              </a:pPr>
              <a:r>
                <a:rPr lang="en-US" sz="3600" b="0" i="0" u="none" strike="noStrike" cap="none">
                  <a:solidFill>
                    <a:srgbClr val="017C00"/>
                  </a:solidFill>
                  <a:latin typeface="Helvetica Neue"/>
                  <a:ea typeface="Helvetica Neue"/>
                  <a:cs typeface="Helvetica Neue"/>
                  <a:sym typeface="Helvetica Neue"/>
                </a:rPr>
                <a:t>Availability</a:t>
              </a: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29006138" y="27051966"/>
              <a:ext cx="3073200" cy="523200"/>
            </a:xfrm>
            <a:prstGeom prst="rect">
              <a:avLst/>
            </a:prstGeom>
            <a:solidFill>
              <a:srgbClr val="FFFFFF"/>
            </a:solidFill>
            <a:ln w="9525" cap="flat" cmpd="sng">
              <a:solidFill>
                <a:srgbClr val="FFFFFF"/>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2600"/>
                <a:buFont typeface="Arial"/>
                <a:buNone/>
              </a:pPr>
              <a:r>
                <a:rPr lang="en-US" sz="2600" b="0" i="0" u="none" strike="noStrike" cap="none">
                  <a:solidFill>
                    <a:schemeClr val="dk1"/>
                  </a:solidFill>
                  <a:latin typeface="Arial"/>
                  <a:ea typeface="Arial"/>
                  <a:cs typeface="Arial"/>
                  <a:sym typeface="Arial"/>
                </a:rPr>
                <a:t>File Uploads: </a:t>
              </a:r>
              <a:r>
                <a:rPr lang="en-US" sz="100" b="0" i="0" u="none" strike="noStrike" cap="none">
                  <a:solidFill>
                    <a:schemeClr val="dk1"/>
                  </a:solidFill>
                  <a:latin typeface="Arial"/>
                  <a:ea typeface="Arial"/>
                  <a:cs typeface="Arial"/>
                  <a:sym typeface="Arial"/>
                </a:rPr>
                <a:t>     </a:t>
              </a:r>
              <a:r>
                <a:rPr lang="en-US" sz="2600" b="0" i="0" u="none" strike="noStrike" cap="none">
                  <a:solidFill>
                    <a:schemeClr val="dk1"/>
                  </a:solidFill>
                  <a:latin typeface="Arial"/>
                  <a:ea typeface="Arial"/>
                  <a:cs typeface="Arial"/>
                  <a:sym typeface="Arial"/>
                </a:rPr>
                <a:t>7,</a:t>
              </a:r>
              <a:r>
                <a:rPr lang="en-US" sz="2600">
                  <a:solidFill>
                    <a:schemeClr val="dk1"/>
                  </a:solidFill>
                </a:rPr>
                <a:t>811</a:t>
              </a:r>
              <a:endParaRPr sz="2600" b="0" i="0" u="none" strike="noStrike" cap="none">
                <a:solidFill>
                  <a:srgbClr val="000000"/>
                </a:solidFill>
                <a:latin typeface="Arial"/>
                <a:ea typeface="Arial"/>
                <a:cs typeface="Arial"/>
                <a:sym typeface="Arial"/>
              </a:endParaRPr>
            </a:p>
          </p:txBody>
        </p:sp>
        <p:sp>
          <p:nvSpPr>
            <p:cNvPr id="152" name="Google Shape;152;p1"/>
            <p:cNvSpPr/>
            <p:nvPr/>
          </p:nvSpPr>
          <p:spPr>
            <a:xfrm>
              <a:off x="29006138" y="26233625"/>
              <a:ext cx="3073200" cy="523200"/>
            </a:xfrm>
            <a:prstGeom prst="rect">
              <a:avLst/>
            </a:prstGeom>
            <a:solidFill>
              <a:srgbClr val="FFFFFF"/>
            </a:solidFill>
            <a:ln w="9525" cap="flat" cmpd="sng">
              <a:solidFill>
                <a:srgbClr val="FFFFFF"/>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2600"/>
                <a:buFont typeface="Arial"/>
                <a:buNone/>
              </a:pPr>
              <a:r>
                <a:rPr lang="en-US" sz="2600" i="0" u="none" strike="noStrike" cap="none">
                  <a:solidFill>
                    <a:schemeClr val="dk1"/>
                  </a:solidFill>
                </a:rPr>
                <a:t>New User</a:t>
              </a:r>
              <a:r>
                <a:rPr lang="en-US" sz="2600" b="0" i="0" u="none" strike="noStrike" cap="none">
                  <a:solidFill>
                    <a:schemeClr val="dk1"/>
                  </a:solidFill>
                  <a:latin typeface="Arial"/>
                  <a:ea typeface="Arial"/>
                  <a:cs typeface="Arial"/>
                  <a:sym typeface="Arial"/>
                </a:rPr>
                <a:t>s:   </a:t>
              </a:r>
              <a:r>
                <a:rPr lang="en-US" sz="2300">
                  <a:solidFill>
                    <a:schemeClr val="dk1"/>
                  </a:solidFill>
                </a:rPr>
                <a:t> </a:t>
              </a:r>
              <a:r>
                <a:rPr lang="en-US" sz="2600" b="0" i="0" u="none" strike="noStrike" cap="none">
                  <a:solidFill>
                    <a:schemeClr val="dk1"/>
                  </a:solidFill>
                  <a:latin typeface="Arial"/>
                  <a:ea typeface="Arial"/>
                  <a:cs typeface="Arial"/>
                  <a:sym typeface="Arial"/>
                </a:rPr>
                <a:t>7,34</a:t>
              </a:r>
              <a:r>
                <a:rPr lang="en-US" sz="2600">
                  <a:solidFill>
                    <a:schemeClr val="dk1"/>
                  </a:solidFill>
                </a:rPr>
                <a:t>6</a:t>
              </a:r>
              <a:endParaRPr sz="2600" b="0" i="0" u="none" strike="noStrike" cap="none">
                <a:solidFill>
                  <a:schemeClr val="dk1"/>
                </a:solidFill>
                <a:latin typeface="Arial"/>
                <a:ea typeface="Arial"/>
                <a:cs typeface="Arial"/>
                <a:sym typeface="Arial"/>
              </a:endParaRPr>
            </a:p>
          </p:txBody>
        </p:sp>
        <p:sp>
          <p:nvSpPr>
            <p:cNvPr id="153" name="Google Shape;153;p1"/>
            <p:cNvSpPr/>
            <p:nvPr/>
          </p:nvSpPr>
          <p:spPr>
            <a:xfrm>
              <a:off x="29006138" y="27717919"/>
              <a:ext cx="3073200" cy="523200"/>
            </a:xfrm>
            <a:prstGeom prst="rect">
              <a:avLst/>
            </a:prstGeom>
            <a:solidFill>
              <a:srgbClr val="FFFFFF"/>
            </a:solidFill>
            <a:ln w="9525" cap="flat" cmpd="sng">
              <a:solidFill>
                <a:srgbClr val="FFFFFF"/>
              </a:solidFill>
              <a:prstDash val="solid"/>
              <a:round/>
              <a:headEnd type="none" w="sm" len="sm"/>
              <a:tailEnd type="none" w="sm" len="sm"/>
            </a:ln>
            <a:effectLst>
              <a:outerShdw blurRad="40000" dist="23000" dir="5400000" rotWithShape="0">
                <a:srgbClr val="000000">
                  <a:alpha val="33725"/>
                </a:srgbClr>
              </a:outerShdw>
            </a:effectLst>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2600"/>
                <a:buFont typeface="Arial"/>
                <a:buNone/>
              </a:pPr>
              <a:r>
                <a:rPr lang="en-US" sz="2600" i="0" u="none" strike="noStrike" cap="none">
                  <a:solidFill>
                    <a:schemeClr val="dk1"/>
                  </a:solidFill>
                </a:rPr>
                <a:t>Sessions:</a:t>
              </a:r>
              <a:r>
                <a:rPr lang="en-US" sz="2600" b="0" i="0" u="none" strike="noStrike" cap="none">
                  <a:solidFill>
                    <a:schemeClr val="dk1"/>
                  </a:solidFill>
                  <a:latin typeface="Arial"/>
                  <a:ea typeface="Arial"/>
                  <a:cs typeface="Arial"/>
                  <a:sym typeface="Arial"/>
                </a:rPr>
                <a:t>    </a:t>
              </a:r>
              <a:r>
                <a:rPr lang="en-US" sz="2100">
                  <a:solidFill>
                    <a:schemeClr val="dk1"/>
                  </a:solidFill>
                </a:rPr>
                <a:t> </a:t>
              </a:r>
              <a:r>
                <a:rPr lang="en-US" sz="2600" b="0" i="0" u="none" strike="noStrike" cap="none">
                  <a:solidFill>
                    <a:schemeClr val="dk1"/>
                  </a:solidFill>
                  <a:latin typeface="Arial"/>
                  <a:ea typeface="Arial"/>
                  <a:cs typeface="Arial"/>
                  <a:sym typeface="Arial"/>
                </a:rPr>
                <a:t>18,091</a:t>
              </a:r>
              <a:r>
                <a:rPr lang="en-US" sz="100" b="0" i="0" u="none" strike="noStrike" cap="none">
                  <a:solidFill>
                    <a:schemeClr val="dk1"/>
                  </a:solidFill>
                  <a:latin typeface="Arial"/>
                  <a:ea typeface="Arial"/>
                  <a:cs typeface="Arial"/>
                  <a:sym typeface="Arial"/>
                </a:rPr>
                <a:t>         </a:t>
              </a:r>
              <a:endParaRPr sz="2600" b="0" i="0" u="none" strike="noStrike" cap="none">
                <a:solidFill>
                  <a:srgbClr val="000000"/>
                </a:solidFill>
                <a:latin typeface="Arial"/>
                <a:ea typeface="Arial"/>
                <a:cs typeface="Arial"/>
                <a:sym typeface="Arial"/>
              </a:endParaRPr>
            </a:p>
          </p:txBody>
        </p:sp>
        <p:sp>
          <p:nvSpPr>
            <p:cNvPr id="154" name="Google Shape;154;p1"/>
            <p:cNvSpPr/>
            <p:nvPr/>
          </p:nvSpPr>
          <p:spPr>
            <a:xfrm>
              <a:off x="29006138" y="28383872"/>
              <a:ext cx="3073200" cy="523200"/>
            </a:xfrm>
            <a:prstGeom prst="rect">
              <a:avLst/>
            </a:prstGeom>
            <a:solidFill>
              <a:srgbClr val="FFFFFF"/>
            </a:solidFill>
            <a:ln w="9525" cap="flat" cmpd="sng">
              <a:solidFill>
                <a:srgbClr val="FFFFFF"/>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2600"/>
                <a:buFont typeface="Arial"/>
                <a:buNone/>
              </a:pPr>
              <a:r>
                <a:rPr lang="en-US" sz="2600" i="0" u="none" strike="noStrike" cap="none">
                  <a:solidFill>
                    <a:srgbClr val="000000"/>
                  </a:solidFill>
                </a:rPr>
                <a:t>Pageviews</a:t>
              </a:r>
              <a:r>
                <a:rPr lang="en-US" sz="2600" b="0" i="0" u="none" strike="noStrike" cap="none">
                  <a:solidFill>
                    <a:srgbClr val="000000"/>
                  </a:solidFill>
                  <a:latin typeface="Arial"/>
                  <a:ea typeface="Arial"/>
                  <a:cs typeface="Arial"/>
                  <a:sym typeface="Arial"/>
                </a:rPr>
                <a:t>:  </a:t>
              </a:r>
              <a:r>
                <a:rPr lang="en-US" sz="200" b="0" i="0" u="none" strike="noStrike" cap="none">
                  <a:solidFill>
                    <a:srgbClr val="000000"/>
                  </a:solidFill>
                  <a:latin typeface="Arial"/>
                  <a:ea typeface="Arial"/>
                  <a:cs typeface="Arial"/>
                  <a:sym typeface="Arial"/>
                </a:rPr>
                <a:t> </a:t>
              </a:r>
              <a:r>
                <a:rPr lang="en-US" sz="2600" b="0" i="0" u="none" strike="noStrike" cap="none">
                  <a:solidFill>
                    <a:srgbClr val="000000"/>
                  </a:solidFill>
                  <a:latin typeface="Arial"/>
                  <a:ea typeface="Arial"/>
                  <a:cs typeface="Arial"/>
                  <a:sym typeface="Arial"/>
                </a:rPr>
                <a:t>38,472  </a:t>
              </a:r>
              <a:r>
                <a:rPr lang="en-US" sz="100" b="0" i="0" u="none" strike="noStrike" cap="none">
                  <a:solidFill>
                    <a:srgbClr val="000000"/>
                  </a:solidFill>
                  <a:latin typeface="Arial"/>
                  <a:ea typeface="Arial"/>
                  <a:cs typeface="Arial"/>
                  <a:sym typeface="Arial"/>
                </a:rPr>
                <a:t> 3</a:t>
              </a:r>
              <a:endParaRPr sz="2600" b="0" i="0" u="none" strike="noStrike" cap="none">
                <a:solidFill>
                  <a:srgbClr val="000000"/>
                </a:solidFill>
                <a:latin typeface="Arial"/>
                <a:ea typeface="Arial"/>
                <a:cs typeface="Arial"/>
                <a:sym typeface="Arial"/>
              </a:endParaRPr>
            </a:p>
          </p:txBody>
        </p:sp>
      </p:grpSp>
      <p:pic>
        <p:nvPicPr>
          <p:cNvPr id="155" name="Google Shape;155;p1"/>
          <p:cNvPicPr preferRelativeResize="0"/>
          <p:nvPr/>
        </p:nvPicPr>
        <p:blipFill>
          <a:blip r:embed="rId19">
            <a:alphaModFix/>
          </a:blip>
          <a:stretch>
            <a:fillRect/>
          </a:stretch>
        </p:blipFill>
        <p:spPr>
          <a:xfrm>
            <a:off x="27937350" y="20302375"/>
            <a:ext cx="3647100" cy="2705100"/>
          </a:xfrm>
          <a:prstGeom prst="roundRect">
            <a:avLst>
              <a:gd name="adj" fmla="val 16667"/>
            </a:avLst>
          </a:prstGeom>
          <a:noFill/>
          <a:ln w="19050" cap="flat" cmpd="sng">
            <a:solidFill>
              <a:schemeClr val="dk2"/>
            </a:solidFill>
            <a:prstDash val="solid"/>
            <a:round/>
            <a:headEnd type="none" w="sm" len="sm"/>
            <a:tailEnd type="none" w="sm" len="sm"/>
          </a:ln>
        </p:spPr>
      </p:pic>
      <p:pic>
        <p:nvPicPr>
          <p:cNvPr id="156" name="Google Shape;156;p1"/>
          <p:cNvPicPr preferRelativeResize="0"/>
          <p:nvPr/>
        </p:nvPicPr>
        <p:blipFill rotWithShape="1">
          <a:blip r:embed="rId16">
            <a:alphaModFix/>
          </a:blip>
          <a:srcRect t="42492"/>
          <a:stretch/>
        </p:blipFill>
        <p:spPr>
          <a:xfrm>
            <a:off x="29670675" y="11149400"/>
            <a:ext cx="2565050" cy="4858299"/>
          </a:xfrm>
          <a:prstGeom prst="rect">
            <a:avLst/>
          </a:prstGeom>
          <a:noFill/>
          <a:ln>
            <a:noFill/>
          </a:ln>
        </p:spPr>
      </p:pic>
      <p:sp>
        <p:nvSpPr>
          <p:cNvPr id="157" name="Google Shape;157;p1"/>
          <p:cNvSpPr txBox="1"/>
          <p:nvPr/>
        </p:nvSpPr>
        <p:spPr>
          <a:xfrm>
            <a:off x="31355845" y="11221760"/>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FF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pic>
        <p:nvPicPr>
          <p:cNvPr id="158" name="Google Shape;158;p1"/>
          <p:cNvPicPr preferRelativeResize="0"/>
          <p:nvPr/>
        </p:nvPicPr>
        <p:blipFill rotWithShape="1">
          <a:blip r:embed="rId20">
            <a:alphaModFix/>
          </a:blip>
          <a:srcRect b="15095"/>
          <a:stretch/>
        </p:blipFill>
        <p:spPr>
          <a:xfrm>
            <a:off x="2352675" y="20223525"/>
            <a:ext cx="6572250" cy="744000"/>
          </a:xfrm>
          <a:prstGeom prst="rect">
            <a:avLst/>
          </a:prstGeom>
          <a:noFill/>
          <a:ln>
            <a:noFill/>
          </a:ln>
        </p:spPr>
      </p:pic>
      <p:cxnSp>
        <p:nvCxnSpPr>
          <p:cNvPr id="159" name="Google Shape;159;p1"/>
          <p:cNvCxnSpPr/>
          <p:nvPr/>
        </p:nvCxnSpPr>
        <p:spPr>
          <a:xfrm>
            <a:off x="9212369" y="17438204"/>
            <a:ext cx="13800" cy="744000"/>
          </a:xfrm>
          <a:prstGeom prst="straightConnector1">
            <a:avLst/>
          </a:prstGeom>
          <a:noFill/>
          <a:ln w="38100" cap="flat" cmpd="sng">
            <a:solidFill>
              <a:schemeClr val="dk1"/>
            </a:solidFill>
            <a:prstDash val="solid"/>
            <a:round/>
            <a:headEnd type="none" w="sm" len="sm"/>
            <a:tailEnd type="triangle" w="med" len="med"/>
          </a:ln>
        </p:spPr>
      </p:cxnSp>
      <p:cxnSp>
        <p:nvCxnSpPr>
          <p:cNvPr id="160" name="Google Shape;160;p1"/>
          <p:cNvCxnSpPr/>
          <p:nvPr/>
        </p:nvCxnSpPr>
        <p:spPr>
          <a:xfrm>
            <a:off x="16559078" y="8863128"/>
            <a:ext cx="676200" cy="0"/>
          </a:xfrm>
          <a:prstGeom prst="straightConnector1">
            <a:avLst/>
          </a:prstGeom>
          <a:noFill/>
          <a:ln w="76200" cap="flat" cmpd="sng">
            <a:solidFill>
              <a:schemeClr val="dk1"/>
            </a:solidFill>
            <a:prstDash val="solid"/>
            <a:round/>
            <a:headEnd type="none" w="sm" len="sm"/>
            <a:tailEnd type="triangle" w="med" len="med"/>
          </a:ln>
        </p:spPr>
      </p:cxnSp>
      <p:grpSp>
        <p:nvGrpSpPr>
          <p:cNvPr id="161" name="Google Shape;161;p1"/>
          <p:cNvGrpSpPr/>
          <p:nvPr/>
        </p:nvGrpSpPr>
        <p:grpSpPr>
          <a:xfrm>
            <a:off x="835350" y="23656900"/>
            <a:ext cx="20661000" cy="8949325"/>
            <a:chOff x="759150" y="23496350"/>
            <a:chExt cx="20661000" cy="8949325"/>
          </a:xfrm>
        </p:grpSpPr>
        <p:sp>
          <p:nvSpPr>
            <p:cNvPr id="162" name="Google Shape;162;p1"/>
            <p:cNvSpPr/>
            <p:nvPr/>
          </p:nvSpPr>
          <p:spPr>
            <a:xfrm>
              <a:off x="759150" y="24557175"/>
              <a:ext cx="20661000" cy="78885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200"/>
                <a:buFont typeface="Arial"/>
                <a:buNone/>
              </a:pPr>
              <a:endParaRPr sz="1200" u="sng">
                <a:solidFill>
                  <a:srgbClr val="547092"/>
                </a:solidFill>
                <a:latin typeface="Lato"/>
                <a:ea typeface="Lato"/>
                <a:cs typeface="Lato"/>
                <a:sym typeface="Lato"/>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p:txBody>
        </p:sp>
        <p:sp>
          <p:nvSpPr>
            <p:cNvPr id="163" name="Google Shape;163;p1"/>
            <p:cNvSpPr/>
            <p:nvPr/>
          </p:nvSpPr>
          <p:spPr>
            <a:xfrm>
              <a:off x="759150" y="23496350"/>
              <a:ext cx="20661000" cy="1098000"/>
            </a:xfrm>
            <a:prstGeom prst="rect">
              <a:avLst/>
            </a:prstGeom>
            <a:solidFill>
              <a:srgbClr val="FFFFFF">
                <a:alpha val="670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Arial"/>
                <a:buNone/>
              </a:pPr>
              <a:r>
                <a:rPr lang="en-US" sz="3600">
                  <a:solidFill>
                    <a:srgbClr val="017C00"/>
                  </a:solidFill>
                </a:rPr>
                <a:t>We Created a Gene Regulatory Network Database With Data </a:t>
              </a:r>
              <a:endParaRPr lang="en-US" sz="3600" smtClean="0">
                <a:solidFill>
                  <a:srgbClr val="017C00"/>
                </a:solidFill>
              </a:endParaRPr>
            </a:p>
            <a:p>
              <a:pPr marL="0" marR="0" lvl="0" indent="0" algn="ctr" rtl="0">
                <a:lnSpc>
                  <a:spcPct val="100000"/>
                </a:lnSpc>
                <a:spcBef>
                  <a:spcPts val="0"/>
                </a:spcBef>
                <a:spcAft>
                  <a:spcPts val="0"/>
                </a:spcAft>
                <a:buClr>
                  <a:srgbClr val="017C00"/>
                </a:buClr>
                <a:buSzPts val="900"/>
                <a:buFont typeface="Arial"/>
                <a:buNone/>
              </a:pPr>
              <a:r>
                <a:rPr lang="en-US" sz="3600" smtClean="0">
                  <a:solidFill>
                    <a:srgbClr val="017C00"/>
                  </a:solidFill>
                </a:rPr>
                <a:t>from </a:t>
              </a:r>
              <a:r>
                <a:rPr lang="en-US" sz="3600">
                  <a:solidFill>
                    <a:srgbClr val="017C00"/>
                  </a:solidFill>
                </a:rPr>
                <a:t>the </a:t>
              </a:r>
              <a:r>
                <a:rPr lang="en-US" sz="3600" i="1">
                  <a:solidFill>
                    <a:srgbClr val="017C00"/>
                  </a:solidFill>
                </a:rPr>
                <a:t>Saccharomyces</a:t>
              </a:r>
              <a:r>
                <a:rPr lang="en-US" sz="3600">
                  <a:solidFill>
                    <a:srgbClr val="017C00"/>
                  </a:solidFill>
                </a:rPr>
                <a:t> Genome Database (SGD)</a:t>
              </a:r>
              <a:endParaRPr sz="3600" b="0" i="0" u="none" strike="noStrike" cap="none">
                <a:solidFill>
                  <a:srgbClr val="017C00"/>
                </a:solidFill>
                <a:latin typeface="Arial"/>
                <a:ea typeface="Arial"/>
                <a:cs typeface="Arial"/>
                <a:sym typeface="Arial"/>
              </a:endParaRPr>
            </a:p>
          </p:txBody>
        </p:sp>
        <p:pic>
          <p:nvPicPr>
            <p:cNvPr id="164" name="Google Shape;164;p1"/>
            <p:cNvPicPr preferRelativeResize="0"/>
            <p:nvPr/>
          </p:nvPicPr>
          <p:blipFill>
            <a:blip r:embed="rId21">
              <a:alphaModFix/>
            </a:blip>
            <a:stretch>
              <a:fillRect/>
            </a:stretch>
          </p:blipFill>
          <p:spPr>
            <a:xfrm>
              <a:off x="8228775" y="24766125"/>
              <a:ext cx="7369499" cy="2565332"/>
            </a:xfrm>
            <a:prstGeom prst="rect">
              <a:avLst/>
            </a:prstGeom>
            <a:noFill/>
            <a:ln>
              <a:noFill/>
            </a:ln>
          </p:spPr>
        </p:pic>
        <p:pic>
          <p:nvPicPr>
            <p:cNvPr id="165" name="Google Shape;165;p1"/>
            <p:cNvPicPr preferRelativeResize="0"/>
            <p:nvPr/>
          </p:nvPicPr>
          <p:blipFill>
            <a:blip r:embed="rId22">
              <a:alphaModFix/>
            </a:blip>
            <a:stretch>
              <a:fillRect/>
            </a:stretch>
          </p:blipFill>
          <p:spPr>
            <a:xfrm>
              <a:off x="879271" y="29543626"/>
              <a:ext cx="7110004" cy="2606924"/>
            </a:xfrm>
            <a:prstGeom prst="rect">
              <a:avLst/>
            </a:prstGeom>
            <a:noFill/>
            <a:ln>
              <a:noFill/>
            </a:ln>
          </p:spPr>
        </p:pic>
        <p:sp>
          <p:nvSpPr>
            <p:cNvPr id="166" name="Google Shape;166;p1"/>
            <p:cNvSpPr/>
            <p:nvPr/>
          </p:nvSpPr>
          <p:spPr>
            <a:xfrm>
              <a:off x="16317800" y="27091500"/>
              <a:ext cx="4968000" cy="4968000"/>
            </a:xfrm>
            <a:prstGeom prst="rect">
              <a:avLst/>
            </a:prstGeom>
            <a:noFill/>
            <a:ln>
              <a:noFill/>
            </a:ln>
          </p:spPr>
          <p:txBody>
            <a:bodyPr spcFirstLastPara="1" wrap="square" lIns="91425" tIns="91425" rIns="91425" bIns="91425" anchor="t" anchorCtr="0">
              <a:noAutofit/>
            </a:bodyPr>
            <a:lstStyle/>
            <a:p>
              <a:pPr marL="236536" marR="0" lvl="0" indent="-236536" algn="l" rtl="0">
                <a:lnSpc>
                  <a:spcPct val="100000"/>
                </a:lnSpc>
                <a:spcBef>
                  <a:spcPts val="0"/>
                </a:spcBef>
                <a:spcAft>
                  <a:spcPts val="0"/>
                </a:spcAft>
                <a:buSzPts val="2200"/>
                <a:buChar char="•"/>
              </a:pPr>
              <a:r>
                <a:rPr lang="en-US" sz="2200"/>
                <a:t>Gene table stores gene names (via gene id and display gene id), gene species (via species and taxon id) and whether or not that gene </a:t>
              </a:r>
              <a:r>
                <a:rPr lang="en-US" sz="2200" smtClean="0"/>
                <a:t>encodes </a:t>
              </a:r>
              <a:r>
                <a:rPr lang="en-US" sz="2200"/>
                <a:t>a </a:t>
              </a:r>
              <a:r>
                <a:rPr lang="en-US" sz="2200" smtClean="0"/>
                <a:t>transcriptional regulator.</a:t>
              </a:r>
              <a:endParaRPr sz="2200"/>
            </a:p>
            <a:p>
              <a:pPr marL="236536" marR="0" lvl="0" indent="-236536" algn="l" rtl="0">
                <a:lnSpc>
                  <a:spcPct val="100000"/>
                </a:lnSpc>
                <a:spcBef>
                  <a:spcPts val="0"/>
                </a:spcBef>
                <a:spcAft>
                  <a:spcPts val="0"/>
                </a:spcAft>
                <a:buSzPts val="2200"/>
                <a:buChar char="•"/>
              </a:pPr>
              <a:r>
                <a:rPr lang="en-US" sz="2200"/>
                <a:t>Network table organizes all </a:t>
              </a:r>
              <a:r>
                <a:rPr lang="en-US" sz="2200" smtClean="0"/>
                <a:t>regulator-target </a:t>
              </a:r>
              <a:r>
                <a:rPr lang="en-US" sz="2200"/>
                <a:t>pairings. It holds the regulator gene id, the target gene id, their taxon id, and the source information (name and timestamp). </a:t>
              </a:r>
              <a:endParaRPr sz="2200"/>
            </a:p>
            <a:p>
              <a:pPr marL="236536" marR="0" lvl="0" indent="-236536" algn="l" rtl="0">
                <a:lnSpc>
                  <a:spcPct val="100000"/>
                </a:lnSpc>
                <a:spcBef>
                  <a:spcPts val="0"/>
                </a:spcBef>
                <a:spcAft>
                  <a:spcPts val="0"/>
                </a:spcAft>
                <a:buSzPts val="2200"/>
                <a:buChar char="•"/>
              </a:pPr>
              <a:r>
                <a:rPr lang="en-US" sz="2200"/>
                <a:t>If a regulator gene and a target gene are connected, this is represented by a 1 value in an adjacency matrix.</a:t>
              </a:r>
              <a:endParaRPr sz="2200"/>
            </a:p>
          </p:txBody>
        </p:sp>
        <p:sp>
          <p:nvSpPr>
            <p:cNvPr id="167" name="Google Shape;167;p1"/>
            <p:cNvSpPr/>
            <p:nvPr/>
          </p:nvSpPr>
          <p:spPr>
            <a:xfrm>
              <a:off x="8121650" y="27278350"/>
              <a:ext cx="8431200" cy="4968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50"/>
                <a:buFont typeface="Arial"/>
                <a:buNone/>
              </a:pPr>
              <a:r>
                <a:rPr lang="en-US" sz="2200" b="1"/>
                <a:t>Uses For Network Database</a:t>
              </a:r>
              <a:endParaRPr sz="2200" b="1" i="0" u="none" strike="noStrike" cap="none">
                <a:solidFill>
                  <a:srgbClr val="000000"/>
                </a:solidFill>
                <a:latin typeface="Arial"/>
                <a:ea typeface="Arial"/>
                <a:cs typeface="Arial"/>
                <a:sym typeface="Arial"/>
              </a:endParaRPr>
            </a:p>
            <a:p>
              <a:pPr marL="236536" marR="0" lvl="0" indent="-236536" algn="l" rtl="0">
                <a:lnSpc>
                  <a:spcPct val="100000"/>
                </a:lnSpc>
                <a:spcBef>
                  <a:spcPts val="0"/>
                </a:spcBef>
                <a:spcAft>
                  <a:spcPts val="0"/>
                </a:spcAft>
                <a:buClr>
                  <a:srgbClr val="000000"/>
                </a:buClr>
                <a:buSzPts val="2200"/>
                <a:buFont typeface="Arial"/>
                <a:buChar char="•"/>
              </a:pPr>
              <a:r>
                <a:rPr lang="en-US" sz="2200"/>
                <a:t>One use is to make a user interface for the Network Database, so that GRNsight users can select genes to view </a:t>
              </a:r>
              <a:r>
                <a:rPr lang="en-US" sz="2200" smtClean="0"/>
                <a:t>in a </a:t>
              </a:r>
              <a:r>
                <a:rPr lang="en-US" sz="2200"/>
                <a:t>GRN </a:t>
              </a:r>
              <a:r>
                <a:rPr lang="en-US" sz="2200" smtClean="0"/>
                <a:t>from within GRNsight itself.</a:t>
              </a:r>
              <a:endParaRPr sz="2200"/>
            </a:p>
            <a:p>
              <a:pPr marL="236536" marR="0" lvl="0" indent="-236536" algn="l" rtl="0">
                <a:lnSpc>
                  <a:spcPct val="100000"/>
                </a:lnSpc>
                <a:spcBef>
                  <a:spcPts val="0"/>
                </a:spcBef>
                <a:spcAft>
                  <a:spcPts val="0"/>
                </a:spcAft>
                <a:buClr>
                  <a:srgbClr val="000000"/>
                </a:buClr>
                <a:buSzPts val="2200"/>
                <a:buFont typeface="Arial"/>
                <a:buChar char="•"/>
              </a:pPr>
              <a:r>
                <a:rPr lang="en-US" sz="2200"/>
                <a:t>Another use is to allow users to bypass manual </a:t>
              </a:r>
              <a:r>
                <a:rPr lang="en-US" sz="2200" smtClean="0"/>
                <a:t>Excel </a:t>
              </a:r>
              <a:r>
                <a:rPr lang="en-US" sz="2200"/>
                <a:t>workbook creation, </a:t>
              </a:r>
              <a:r>
                <a:rPr lang="en-US" sz="2200" smtClean="0"/>
                <a:t>previously needed to use GRNsight.</a:t>
              </a:r>
              <a:endParaRPr sz="2200">
                <a:solidFill>
                  <a:schemeClr val="dk1"/>
                </a:solidFill>
              </a:endParaRPr>
            </a:p>
            <a:p>
              <a:pPr marL="236536" marR="0" lvl="0" indent="-236536" algn="l" rtl="0">
                <a:lnSpc>
                  <a:spcPct val="100000"/>
                </a:lnSpc>
                <a:spcBef>
                  <a:spcPts val="0"/>
                </a:spcBef>
                <a:spcAft>
                  <a:spcPts val="0"/>
                </a:spcAft>
                <a:buClr>
                  <a:srgbClr val="000000"/>
                </a:buClr>
                <a:buSzPts val="2200"/>
                <a:buFont typeface="Arial"/>
                <a:buChar char="•"/>
              </a:pPr>
              <a:r>
                <a:rPr lang="en-US" sz="2200">
                  <a:solidFill>
                    <a:schemeClr val="dk1"/>
                  </a:solidFill>
                </a:rPr>
                <a:t>In conjunction with the export to </a:t>
              </a:r>
              <a:r>
                <a:rPr lang="en-US" sz="2200" smtClean="0">
                  <a:solidFill>
                    <a:schemeClr val="dk1"/>
                  </a:solidFill>
                </a:rPr>
                <a:t>Excel </a:t>
              </a:r>
              <a:r>
                <a:rPr lang="en-US" sz="2200">
                  <a:solidFill>
                    <a:schemeClr val="dk1"/>
                  </a:solidFill>
                </a:rPr>
                <a:t>feature, this </a:t>
              </a:r>
              <a:r>
                <a:rPr lang="en-US" sz="2200" smtClean="0">
                  <a:solidFill>
                    <a:schemeClr val="dk1"/>
                  </a:solidFill>
                </a:rPr>
                <a:t>automates </a:t>
              </a:r>
              <a:r>
                <a:rPr lang="en-US" sz="2200">
                  <a:solidFill>
                    <a:schemeClr val="dk1"/>
                  </a:solidFill>
                </a:rPr>
                <a:t>the </a:t>
              </a:r>
              <a:r>
                <a:rPr lang="en-US" sz="2200" smtClean="0">
                  <a:solidFill>
                    <a:schemeClr val="dk1"/>
                  </a:solidFill>
                </a:rPr>
                <a:t>process</a:t>
              </a:r>
              <a:r>
                <a:rPr lang="en-US" sz="2200" smtClean="0">
                  <a:solidFill>
                    <a:schemeClr val="dk1"/>
                  </a:solidFill>
                </a:rPr>
                <a:t> </a:t>
              </a:r>
              <a:r>
                <a:rPr lang="en-US" sz="2200">
                  <a:solidFill>
                    <a:schemeClr val="dk1"/>
                  </a:solidFill>
                </a:rPr>
                <a:t>of </a:t>
              </a:r>
              <a:r>
                <a:rPr lang="en-US" sz="2200" smtClean="0">
                  <a:solidFill>
                    <a:schemeClr val="dk1"/>
                  </a:solidFill>
                </a:rPr>
                <a:t>GRNsight- </a:t>
              </a:r>
              <a:r>
                <a:rPr lang="en-US" sz="2200">
                  <a:solidFill>
                    <a:schemeClr val="dk1"/>
                  </a:solidFill>
                </a:rPr>
                <a:t>and </a:t>
              </a:r>
              <a:r>
                <a:rPr lang="en-US" sz="2200" smtClean="0">
                  <a:solidFill>
                    <a:schemeClr val="dk1"/>
                  </a:solidFill>
                </a:rPr>
                <a:t>GRNmap-compatible </a:t>
              </a:r>
              <a:r>
                <a:rPr lang="en-US" sz="2200">
                  <a:solidFill>
                    <a:schemeClr val="dk1"/>
                  </a:solidFill>
                </a:rPr>
                <a:t>workbook </a:t>
              </a:r>
              <a:r>
                <a:rPr lang="en-US" sz="2200" smtClean="0">
                  <a:solidFill>
                    <a:schemeClr val="dk1"/>
                  </a:solidFill>
                </a:rPr>
                <a:t>creation.</a:t>
              </a:r>
              <a:endParaRPr sz="2200">
                <a:solidFill>
                  <a:schemeClr val="dk1"/>
                </a:solidFill>
              </a:endParaRPr>
            </a:p>
            <a:p>
              <a:pPr marL="236536" marR="0" lvl="0" indent="-236536" algn="l" rtl="0">
                <a:lnSpc>
                  <a:spcPct val="100000"/>
                </a:lnSpc>
                <a:spcBef>
                  <a:spcPts val="0"/>
                </a:spcBef>
                <a:spcAft>
                  <a:spcPts val="0"/>
                </a:spcAft>
                <a:buSzPts val="2200"/>
                <a:buChar char="•"/>
              </a:pPr>
              <a:r>
                <a:rPr lang="en-US" sz="2200"/>
                <a:t>Within this user interface, we intend to allow the user to select the species, </a:t>
              </a:r>
              <a:r>
                <a:rPr lang="en-US" sz="2200" smtClean="0"/>
                <a:t>data source</a:t>
              </a:r>
              <a:r>
                <a:rPr lang="en-US" sz="2200"/>
                <a:t>, and </a:t>
              </a:r>
              <a:r>
                <a:rPr lang="en-US" sz="2200" smtClean="0"/>
                <a:t>version of the network data</a:t>
              </a:r>
              <a:r>
                <a:rPr lang="en-US" sz="2200"/>
                <a:t>.</a:t>
              </a:r>
              <a:endParaRPr sz="2200"/>
            </a:p>
            <a:p>
              <a:pPr marL="914400" marR="0" lvl="1" indent="-368300" algn="l" rtl="0">
                <a:lnSpc>
                  <a:spcPct val="100000"/>
                </a:lnSpc>
                <a:spcBef>
                  <a:spcPts val="0"/>
                </a:spcBef>
                <a:spcAft>
                  <a:spcPts val="0"/>
                </a:spcAft>
                <a:buSzPts val="2200"/>
                <a:buChar char="○"/>
              </a:pPr>
              <a:r>
                <a:rPr lang="en-US" sz="2200"/>
                <a:t>This allows </a:t>
              </a:r>
              <a:r>
                <a:rPr lang="en-US" sz="2200" smtClean="0"/>
                <a:t>for reproducible research because users can refer to a specific version of the data if the database is updated.</a:t>
              </a:r>
              <a:endParaRPr sz="2200"/>
            </a:p>
          </p:txBody>
        </p:sp>
        <p:sp>
          <p:nvSpPr>
            <p:cNvPr id="168" name="Google Shape;168;p1"/>
            <p:cNvSpPr txBox="1"/>
            <p:nvPr/>
          </p:nvSpPr>
          <p:spPr>
            <a:xfrm>
              <a:off x="15779250" y="24688800"/>
              <a:ext cx="55569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chemeClr val="dk1"/>
                  </a:solidFill>
                </a:rPr>
                <a:t>Created Network Database to Store GRN Adjacency Matrix Data</a:t>
              </a:r>
              <a:endParaRPr sz="2200" b="1">
                <a:solidFill>
                  <a:schemeClr val="dk1"/>
                </a:solidFill>
              </a:endParaRPr>
            </a:p>
            <a:p>
              <a:pPr marL="236536" lvl="0" indent="-236536" algn="l" rtl="0">
                <a:spcBef>
                  <a:spcPts val="0"/>
                </a:spcBef>
                <a:spcAft>
                  <a:spcPts val="0"/>
                </a:spcAft>
                <a:buClr>
                  <a:schemeClr val="dk1"/>
                </a:buClr>
                <a:buSzPts val="2200"/>
                <a:buChar char="•"/>
              </a:pPr>
              <a:r>
                <a:rPr lang="en-US" sz="2200">
                  <a:solidFill>
                    <a:schemeClr val="dk1"/>
                  </a:solidFill>
                </a:rPr>
                <a:t>Created a 3-table database to store GRN adjacency matrix data, compatible with data taken from different sources at different timepoints, and from different species.</a:t>
              </a:r>
              <a:endParaRPr/>
            </a:p>
          </p:txBody>
        </p:sp>
        <p:pic>
          <p:nvPicPr>
            <p:cNvPr id="169" name="Google Shape;169;p1"/>
            <p:cNvPicPr preferRelativeResize="0"/>
            <p:nvPr/>
          </p:nvPicPr>
          <p:blipFill rotWithShape="1">
            <a:blip r:embed="rId23">
              <a:alphaModFix/>
            </a:blip>
            <a:srcRect t="21172"/>
            <a:stretch/>
          </p:blipFill>
          <p:spPr>
            <a:xfrm>
              <a:off x="847050" y="24829475"/>
              <a:ext cx="7042800" cy="3892200"/>
            </a:xfrm>
            <a:prstGeom prst="roundRect">
              <a:avLst>
                <a:gd name="adj" fmla="val 9418"/>
              </a:avLst>
            </a:prstGeom>
            <a:noFill/>
            <a:ln w="19050" cap="flat" cmpd="sng">
              <a:solidFill>
                <a:schemeClr val="dk2"/>
              </a:solidFill>
              <a:prstDash val="solid"/>
              <a:round/>
              <a:headEnd type="none" w="sm" len="sm"/>
              <a:tailEnd type="none" w="sm" len="sm"/>
            </a:ln>
          </p:spPr>
        </p:pic>
        <p:pic>
          <p:nvPicPr>
            <p:cNvPr id="170" name="Google Shape;170;p1" descr="Diagram&#10;&#10;Description automatically generated"/>
            <p:cNvPicPr preferRelativeResize="0"/>
            <p:nvPr/>
          </p:nvPicPr>
          <p:blipFill rotWithShape="1">
            <a:blip r:embed="rId24">
              <a:alphaModFix/>
            </a:blip>
            <a:srcRect/>
            <a:stretch/>
          </p:blipFill>
          <p:spPr>
            <a:xfrm>
              <a:off x="4604275" y="26983853"/>
              <a:ext cx="3449400" cy="1975800"/>
            </a:xfrm>
            <a:prstGeom prst="roundRect">
              <a:avLst>
                <a:gd name="adj" fmla="val 16667"/>
              </a:avLst>
            </a:prstGeom>
            <a:noFill/>
            <a:ln w="19050" cap="flat" cmpd="sng">
              <a:solidFill>
                <a:srgbClr val="000000"/>
              </a:solidFill>
              <a:prstDash val="solid"/>
              <a:round/>
              <a:headEnd type="none" w="sm" len="sm"/>
              <a:tailEnd type="none" w="sm" len="sm"/>
            </a:ln>
          </p:spPr>
        </p:pic>
        <p:sp>
          <p:nvSpPr>
            <p:cNvPr id="171" name="Google Shape;171;p1"/>
            <p:cNvSpPr txBox="1"/>
            <p:nvPr/>
          </p:nvSpPr>
          <p:spPr>
            <a:xfrm>
              <a:off x="4741975" y="28883475"/>
              <a:ext cx="3165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i="1">
                  <a:solidFill>
                    <a:schemeClr val="dk1"/>
                  </a:solidFill>
                </a:rPr>
                <a:t>Gene Regulatory Network using SGD Database</a:t>
              </a:r>
              <a:endParaRPr sz="1100" i="1"/>
            </a:p>
          </p:txBody>
        </p:sp>
      </p:grpSp>
      <p:grpSp>
        <p:nvGrpSpPr>
          <p:cNvPr id="172" name="Google Shape;172;p1"/>
          <p:cNvGrpSpPr/>
          <p:nvPr/>
        </p:nvGrpSpPr>
        <p:grpSpPr>
          <a:xfrm>
            <a:off x="22405963" y="29295925"/>
            <a:ext cx="9843008" cy="3310300"/>
            <a:chOff x="22405775" y="29448325"/>
            <a:chExt cx="9922388" cy="3310300"/>
          </a:xfrm>
        </p:grpSpPr>
        <p:sp>
          <p:nvSpPr>
            <p:cNvPr id="173" name="Google Shape;173;p1"/>
            <p:cNvSpPr/>
            <p:nvPr/>
          </p:nvSpPr>
          <p:spPr>
            <a:xfrm>
              <a:off x="22406863" y="30318725"/>
              <a:ext cx="9921300" cy="2439900"/>
            </a:xfrm>
            <a:prstGeom prst="rect">
              <a:avLst/>
            </a:prstGeom>
            <a:solidFill>
              <a:srgbClr val="FFFFFF"/>
            </a:solidFill>
            <a:ln>
              <a:noFill/>
            </a:ln>
          </p:spPr>
          <p:txBody>
            <a:bodyPr spcFirstLastPara="1" wrap="square" lIns="91425" tIns="45700" rIns="91425" bIns="45700" anchor="t" anchorCtr="0">
              <a:noAutofit/>
            </a:bodyPr>
            <a:lstStyle/>
            <a:p>
              <a:pPr marL="236536" marR="0" lvl="0" indent="-233361" algn="l" rtl="0">
                <a:lnSpc>
                  <a:spcPct val="100000"/>
                </a:lnSpc>
                <a:spcBef>
                  <a:spcPts val="0"/>
                </a:spcBef>
                <a:spcAft>
                  <a:spcPts val="0"/>
                </a:spcAft>
                <a:buSzPts val="2150"/>
                <a:buChar char="•"/>
              </a:pPr>
              <a:r>
                <a:rPr lang="en-US" sz="2150"/>
                <a:t>Create a user interface where users can select the source and timestamp taken for the relational data.</a:t>
              </a:r>
              <a:endParaRPr sz="2150"/>
            </a:p>
            <a:p>
              <a:pPr marL="236536" marR="0" lvl="0" indent="-233361" algn="l" rtl="0">
                <a:lnSpc>
                  <a:spcPct val="100000"/>
                </a:lnSpc>
                <a:spcBef>
                  <a:spcPts val="0"/>
                </a:spcBef>
                <a:spcAft>
                  <a:spcPts val="0"/>
                </a:spcAft>
                <a:buSzPts val="2150"/>
                <a:buChar char="•"/>
              </a:pPr>
              <a:r>
                <a:rPr lang="en-US" sz="2150"/>
                <a:t>Create a refined search mechanism, so that users can easily search for genes in the network database.</a:t>
              </a:r>
              <a:endParaRPr sz="2150"/>
            </a:p>
            <a:p>
              <a:pPr marL="236536" marR="0" lvl="0" indent="-233361" algn="l" rtl="0">
                <a:lnSpc>
                  <a:spcPct val="100000"/>
                </a:lnSpc>
                <a:spcBef>
                  <a:spcPts val="0"/>
                </a:spcBef>
                <a:spcAft>
                  <a:spcPts val="0"/>
                </a:spcAft>
                <a:buSzPts val="2150"/>
                <a:buChar char="•"/>
              </a:pPr>
              <a:r>
                <a:rPr lang="en-US" sz="2150">
                  <a:solidFill>
                    <a:schemeClr val="dk1"/>
                  </a:solidFill>
                </a:rPr>
                <a:t>Expand the Expression Database Sources to include data from additional research sources.</a:t>
              </a:r>
              <a:endParaRPr sz="2150">
                <a:solidFill>
                  <a:schemeClr val="dk1"/>
                </a:solidFill>
              </a:endParaRPr>
            </a:p>
            <a:p>
              <a:pPr marL="236536" marR="0" lvl="0" indent="-233361" algn="l" rtl="0">
                <a:lnSpc>
                  <a:spcPct val="100000"/>
                </a:lnSpc>
                <a:spcBef>
                  <a:spcPts val="0"/>
                </a:spcBef>
                <a:spcAft>
                  <a:spcPts val="0"/>
                </a:spcAft>
                <a:buSzPts val="2150"/>
                <a:buChar char="•"/>
              </a:pPr>
              <a:r>
                <a:rPr lang="en-US" sz="2150">
                  <a:solidFill>
                    <a:schemeClr val="dk1"/>
                  </a:solidFill>
                </a:rPr>
                <a:t>Add additional species and additional data sources to the Network database.</a:t>
              </a:r>
              <a:endParaRPr sz="2150"/>
            </a:p>
          </p:txBody>
        </p:sp>
        <p:sp>
          <p:nvSpPr>
            <p:cNvPr id="174" name="Google Shape;174;p1"/>
            <p:cNvSpPr/>
            <p:nvPr/>
          </p:nvSpPr>
          <p:spPr>
            <a:xfrm>
              <a:off x="22405775" y="29448325"/>
              <a:ext cx="9921600" cy="935100"/>
            </a:xfrm>
            <a:prstGeom prst="rect">
              <a:avLst/>
            </a:prstGeom>
            <a:solidFill>
              <a:srgbClr val="FFFFFF">
                <a:alpha val="670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Arial"/>
                <a:buNone/>
              </a:pPr>
              <a:r>
                <a:rPr lang="en-US" sz="3600">
                  <a:solidFill>
                    <a:srgbClr val="017C00"/>
                  </a:solidFill>
                </a:rPr>
                <a:t>Future Directions</a:t>
              </a:r>
              <a:endParaRPr sz="3600" b="0" i="0" u="none" strike="noStrike" cap="none">
                <a:solidFill>
                  <a:srgbClr val="017C00"/>
                </a:solidFill>
                <a:latin typeface="Arial"/>
                <a:ea typeface="Arial"/>
                <a:cs typeface="Arial"/>
                <a:sym typeface="Arial"/>
              </a:endParaRPr>
            </a:p>
          </p:txBody>
        </p:sp>
      </p:grpSp>
      <p:grpSp>
        <p:nvGrpSpPr>
          <p:cNvPr id="175" name="Google Shape;175;p1"/>
          <p:cNvGrpSpPr/>
          <p:nvPr/>
        </p:nvGrpSpPr>
        <p:grpSpPr>
          <a:xfrm>
            <a:off x="33026669" y="26805550"/>
            <a:ext cx="9921261" cy="5800687"/>
            <a:chOff x="33003250" y="27873025"/>
            <a:chExt cx="9922254" cy="4747268"/>
          </a:xfrm>
        </p:grpSpPr>
        <p:sp>
          <p:nvSpPr>
            <p:cNvPr id="176" name="Google Shape;176;p1"/>
            <p:cNvSpPr/>
            <p:nvPr/>
          </p:nvSpPr>
          <p:spPr>
            <a:xfrm>
              <a:off x="33004204" y="28711893"/>
              <a:ext cx="9921300" cy="3908400"/>
            </a:xfrm>
            <a:prstGeom prst="rect">
              <a:avLst/>
            </a:prstGeom>
            <a:solidFill>
              <a:srgbClr val="FFFFFF"/>
            </a:solidFill>
            <a:ln>
              <a:noFill/>
            </a:ln>
          </p:spPr>
          <p:txBody>
            <a:bodyPr spcFirstLastPara="1" wrap="square" lIns="91425" tIns="45700" rIns="91425" bIns="45700" anchor="t" anchorCtr="0">
              <a:noAutofit/>
            </a:bodyPr>
            <a:lstStyle/>
            <a:p>
              <a:pPr marL="236536" marR="0" lvl="0" indent="-255586" algn="l" rtl="0">
                <a:lnSpc>
                  <a:spcPct val="100000"/>
                </a:lnSpc>
                <a:spcBef>
                  <a:spcPts val="0"/>
                </a:spcBef>
                <a:spcAft>
                  <a:spcPts val="0"/>
                </a:spcAft>
                <a:buClr>
                  <a:srgbClr val="003700"/>
                </a:buClr>
                <a:buSzPts val="1800"/>
                <a:buFont typeface="Arial"/>
                <a:buChar char="•"/>
              </a:pPr>
              <a:r>
                <a:rPr lang="en-US" sz="1800" b="0" i="0" u="none" strike="noStrike" cap="none">
                  <a:solidFill>
                    <a:srgbClr val="000000"/>
                  </a:solidFill>
                  <a:latin typeface="Arial"/>
                  <a:ea typeface="Arial"/>
                  <a:cs typeface="Arial"/>
                  <a:sym typeface="Arial"/>
                </a:rPr>
                <a:t>Dahlquist, K.D., Dionisio, J.D.N., Fitzpatrick, B.G., Anguiano N.A., Varshneya A., Southwick, B.J., Samdarshi, M. (2016) GRNsight: a web application and service for visualizing models of small- to medium-scale gene regulatory networks. </a:t>
              </a:r>
              <a:r>
                <a:rPr lang="en-US" sz="1800" b="0" i="1" u="none" strike="noStrike" cap="none">
                  <a:solidFill>
                    <a:srgbClr val="000000"/>
                  </a:solidFill>
                  <a:latin typeface="Arial"/>
                  <a:ea typeface="Arial"/>
                  <a:cs typeface="Arial"/>
                  <a:sym typeface="Arial"/>
                </a:rPr>
                <a:t>PeerJ Computer Science</a:t>
              </a:r>
              <a:r>
                <a:rPr lang="en-US" sz="1800" b="0" i="0" u="none" strike="noStrike" cap="none">
                  <a:solidFill>
                    <a:srgbClr val="000000"/>
                  </a:solidFill>
                  <a:latin typeface="Arial"/>
                  <a:ea typeface="Arial"/>
                  <a:cs typeface="Arial"/>
                  <a:sym typeface="Arial"/>
                </a:rPr>
                <a:t> 2:e85</a:t>
              </a:r>
              <a:r>
                <a:rPr lang="en-US" sz="1800" b="0" i="0" u="none" strike="noStrike" cap="none">
                  <a:solidFill>
                    <a:srgbClr val="000000"/>
                  </a:solidFill>
                  <a:uFill>
                    <a:noFill/>
                  </a:uFill>
                  <a:latin typeface="Arial"/>
                  <a:ea typeface="Arial"/>
                  <a:cs typeface="Arial"/>
                  <a:sym typeface="Arial"/>
                  <a:hlinkClick r:id="rId2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US" sz="1800" b="0" i="0" u="sng" strike="noStrike" cap="none">
                  <a:solidFill>
                    <a:srgbClr val="0000FF"/>
                  </a:solidFill>
                  <a:latin typeface="Arial"/>
                  <a:ea typeface="Arial"/>
                  <a:cs typeface="Arial"/>
                  <a:sym typeface="Arial"/>
                  <a:hlinkClick r:id="rId2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https://doi.org/10.7717/peerj-cs.85</a:t>
              </a:r>
              <a:endParaRPr sz="1800" b="0" i="0" u="none" strike="noStrike" cap="none">
                <a:solidFill>
                  <a:srgbClr val="000000"/>
                </a:solidFill>
                <a:latin typeface="Arial"/>
                <a:ea typeface="Arial"/>
                <a:cs typeface="Arial"/>
                <a:sym typeface="Arial"/>
              </a:endParaRPr>
            </a:p>
            <a:p>
              <a:pPr marL="236536" marR="0" lvl="0" indent="-255586" algn="l" rtl="0">
                <a:lnSpc>
                  <a:spcPct val="100000"/>
                </a:lnSpc>
                <a:spcBef>
                  <a:spcPts val="0"/>
                </a:spcBef>
                <a:spcAft>
                  <a:spcPts val="0"/>
                </a:spcAft>
                <a:buClr>
                  <a:srgbClr val="003700"/>
                </a:buClr>
                <a:buSzPts val="1800"/>
                <a:buFont typeface="Arial"/>
                <a:buChar char="•"/>
              </a:pPr>
              <a:r>
                <a:rPr lang="en-US" sz="1800" b="0" i="0" u="none" strike="noStrike" cap="none">
                  <a:solidFill>
                    <a:srgbClr val="000000"/>
                  </a:solidFill>
                  <a:latin typeface="Arial"/>
                  <a:ea typeface="Arial"/>
                  <a:cs typeface="Arial"/>
                  <a:sym typeface="Arial"/>
                </a:rPr>
                <a:t>Dahlquist, K.D., Fitzpatrick, B.G., Camacho, E.T., Entzminger, S.D., and Wanner, N.C. (2015) Parameter Estimation for Gene Regulatory Networks from Microarray Data: Cold Shock Response in Saccharomyces cerevisiae. </a:t>
              </a:r>
              <a:r>
                <a:rPr lang="en-US" sz="1800" b="0" i="1" u="none" strike="noStrike" cap="none">
                  <a:solidFill>
                    <a:srgbClr val="000000"/>
                  </a:solidFill>
                  <a:latin typeface="Arial"/>
                  <a:ea typeface="Arial"/>
                  <a:cs typeface="Arial"/>
                  <a:sym typeface="Arial"/>
                </a:rPr>
                <a:t>Bulletin of Mathematical Biology</a:t>
              </a:r>
              <a:r>
                <a:rPr lang="en-US" sz="1800" b="0" i="0" u="none" strike="noStrike" cap="none">
                  <a:solidFill>
                    <a:srgbClr val="000000"/>
                  </a:solidFill>
                  <a:latin typeface="Arial"/>
                  <a:ea typeface="Arial"/>
                  <a:cs typeface="Arial"/>
                  <a:sym typeface="Arial"/>
                </a:rPr>
                <a:t>, </a:t>
              </a:r>
              <a:r>
                <a:rPr lang="en-US" sz="1800" b="0" i="1" u="none" strike="noStrike" cap="none">
                  <a:solidFill>
                    <a:srgbClr val="000000"/>
                  </a:solidFill>
                  <a:latin typeface="Arial"/>
                  <a:ea typeface="Arial"/>
                  <a:cs typeface="Arial"/>
                  <a:sym typeface="Arial"/>
                </a:rPr>
                <a:t>77</a:t>
              </a:r>
              <a:r>
                <a:rPr lang="en-US" sz="1800" b="0" i="0" u="none" strike="noStrike" cap="none">
                  <a:solidFill>
                    <a:srgbClr val="000000"/>
                  </a:solidFill>
                  <a:latin typeface="Arial"/>
                  <a:ea typeface="Arial"/>
                  <a:cs typeface="Arial"/>
                  <a:sym typeface="Arial"/>
                </a:rPr>
                <a:t>(8), 1457-1492 </a:t>
              </a:r>
              <a:r>
                <a:rPr lang="en-US" sz="1800" b="0" i="0" u="sng" strike="noStrike" cap="none">
                  <a:solidFill>
                    <a:srgbClr val="000000"/>
                  </a:solidFill>
                  <a:latin typeface="Arial"/>
                  <a:ea typeface="Arial"/>
                  <a:cs typeface="Arial"/>
                  <a:sym typeface="Arial"/>
                  <a:hlinkClick r:id="rId2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https://doi.org/0.1007/s11538-015-0092-6</a:t>
              </a:r>
              <a:endParaRPr sz="1800">
                <a:solidFill>
                  <a:schemeClr val="dk1"/>
                </a:solidFill>
              </a:endParaRPr>
            </a:p>
            <a:p>
              <a:pPr marL="236536" marR="0" lvl="0" indent="-255586" algn="l" rtl="0">
                <a:lnSpc>
                  <a:spcPct val="100000"/>
                </a:lnSpc>
                <a:spcBef>
                  <a:spcPts val="0"/>
                </a:spcBef>
                <a:spcAft>
                  <a:spcPts val="0"/>
                </a:spcAft>
                <a:buClr>
                  <a:schemeClr val="dk1"/>
                </a:buClr>
                <a:buSzPts val="1800"/>
                <a:buChar char="•"/>
              </a:pPr>
              <a:r>
                <a:rPr lang="en-US" sz="1800">
                  <a:solidFill>
                    <a:schemeClr val="dk1"/>
                  </a:solidFill>
                </a:rPr>
                <a:t>Cherry JM, Hong EL, Amundsen C, Balakrishnan R, Binkley G, Chan ET, Christie KR, Costanzo MC, Dwight SS, Engel SR, Fisk DG, Hirschman JE, Hitz BC, Karra K, Krieger CJ, Miyasato SR, Nash RS, Park J, Skrzypek MS, Simison M, Weng S, Wong ED (2012) Saccharomyces Genome Database: the genomics resource of budding yeast. Nucleic Acids Res. Jan;40(Database issue):D700-5. [PMID: 22110037]</a:t>
              </a:r>
              <a:endParaRPr sz="1800">
                <a:solidFill>
                  <a:schemeClr val="dk1"/>
                </a:solidFill>
              </a:endParaRPr>
            </a:p>
            <a:p>
              <a:pPr marL="236536" marR="0" lvl="0" indent="-255586" algn="l" rtl="0">
                <a:lnSpc>
                  <a:spcPct val="100000"/>
                </a:lnSpc>
                <a:spcBef>
                  <a:spcPts val="0"/>
                </a:spcBef>
                <a:spcAft>
                  <a:spcPts val="0"/>
                </a:spcAft>
                <a:buClr>
                  <a:srgbClr val="003700"/>
                </a:buClr>
                <a:buSzPts val="1800"/>
                <a:buFont typeface="Arial"/>
                <a:buChar char="•"/>
              </a:pPr>
              <a:r>
                <a:rPr lang="en-US" sz="1800">
                  <a:solidFill>
                    <a:schemeClr val="dk1"/>
                  </a:solidFill>
                </a:rPr>
                <a:t>YeastMine: </a:t>
              </a:r>
              <a:r>
                <a:rPr lang="en-US" sz="1800" u="sng">
                  <a:solidFill>
                    <a:schemeClr val="hlink"/>
                  </a:solidFill>
                  <a:hlinkClick r:id="rId27"/>
                </a:rPr>
                <a:t>https://yeastmine.yeastgenome.org/yeastmine/begin.do</a:t>
              </a:r>
              <a:r>
                <a:rPr lang="en-US" sz="1800">
                  <a:solidFill>
                    <a:schemeClr val="dk1"/>
                  </a:solidFill>
                </a:rPr>
                <a:t> </a:t>
              </a:r>
              <a:endParaRPr sz="1800"/>
            </a:p>
            <a:p>
              <a:pPr marL="236536" marR="0" lvl="0" indent="-255586" algn="l" rtl="0">
                <a:lnSpc>
                  <a:spcPct val="100000"/>
                </a:lnSpc>
                <a:spcBef>
                  <a:spcPts val="0"/>
                </a:spcBef>
                <a:spcAft>
                  <a:spcPts val="0"/>
                </a:spcAft>
                <a:buClr>
                  <a:srgbClr val="003700"/>
                </a:buClr>
                <a:buSzPts val="1800"/>
                <a:buFont typeface="Arial"/>
                <a:buChar char="•"/>
              </a:pPr>
              <a:r>
                <a:rPr lang="en-US" sz="1800" b="0" i="0" u="none" strike="noStrike" cap="none">
                  <a:solidFill>
                    <a:srgbClr val="000000"/>
                  </a:solidFill>
                  <a:latin typeface="Arial"/>
                  <a:ea typeface="Arial"/>
                  <a:cs typeface="Arial"/>
                  <a:sym typeface="Arial"/>
                </a:rPr>
                <a:t>GRNmap: </a:t>
              </a:r>
              <a:r>
                <a:rPr lang="en-US" sz="1800" b="0" i="0" u="sng" strike="noStrike" cap="none">
                  <a:solidFill>
                    <a:srgbClr val="0000FF"/>
                  </a:solidFill>
                  <a:latin typeface="Arial"/>
                  <a:ea typeface="Arial"/>
                  <a:cs typeface="Arial"/>
                  <a:sym typeface="Arial"/>
                  <a:hlinkClick r:id="rId2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http://kdahlquist.github.io/GRNmap/</a:t>
              </a:r>
              <a:endParaRPr sz="1800" b="0" i="0" u="none" strike="noStrike" cap="none">
                <a:solidFill>
                  <a:srgbClr val="000000"/>
                </a:solidFill>
                <a:latin typeface="Arial"/>
                <a:ea typeface="Arial"/>
                <a:cs typeface="Arial"/>
                <a:sym typeface="Arial"/>
              </a:endParaRPr>
            </a:p>
            <a:p>
              <a:pPr marL="236536" marR="0" lvl="0" indent="-255586"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GRNsight: </a:t>
              </a:r>
              <a:r>
                <a:rPr lang="en-US" sz="1800" b="0" i="0" u="sng" strike="noStrike" cap="none">
                  <a:solidFill>
                    <a:srgbClr val="0000FF"/>
                  </a:solidFill>
                  <a:latin typeface="Arial"/>
                  <a:ea typeface="Arial"/>
                  <a:cs typeface="Arial"/>
                  <a:sym typeface="Arial"/>
                  <a:hlinkClick r:id="rId2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https://dondi.github.io/GRNsight/</a:t>
              </a:r>
              <a:endParaRPr sz="1800" b="0" i="0" u="none" strike="noStrike" cap="none">
                <a:solidFill>
                  <a:srgbClr val="000000"/>
                </a:solidFill>
                <a:latin typeface="Arial"/>
                <a:ea typeface="Arial"/>
                <a:cs typeface="Arial"/>
                <a:sym typeface="Arial"/>
              </a:endParaRPr>
            </a:p>
            <a:p>
              <a:pPr marL="236536" marR="0" lvl="0" indent="-255586"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GRNsight’s GitHub: </a:t>
              </a:r>
              <a:r>
                <a:rPr lang="en-US" sz="1800" b="0" i="0" u="sng" strike="noStrike" cap="none">
                  <a:solidFill>
                    <a:srgbClr val="0000FF"/>
                  </a:solidFill>
                  <a:latin typeface="Arial"/>
                  <a:ea typeface="Arial"/>
                  <a:cs typeface="Arial"/>
                  <a:sym typeface="Arial"/>
                  <a:hlinkClick r:id="rId3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https://github.com/dondi/GRNsight</a:t>
              </a:r>
              <a:endParaRPr sz="1800"/>
            </a:p>
          </p:txBody>
        </p:sp>
        <p:sp>
          <p:nvSpPr>
            <p:cNvPr id="177" name="Google Shape;177;p1"/>
            <p:cNvSpPr/>
            <p:nvPr/>
          </p:nvSpPr>
          <p:spPr>
            <a:xfrm>
              <a:off x="33003250" y="27873025"/>
              <a:ext cx="9921300" cy="935100"/>
            </a:xfrm>
            <a:prstGeom prst="rect">
              <a:avLst/>
            </a:prstGeom>
            <a:solidFill>
              <a:srgbClr val="FFFFFF">
                <a:alpha val="670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17C00"/>
                </a:buClr>
                <a:buSzPts val="900"/>
                <a:buFont typeface="Arial"/>
                <a:buNone/>
              </a:pPr>
              <a:r>
                <a:rPr lang="en-US" sz="3600">
                  <a:solidFill>
                    <a:srgbClr val="017C00"/>
                  </a:solidFill>
                </a:rPr>
                <a:t>References</a:t>
              </a:r>
              <a:endParaRPr sz="3600" b="0" i="0" u="none" strike="noStrike" cap="none">
                <a:solidFill>
                  <a:srgbClr val="017C00"/>
                </a:solidFill>
                <a:latin typeface="Arial"/>
                <a:ea typeface="Arial"/>
                <a:cs typeface="Arial"/>
                <a:sym typeface="Arial"/>
              </a:endParaRPr>
            </a:p>
          </p:txBody>
        </p:sp>
      </p:grpSp>
      <p:sp>
        <p:nvSpPr>
          <p:cNvPr id="178" name="Google Shape;178;p1"/>
          <p:cNvSpPr txBox="1"/>
          <p:nvPr/>
        </p:nvSpPr>
        <p:spPr>
          <a:xfrm>
            <a:off x="29318650" y="16549025"/>
            <a:ext cx="54285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2000"/>
              <a:buFont typeface="Arial"/>
              <a:buNone/>
            </a:pPr>
            <a:r>
              <a:rPr lang="en-US" sz="2200" b="1">
                <a:solidFill>
                  <a:schemeClr val="dk1"/>
                </a:solidFill>
              </a:rPr>
              <a:t>7. Viewport</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Graph bounding box can be separated from viewport.</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Multiple viewport sizes available.</a:t>
            </a: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Zooming and scrolling enabled.</a:t>
            </a:r>
            <a:endParaRPr sz="2200" b="0" i="0" u="none" strike="noStrike" cap="none">
              <a:solidFill>
                <a:srgbClr val="000000"/>
              </a:solidFill>
              <a:latin typeface="Arial"/>
              <a:ea typeface="Arial"/>
              <a:cs typeface="Arial"/>
              <a:sym typeface="Arial"/>
            </a:endParaRPr>
          </a:p>
        </p:txBody>
      </p:sp>
      <p:pic>
        <p:nvPicPr>
          <p:cNvPr id="179" name="Google Shape;179;p1"/>
          <p:cNvPicPr preferRelativeResize="0"/>
          <p:nvPr/>
        </p:nvPicPr>
        <p:blipFill rotWithShape="1">
          <a:blip r:embed="rId31">
            <a:alphaModFix/>
          </a:blip>
          <a:srcRect r="68615"/>
          <a:stretch/>
        </p:blipFill>
        <p:spPr>
          <a:xfrm>
            <a:off x="17421950" y="7481275"/>
            <a:ext cx="3213600" cy="2650550"/>
          </a:xfrm>
          <a:prstGeom prst="rect">
            <a:avLst/>
          </a:prstGeom>
          <a:noFill/>
          <a:ln w="19050" cap="flat" cmpd="sng">
            <a:solidFill>
              <a:srgbClr val="000000"/>
            </a:solidFill>
            <a:prstDash val="solid"/>
            <a:round/>
            <a:headEnd type="none" w="sm" len="sm"/>
            <a:tailEnd type="none" w="sm" len="sm"/>
          </a:ln>
        </p:spPr>
      </p:pic>
      <p:sp>
        <p:nvSpPr>
          <p:cNvPr id="180" name="Google Shape;180;p1"/>
          <p:cNvSpPr txBox="1"/>
          <p:nvPr/>
        </p:nvSpPr>
        <p:spPr>
          <a:xfrm>
            <a:off x="17528750" y="102348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a:solidFill>
                  <a:schemeClr val="dk1"/>
                </a:solidFill>
              </a:rPr>
              <a:t>Ready to Load in GRNmap</a:t>
            </a:r>
            <a:endParaRPr sz="1800" i="1"/>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1744</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 Neue</vt:lpstr>
      <vt:lpstr>Lato</vt: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Dahlquist, Kam</cp:lastModifiedBy>
  <cp:revision>6</cp:revision>
  <dcterms:modified xsi:type="dcterms:W3CDTF">2022-03-15T23:48:43Z</dcterms:modified>
</cp:coreProperties>
</file>