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B3B"/>
    <a:srgbClr val="16693F"/>
    <a:srgbClr val="E1E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24" d="100"/>
          <a:sy n="24" d="100"/>
        </p:scale>
        <p:origin x="2184" y="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2" y="0"/>
            <a:ext cx="3169919" cy="480060"/>
          </a:xfrm>
          <a:prstGeom prst="rect">
            <a:avLst/>
          </a:prstGeom>
          <a:noFill/>
          <a:ln>
            <a:noFill/>
          </a:ln>
        </p:spPr>
        <p:txBody>
          <a:bodyPr lIns="96637" tIns="96637" rIns="96637" bIns="96637" anchor="t" anchorCtr="0"/>
          <a:lstStyle>
            <a:lvl1pPr marL="0" marR="0" indent="0" algn="l" rtl="0">
              <a:lnSpc>
                <a:spcPct val="100000"/>
              </a:lnSpc>
              <a:spcBef>
                <a:spcPts val="0"/>
              </a:spcBef>
              <a:spcAft>
                <a:spcPts val="0"/>
              </a:spcAft>
              <a:buClr>
                <a:srgbClr val="000000"/>
              </a:buClr>
              <a:buFont typeface="Arial"/>
              <a:buNone/>
              <a:defRPr/>
            </a:lvl1pPr>
            <a:lvl2pPr marL="2540569" marR="0" indent="-3430" algn="l" rtl="0">
              <a:lnSpc>
                <a:spcPct val="100000"/>
              </a:lnSpc>
              <a:spcBef>
                <a:spcPts val="0"/>
              </a:spcBef>
              <a:spcAft>
                <a:spcPts val="0"/>
              </a:spcAft>
              <a:buClr>
                <a:srgbClr val="000000"/>
              </a:buClr>
              <a:buFont typeface="Arial"/>
              <a:buNone/>
              <a:defRPr/>
            </a:lvl2pPr>
            <a:lvl3pPr marL="5081138" marR="0" indent="-6861" algn="l" rtl="0">
              <a:lnSpc>
                <a:spcPct val="100000"/>
              </a:lnSpc>
              <a:spcBef>
                <a:spcPts val="0"/>
              </a:spcBef>
              <a:spcAft>
                <a:spcPts val="0"/>
              </a:spcAft>
              <a:buClr>
                <a:srgbClr val="000000"/>
              </a:buClr>
              <a:buFont typeface="Arial"/>
              <a:buNone/>
              <a:defRPr/>
            </a:lvl3pPr>
            <a:lvl4pPr marL="7621707" marR="0" indent="-10293" algn="l" rtl="0">
              <a:lnSpc>
                <a:spcPct val="100000"/>
              </a:lnSpc>
              <a:spcBef>
                <a:spcPts val="0"/>
              </a:spcBef>
              <a:spcAft>
                <a:spcPts val="0"/>
              </a:spcAft>
              <a:buClr>
                <a:srgbClr val="000000"/>
              </a:buClr>
              <a:buFont typeface="Arial"/>
              <a:buNone/>
              <a:defRPr/>
            </a:lvl4pPr>
            <a:lvl5pPr marL="10162276" marR="0" indent="-299" algn="l" rtl="0">
              <a:lnSpc>
                <a:spcPct val="100000"/>
              </a:lnSpc>
              <a:spcBef>
                <a:spcPts val="0"/>
              </a:spcBef>
              <a:spcAft>
                <a:spcPts val="0"/>
              </a:spcAft>
              <a:buClr>
                <a:srgbClr val="000000"/>
              </a:buClr>
              <a:buFont typeface="Arial"/>
              <a:buNone/>
              <a:defRPr/>
            </a:lvl5pPr>
            <a:lvl6pPr marL="12702846" marR="0" indent="-3731" algn="l" rtl="0">
              <a:lnSpc>
                <a:spcPct val="100000"/>
              </a:lnSpc>
              <a:spcBef>
                <a:spcPts val="0"/>
              </a:spcBef>
              <a:spcAft>
                <a:spcPts val="0"/>
              </a:spcAft>
              <a:buClr>
                <a:srgbClr val="000000"/>
              </a:buClr>
              <a:buFont typeface="Arial"/>
              <a:buNone/>
              <a:defRPr/>
            </a:lvl6pPr>
            <a:lvl7pPr marL="15243414" marR="0" indent="-7163" algn="l" rtl="0">
              <a:lnSpc>
                <a:spcPct val="100000"/>
              </a:lnSpc>
              <a:spcBef>
                <a:spcPts val="0"/>
              </a:spcBef>
              <a:spcAft>
                <a:spcPts val="0"/>
              </a:spcAft>
              <a:buClr>
                <a:srgbClr val="000000"/>
              </a:buClr>
              <a:buFont typeface="Arial"/>
              <a:buNone/>
              <a:defRPr/>
            </a:lvl7pPr>
            <a:lvl8pPr marL="17783986" marR="0" indent="-10595" algn="l" rtl="0">
              <a:lnSpc>
                <a:spcPct val="100000"/>
              </a:lnSpc>
              <a:spcBef>
                <a:spcPts val="0"/>
              </a:spcBef>
              <a:spcAft>
                <a:spcPts val="0"/>
              </a:spcAft>
              <a:buClr>
                <a:srgbClr val="000000"/>
              </a:buClr>
              <a:buFont typeface="Arial"/>
              <a:buNone/>
              <a:defRPr/>
            </a:lvl8pPr>
            <a:lvl9pPr marL="20324552" marR="0" indent="-600"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4143587" y="0"/>
            <a:ext cx="3169919" cy="480060"/>
          </a:xfrm>
          <a:prstGeom prst="rect">
            <a:avLst/>
          </a:prstGeom>
          <a:noFill/>
          <a:ln>
            <a:noFill/>
          </a:ln>
        </p:spPr>
        <p:txBody>
          <a:bodyPr lIns="96637" tIns="96637" rIns="96637" bIns="96637" anchor="t" anchorCtr="0"/>
          <a:lstStyle>
            <a:lvl1pPr marL="0" marR="0" indent="0" algn="r" rtl="0">
              <a:lnSpc>
                <a:spcPct val="100000"/>
              </a:lnSpc>
              <a:spcBef>
                <a:spcPts val="0"/>
              </a:spcBef>
              <a:spcAft>
                <a:spcPts val="0"/>
              </a:spcAft>
              <a:buClr>
                <a:srgbClr val="000000"/>
              </a:buClr>
              <a:buFont typeface="Arial"/>
              <a:buNone/>
              <a:defRPr/>
            </a:lvl1pPr>
            <a:lvl2pPr marL="2540569" marR="0" indent="-3430" algn="l" rtl="0">
              <a:lnSpc>
                <a:spcPct val="100000"/>
              </a:lnSpc>
              <a:spcBef>
                <a:spcPts val="0"/>
              </a:spcBef>
              <a:spcAft>
                <a:spcPts val="0"/>
              </a:spcAft>
              <a:buClr>
                <a:srgbClr val="000000"/>
              </a:buClr>
              <a:buFont typeface="Arial"/>
              <a:buNone/>
              <a:defRPr/>
            </a:lvl2pPr>
            <a:lvl3pPr marL="5081138" marR="0" indent="-6861" algn="l" rtl="0">
              <a:lnSpc>
                <a:spcPct val="100000"/>
              </a:lnSpc>
              <a:spcBef>
                <a:spcPts val="0"/>
              </a:spcBef>
              <a:spcAft>
                <a:spcPts val="0"/>
              </a:spcAft>
              <a:buClr>
                <a:srgbClr val="000000"/>
              </a:buClr>
              <a:buFont typeface="Arial"/>
              <a:buNone/>
              <a:defRPr/>
            </a:lvl3pPr>
            <a:lvl4pPr marL="7621707" marR="0" indent="-10293" algn="l" rtl="0">
              <a:lnSpc>
                <a:spcPct val="100000"/>
              </a:lnSpc>
              <a:spcBef>
                <a:spcPts val="0"/>
              </a:spcBef>
              <a:spcAft>
                <a:spcPts val="0"/>
              </a:spcAft>
              <a:buClr>
                <a:srgbClr val="000000"/>
              </a:buClr>
              <a:buFont typeface="Arial"/>
              <a:buNone/>
              <a:defRPr/>
            </a:lvl4pPr>
            <a:lvl5pPr marL="10162276" marR="0" indent="-299" algn="l" rtl="0">
              <a:lnSpc>
                <a:spcPct val="100000"/>
              </a:lnSpc>
              <a:spcBef>
                <a:spcPts val="0"/>
              </a:spcBef>
              <a:spcAft>
                <a:spcPts val="0"/>
              </a:spcAft>
              <a:buClr>
                <a:srgbClr val="000000"/>
              </a:buClr>
              <a:buFont typeface="Arial"/>
              <a:buNone/>
              <a:defRPr/>
            </a:lvl5pPr>
            <a:lvl6pPr marL="12702846" marR="0" indent="-3731" algn="l" rtl="0">
              <a:lnSpc>
                <a:spcPct val="100000"/>
              </a:lnSpc>
              <a:spcBef>
                <a:spcPts val="0"/>
              </a:spcBef>
              <a:spcAft>
                <a:spcPts val="0"/>
              </a:spcAft>
              <a:buClr>
                <a:srgbClr val="000000"/>
              </a:buClr>
              <a:buFont typeface="Arial"/>
              <a:buNone/>
              <a:defRPr/>
            </a:lvl6pPr>
            <a:lvl7pPr marL="15243414" marR="0" indent="-7163" algn="l" rtl="0">
              <a:lnSpc>
                <a:spcPct val="100000"/>
              </a:lnSpc>
              <a:spcBef>
                <a:spcPts val="0"/>
              </a:spcBef>
              <a:spcAft>
                <a:spcPts val="0"/>
              </a:spcAft>
              <a:buClr>
                <a:srgbClr val="000000"/>
              </a:buClr>
              <a:buFont typeface="Arial"/>
              <a:buNone/>
              <a:defRPr/>
            </a:lvl7pPr>
            <a:lvl8pPr marL="17783986" marR="0" indent="-10595" algn="l" rtl="0">
              <a:lnSpc>
                <a:spcPct val="100000"/>
              </a:lnSpc>
              <a:spcBef>
                <a:spcPts val="0"/>
              </a:spcBef>
              <a:spcAft>
                <a:spcPts val="0"/>
              </a:spcAft>
              <a:buClr>
                <a:srgbClr val="000000"/>
              </a:buClr>
              <a:buFont typeface="Arial"/>
              <a:buNone/>
              <a:defRPr/>
            </a:lvl8pPr>
            <a:lvl9pPr marL="20324552" marR="0" indent="-600"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31522" y="4560570"/>
            <a:ext cx="5852159" cy="4320540"/>
          </a:xfrm>
          <a:prstGeom prst="rect">
            <a:avLst/>
          </a:prstGeom>
          <a:noFill/>
          <a:ln>
            <a:noFill/>
          </a:ln>
        </p:spPr>
        <p:txBody>
          <a:bodyPr lIns="96637" tIns="96637" rIns="96637" bIns="96637"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2" y="9119474"/>
            <a:ext cx="3169919" cy="480060"/>
          </a:xfrm>
          <a:prstGeom prst="rect">
            <a:avLst/>
          </a:prstGeom>
          <a:noFill/>
          <a:ln>
            <a:noFill/>
          </a:ln>
        </p:spPr>
        <p:txBody>
          <a:bodyPr lIns="96637" tIns="96637" rIns="96637" bIns="96637" anchor="b" anchorCtr="0"/>
          <a:lstStyle>
            <a:lvl1pPr marL="0" marR="0" indent="0" algn="l" rtl="0">
              <a:lnSpc>
                <a:spcPct val="100000"/>
              </a:lnSpc>
              <a:spcBef>
                <a:spcPts val="0"/>
              </a:spcBef>
              <a:spcAft>
                <a:spcPts val="0"/>
              </a:spcAft>
              <a:buClr>
                <a:srgbClr val="000000"/>
              </a:buClr>
              <a:buFont typeface="Arial"/>
              <a:buNone/>
              <a:defRPr/>
            </a:lvl1pPr>
            <a:lvl2pPr marL="2540569" marR="0" indent="-3430" algn="l" rtl="0">
              <a:lnSpc>
                <a:spcPct val="100000"/>
              </a:lnSpc>
              <a:spcBef>
                <a:spcPts val="0"/>
              </a:spcBef>
              <a:spcAft>
                <a:spcPts val="0"/>
              </a:spcAft>
              <a:buClr>
                <a:srgbClr val="000000"/>
              </a:buClr>
              <a:buFont typeface="Arial"/>
              <a:buNone/>
              <a:defRPr/>
            </a:lvl2pPr>
            <a:lvl3pPr marL="5081138" marR="0" indent="-6861" algn="l" rtl="0">
              <a:lnSpc>
                <a:spcPct val="100000"/>
              </a:lnSpc>
              <a:spcBef>
                <a:spcPts val="0"/>
              </a:spcBef>
              <a:spcAft>
                <a:spcPts val="0"/>
              </a:spcAft>
              <a:buClr>
                <a:srgbClr val="000000"/>
              </a:buClr>
              <a:buFont typeface="Arial"/>
              <a:buNone/>
              <a:defRPr/>
            </a:lvl3pPr>
            <a:lvl4pPr marL="7621707" marR="0" indent="-10293" algn="l" rtl="0">
              <a:lnSpc>
                <a:spcPct val="100000"/>
              </a:lnSpc>
              <a:spcBef>
                <a:spcPts val="0"/>
              </a:spcBef>
              <a:spcAft>
                <a:spcPts val="0"/>
              </a:spcAft>
              <a:buClr>
                <a:srgbClr val="000000"/>
              </a:buClr>
              <a:buFont typeface="Arial"/>
              <a:buNone/>
              <a:defRPr/>
            </a:lvl4pPr>
            <a:lvl5pPr marL="10162276" marR="0" indent="-299" algn="l" rtl="0">
              <a:lnSpc>
                <a:spcPct val="100000"/>
              </a:lnSpc>
              <a:spcBef>
                <a:spcPts val="0"/>
              </a:spcBef>
              <a:spcAft>
                <a:spcPts val="0"/>
              </a:spcAft>
              <a:buClr>
                <a:srgbClr val="000000"/>
              </a:buClr>
              <a:buFont typeface="Arial"/>
              <a:buNone/>
              <a:defRPr/>
            </a:lvl5pPr>
            <a:lvl6pPr marL="12702846" marR="0" indent="-3731" algn="l" rtl="0">
              <a:lnSpc>
                <a:spcPct val="100000"/>
              </a:lnSpc>
              <a:spcBef>
                <a:spcPts val="0"/>
              </a:spcBef>
              <a:spcAft>
                <a:spcPts val="0"/>
              </a:spcAft>
              <a:buClr>
                <a:srgbClr val="000000"/>
              </a:buClr>
              <a:buFont typeface="Arial"/>
              <a:buNone/>
              <a:defRPr/>
            </a:lvl6pPr>
            <a:lvl7pPr marL="15243414" marR="0" indent="-7163" algn="l" rtl="0">
              <a:lnSpc>
                <a:spcPct val="100000"/>
              </a:lnSpc>
              <a:spcBef>
                <a:spcPts val="0"/>
              </a:spcBef>
              <a:spcAft>
                <a:spcPts val="0"/>
              </a:spcAft>
              <a:buClr>
                <a:srgbClr val="000000"/>
              </a:buClr>
              <a:buFont typeface="Arial"/>
              <a:buNone/>
              <a:defRPr/>
            </a:lvl7pPr>
            <a:lvl8pPr marL="17783986" marR="0" indent="-10595" algn="l" rtl="0">
              <a:lnSpc>
                <a:spcPct val="100000"/>
              </a:lnSpc>
              <a:spcBef>
                <a:spcPts val="0"/>
              </a:spcBef>
              <a:spcAft>
                <a:spcPts val="0"/>
              </a:spcAft>
              <a:buClr>
                <a:srgbClr val="000000"/>
              </a:buClr>
              <a:buFont typeface="Arial"/>
              <a:buNone/>
              <a:defRPr/>
            </a:lvl8pPr>
            <a:lvl9pPr marL="20324552" marR="0" indent="-600"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4143587" y="9119474"/>
            <a:ext cx="3169919" cy="480060"/>
          </a:xfrm>
          <a:prstGeom prst="rect">
            <a:avLst/>
          </a:prstGeom>
          <a:noFill/>
          <a:ln>
            <a:noFill/>
          </a:ln>
        </p:spPr>
        <p:txBody>
          <a:bodyPr lIns="96637" tIns="96637" rIns="96637" bIns="96637" anchor="b" anchorCtr="0">
            <a:noAutofit/>
          </a:bodyPr>
          <a:lstStyle/>
          <a:p>
            <a:pPr>
              <a:buClr>
                <a:srgbClr val="000000"/>
              </a:buClr>
            </a:pPr>
            <a:endParaRPr lang="en-US" smtClean="0"/>
          </a:p>
          <a:p>
            <a:pPr lvl="1">
              <a:buClr>
                <a:srgbClr val="000000"/>
              </a:buClr>
              <a:buFont typeface="Arial"/>
              <a:buNone/>
            </a:pPr>
            <a:endParaRPr lang="en-US" smtClean="0"/>
          </a:p>
          <a:p>
            <a:pPr lvl="2">
              <a:buClr>
                <a:srgbClr val="000000"/>
              </a:buClr>
              <a:buFont typeface="Arial"/>
              <a:buNone/>
            </a:pPr>
            <a:endParaRPr lang="en-US" smtClean="0"/>
          </a:p>
          <a:p>
            <a:pPr lvl="3">
              <a:buClr>
                <a:srgbClr val="000000"/>
              </a:buClr>
              <a:buFont typeface="Arial"/>
              <a:buNone/>
            </a:pPr>
            <a:endParaRPr lang="en-US" smtClean="0"/>
          </a:p>
          <a:p>
            <a:pPr lvl="4">
              <a:buClr>
                <a:srgbClr val="000000"/>
              </a:buClr>
              <a:buFont typeface="Arial"/>
              <a:buNone/>
            </a:pPr>
            <a:endParaRPr lang="en-US" smtClean="0"/>
          </a:p>
          <a:p>
            <a:pPr lvl="5">
              <a:buClr>
                <a:srgbClr val="000000"/>
              </a:buClr>
              <a:buFont typeface="Arial"/>
              <a:buNone/>
            </a:pPr>
            <a:endParaRPr lang="en-US" smtClean="0"/>
          </a:p>
          <a:p>
            <a:pPr lvl="6">
              <a:buClr>
                <a:srgbClr val="000000"/>
              </a:buClr>
              <a:buFont typeface="Arial"/>
              <a:buNone/>
            </a:pPr>
            <a:endParaRPr lang="en-US" smtClean="0"/>
          </a:p>
          <a:p>
            <a:pPr lvl="7">
              <a:buClr>
                <a:srgbClr val="000000"/>
              </a:buClr>
              <a:buFont typeface="Arial"/>
              <a:buNone/>
            </a:pPr>
            <a:endParaRPr lang="en-US" smtClean="0"/>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31522" y="4560570"/>
            <a:ext cx="5852159" cy="4320540"/>
          </a:xfrm>
          <a:prstGeom prst="rect">
            <a:avLst/>
          </a:prstGeom>
          <a:noFill/>
          <a:ln>
            <a:noFill/>
          </a:ln>
        </p:spPr>
        <p:txBody>
          <a:bodyPr lIns="96637" tIns="48305" rIns="96637" bIns="48305" anchor="t" anchorCtr="0">
            <a:noAutofit/>
          </a:bodyPr>
          <a:lstStyle/>
          <a:p>
            <a:pPr marL="181225" indent="-181225">
              <a:buClr>
                <a:schemeClr val="dk1"/>
              </a:buClr>
              <a:buSzPct val="100000"/>
              <a:buFont typeface="Calibri"/>
              <a:buChar char="-"/>
            </a:pPr>
            <a:r>
              <a:rPr lang="en-US">
                <a:solidFill>
                  <a:schemeClr val="dk1"/>
                </a:solidFill>
                <a:latin typeface="Calibri"/>
                <a:ea typeface="Calibri"/>
                <a:cs typeface="Calibri"/>
                <a:sym typeface="Calibri"/>
              </a:rPr>
              <a:t>Kill abstract</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Use full names</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4 columns!!!</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Bold titles</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81225" indent="-181225">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4143587" y="9119474"/>
            <a:ext cx="3169919" cy="480060"/>
          </a:xfrm>
          <a:prstGeom prst="rect">
            <a:avLst/>
          </a:prstGeom>
          <a:noFill/>
          <a:ln>
            <a:noFill/>
          </a:ln>
        </p:spPr>
        <p:txBody>
          <a:bodyPr lIns="96637" tIns="48305" rIns="96637" bIns="48305"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jpg"/><Relationship Id="rId26" Type="http://schemas.openxmlformats.org/officeDocument/2006/relationships/image" Target="../media/image22.jpg"/><Relationship Id="rId3" Type="http://schemas.openxmlformats.org/officeDocument/2006/relationships/notesSlide" Target="../notesSlides/notesSlide1.xml"/><Relationship Id="rId21" Type="http://schemas.openxmlformats.org/officeDocument/2006/relationships/image" Target="../media/image17.jpg"/><Relationship Id="rId34" Type="http://schemas.openxmlformats.org/officeDocument/2006/relationships/image" Target="../media/image30.jp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jpg"/><Relationship Id="rId25" Type="http://schemas.openxmlformats.org/officeDocument/2006/relationships/image" Target="../media/image21.jpg"/><Relationship Id="rId33" Type="http://schemas.openxmlformats.org/officeDocument/2006/relationships/image" Target="../media/image29.jpg"/><Relationship Id="rId2" Type="http://schemas.openxmlformats.org/officeDocument/2006/relationships/slideLayout" Target="../slideLayouts/slideLayout1.xml"/><Relationship Id="rId16" Type="http://schemas.openxmlformats.org/officeDocument/2006/relationships/image" Target="../media/image12.jpg"/><Relationship Id="rId20" Type="http://schemas.openxmlformats.org/officeDocument/2006/relationships/image" Target="../media/image16.jpg"/><Relationship Id="rId29" Type="http://schemas.openxmlformats.org/officeDocument/2006/relationships/image" Target="../media/image25.jpeg"/><Relationship Id="rId1" Type="http://schemas.openxmlformats.org/officeDocument/2006/relationships/vmlDrawing" Target="../drawings/vmlDrawing1.vml"/><Relationship Id="rId6" Type="http://schemas.openxmlformats.org/officeDocument/2006/relationships/image" Target="../media/image4.jpeg"/><Relationship Id="rId11" Type="http://schemas.openxmlformats.org/officeDocument/2006/relationships/image" Target="../media/image1.wmf"/><Relationship Id="rId24" Type="http://schemas.openxmlformats.org/officeDocument/2006/relationships/image" Target="../media/image20.jpg"/><Relationship Id="rId32" Type="http://schemas.openxmlformats.org/officeDocument/2006/relationships/image" Target="../media/image28.jpg"/><Relationship Id="rId5" Type="http://schemas.openxmlformats.org/officeDocument/2006/relationships/image" Target="../media/image3.emf"/><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oleObject" Target="../embeddings/oleObject1.bin"/><Relationship Id="rId19" Type="http://schemas.openxmlformats.org/officeDocument/2006/relationships/image" Target="../media/image15.jpg"/><Relationship Id="rId31" Type="http://schemas.openxmlformats.org/officeDocument/2006/relationships/image" Target="../media/image27.jp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0.png"/><Relationship Id="rId22" Type="http://schemas.openxmlformats.org/officeDocument/2006/relationships/image" Target="../media/image18.jpg"/><Relationship Id="rId27" Type="http://schemas.openxmlformats.org/officeDocument/2006/relationships/image" Target="../media/image23.jpg"/><Relationship Id="rId30" Type="http://schemas.openxmlformats.org/officeDocument/2006/relationships/image" Target="../media/image26.jpg"/><Relationship Id="rId35" Type="http://schemas.openxmlformats.org/officeDocument/2006/relationships/image" Target="../media/image31.png"/><Relationship Id="rId8"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1E9E8"/>
            </a:gs>
            <a:gs pos="75000">
              <a:srgbClr val="16693F"/>
            </a:gs>
          </a:gsLst>
          <a:lin ang="16200000" scaled="0"/>
          <a:tileRect/>
        </a:gradFill>
        <a:effectLst/>
      </p:bgPr>
    </p:bg>
    <p:spTree>
      <p:nvGrpSpPr>
        <p:cNvPr id="1" name="Shape 83"/>
        <p:cNvGrpSpPr/>
        <p:nvPr/>
      </p:nvGrpSpPr>
      <p:grpSpPr>
        <a:xfrm>
          <a:off x="0" y="0"/>
          <a:ext cx="0" cy="0"/>
          <a:chOff x="0" y="0"/>
          <a:chExt cx="0" cy="0"/>
        </a:xfrm>
      </p:grpSpPr>
      <p:sp>
        <p:nvSpPr>
          <p:cNvPr id="85" name="Rounded Rectangle 84"/>
          <p:cNvSpPr/>
          <p:nvPr/>
        </p:nvSpPr>
        <p:spPr>
          <a:xfrm>
            <a:off x="555440" y="6156307"/>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562" y="14608590"/>
            <a:ext cx="5114509" cy="2792196"/>
          </a:xfrm>
          <a:prstGeom prst="rect">
            <a:avLst/>
          </a:prstGeom>
        </p:spPr>
      </p:pic>
      <p:sp>
        <p:nvSpPr>
          <p:cNvPr id="86" name="Rounded Rectangle 85"/>
          <p:cNvSpPr/>
          <p:nvPr/>
        </p:nvSpPr>
        <p:spPr>
          <a:xfrm>
            <a:off x="11506871" y="6189436"/>
            <a:ext cx="21061267"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33054978" y="6139803"/>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4195795" y="7745009"/>
            <a:ext cx="2786477" cy="934104"/>
            <a:chOff x="3063195" y="1371002"/>
            <a:chExt cx="2786477" cy="934104"/>
          </a:xfrm>
        </p:grpSpPr>
        <p:sp>
          <p:nvSpPr>
            <p:cNvPr id="96" name="Rounded Rectangle 1"/>
            <p:cNvSpPr>
              <a:spLocks noChangeArrowheads="1"/>
            </p:cNvSpPr>
            <p:nvPr/>
          </p:nvSpPr>
          <p:spPr bwMode="auto">
            <a:xfrm>
              <a:off x="3201526" y="138148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97" name="TextBox 2"/>
            <p:cNvSpPr txBox="1">
              <a:spLocks noChangeArrowheads="1"/>
            </p:cNvSpPr>
            <p:nvPr/>
          </p:nvSpPr>
          <p:spPr bwMode="auto">
            <a:xfrm>
              <a:off x="3063195" y="1371002"/>
              <a:ext cx="27864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Cold shock microarray data from wt and TF deletion strains</a:t>
              </a:r>
              <a:endParaRPr lang="en-US" altLang="en-US" sz="1800" b="1" dirty="0">
                <a:solidFill>
                  <a:schemeClr val="bg1"/>
                </a:solidFill>
              </a:endParaRPr>
            </a:p>
          </p:txBody>
        </p:sp>
      </p:grpSp>
      <p:cxnSp>
        <p:nvCxnSpPr>
          <p:cNvPr id="98" name="Straight Arrow Connector 97"/>
          <p:cNvCxnSpPr/>
          <p:nvPr/>
        </p:nvCxnSpPr>
        <p:spPr bwMode="auto">
          <a:xfrm>
            <a:off x="7155728" y="8216997"/>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bwMode="auto">
          <a:xfrm>
            <a:off x="8445523" y="10155659"/>
            <a:ext cx="0" cy="6096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grpSp>
        <p:nvGrpSpPr>
          <p:cNvPr id="46" name="Group 45"/>
          <p:cNvGrpSpPr/>
          <p:nvPr/>
        </p:nvGrpSpPr>
        <p:grpSpPr>
          <a:xfrm>
            <a:off x="7190616" y="9096340"/>
            <a:ext cx="2509815" cy="923619"/>
            <a:chOff x="7190616" y="8829640"/>
            <a:chExt cx="2509815" cy="923619"/>
          </a:xfrm>
        </p:grpSpPr>
        <p:sp>
          <p:nvSpPr>
            <p:cNvPr id="101" name="Rounded Rectangle 1"/>
            <p:cNvSpPr>
              <a:spLocks noChangeArrowheads="1"/>
            </p:cNvSpPr>
            <p:nvPr/>
          </p:nvSpPr>
          <p:spPr bwMode="auto">
            <a:xfrm>
              <a:off x="7190616" y="8829640"/>
              <a:ext cx="2509815" cy="923619"/>
            </a:xfrm>
            <a:prstGeom prst="roundRect">
              <a:avLst>
                <a:gd name="adj" fmla="val 16667"/>
              </a:avLst>
            </a:prstGeom>
            <a:solidFill>
              <a:srgbClr val="16693F"/>
            </a:solidFill>
            <a:ln>
              <a:solidFill>
                <a:srgbClr val="16693F"/>
              </a:solid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2" name="TextBox 5"/>
            <p:cNvSpPr txBox="1">
              <a:spLocks noChangeArrowheads="1"/>
            </p:cNvSpPr>
            <p:nvPr/>
          </p:nvSpPr>
          <p:spPr bwMode="auto">
            <a:xfrm>
              <a:off x="7293792" y="8829784"/>
              <a:ext cx="2303463" cy="9233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Normalization, statistical analysis, clustering</a:t>
              </a:r>
              <a:endParaRPr lang="en-US" altLang="en-US" sz="1800" b="1" dirty="0">
                <a:solidFill>
                  <a:schemeClr val="bg1"/>
                </a:solidFill>
              </a:endParaRPr>
            </a:p>
          </p:txBody>
        </p:sp>
      </p:grpSp>
      <p:grpSp>
        <p:nvGrpSpPr>
          <p:cNvPr id="103" name="Group 102"/>
          <p:cNvGrpSpPr/>
          <p:nvPr/>
        </p:nvGrpSpPr>
        <p:grpSpPr>
          <a:xfrm>
            <a:off x="7190616" y="10919715"/>
            <a:ext cx="2509815" cy="923619"/>
            <a:chOff x="6217511" y="4545708"/>
            <a:chExt cx="2509815" cy="923619"/>
          </a:xfrm>
        </p:grpSpPr>
        <p:sp>
          <p:nvSpPr>
            <p:cNvPr id="104" name="Rounded Rectangle 1"/>
            <p:cNvSpPr>
              <a:spLocks noChangeArrowheads="1"/>
            </p:cNvSpPr>
            <p:nvPr/>
          </p:nvSpPr>
          <p:spPr bwMode="auto">
            <a:xfrm>
              <a:off x="6217511" y="4545708"/>
              <a:ext cx="2509815" cy="923619"/>
            </a:xfrm>
            <a:prstGeom prst="roundRect">
              <a:avLst>
                <a:gd name="adj" fmla="val 22423"/>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5" name="TextBox 5"/>
            <p:cNvSpPr txBox="1">
              <a:spLocks noChangeArrowheads="1"/>
            </p:cNvSpPr>
            <p:nvPr/>
          </p:nvSpPr>
          <p:spPr bwMode="auto">
            <a:xfrm>
              <a:off x="6269099" y="4545852"/>
              <a:ext cx="24066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Derivation of gene regulatory networks from databases</a:t>
              </a:r>
              <a:endParaRPr lang="en-US" altLang="en-US" sz="1800" b="1" dirty="0">
                <a:solidFill>
                  <a:schemeClr val="bg1"/>
                </a:solidFill>
              </a:endParaRPr>
            </a:p>
          </p:txBody>
        </p:sp>
      </p:grpSp>
      <p:grpSp>
        <p:nvGrpSpPr>
          <p:cNvPr id="106" name="Group 105"/>
          <p:cNvGrpSpPr/>
          <p:nvPr/>
        </p:nvGrpSpPr>
        <p:grpSpPr>
          <a:xfrm>
            <a:off x="4334126" y="12170810"/>
            <a:ext cx="2509815" cy="923619"/>
            <a:chOff x="3313295" y="5796803"/>
            <a:chExt cx="2509815" cy="923619"/>
          </a:xfrm>
        </p:grpSpPr>
        <p:sp>
          <p:nvSpPr>
            <p:cNvPr id="107" name="Rounded Rectangle 1"/>
            <p:cNvSpPr>
              <a:spLocks noChangeArrowheads="1"/>
            </p:cNvSpPr>
            <p:nvPr/>
          </p:nvSpPr>
          <p:spPr bwMode="auto">
            <a:xfrm>
              <a:off x="3313295" y="5796803"/>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08" name="TextBox 5"/>
            <p:cNvSpPr txBox="1">
              <a:spLocks noChangeArrowheads="1"/>
            </p:cNvSpPr>
            <p:nvPr/>
          </p:nvSpPr>
          <p:spPr bwMode="auto">
            <a:xfrm>
              <a:off x="3313295" y="5796947"/>
              <a:ext cx="25098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Dynamical systems modeling using GRNmap</a:t>
              </a:r>
              <a:endParaRPr lang="en-US" altLang="en-US" sz="1800" b="1" dirty="0">
                <a:solidFill>
                  <a:schemeClr val="bg1"/>
                </a:solidFill>
              </a:endParaRPr>
            </a:p>
          </p:txBody>
        </p:sp>
      </p:grpSp>
      <p:grpSp>
        <p:nvGrpSpPr>
          <p:cNvPr id="109" name="Group 108"/>
          <p:cNvGrpSpPr/>
          <p:nvPr/>
        </p:nvGrpSpPr>
        <p:grpSpPr>
          <a:xfrm>
            <a:off x="1512811" y="10919715"/>
            <a:ext cx="2509815" cy="923619"/>
            <a:chOff x="534387" y="4504947"/>
            <a:chExt cx="2509815" cy="923619"/>
          </a:xfrm>
        </p:grpSpPr>
        <p:sp>
          <p:nvSpPr>
            <p:cNvPr id="110" name="Rounded Rectangle 1"/>
            <p:cNvSpPr>
              <a:spLocks noChangeArrowheads="1"/>
            </p:cNvSpPr>
            <p:nvPr/>
          </p:nvSpPr>
          <p:spPr bwMode="auto">
            <a:xfrm>
              <a:off x="534387" y="450494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11" name="TextBox 5"/>
            <p:cNvSpPr txBox="1">
              <a:spLocks noChangeArrowheads="1"/>
            </p:cNvSpPr>
            <p:nvPr/>
          </p:nvSpPr>
          <p:spPr bwMode="auto">
            <a:xfrm>
              <a:off x="637563" y="4505091"/>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Visualization of  modeling results using GRNsight</a:t>
              </a:r>
              <a:endParaRPr lang="en-US" altLang="en-US" sz="1800" b="1" dirty="0">
                <a:solidFill>
                  <a:schemeClr val="bg1"/>
                </a:solidFill>
              </a:endParaRPr>
            </a:p>
          </p:txBody>
        </p:sp>
      </p:grpSp>
      <p:grpSp>
        <p:nvGrpSpPr>
          <p:cNvPr id="112" name="Group 111"/>
          <p:cNvGrpSpPr/>
          <p:nvPr/>
        </p:nvGrpSpPr>
        <p:grpSpPr>
          <a:xfrm>
            <a:off x="1512811" y="9096340"/>
            <a:ext cx="2509815" cy="923619"/>
            <a:chOff x="545024" y="2899435"/>
            <a:chExt cx="2509815" cy="923619"/>
          </a:xfrm>
        </p:grpSpPr>
        <p:sp>
          <p:nvSpPr>
            <p:cNvPr id="114" name="Rounded Rectangle 1"/>
            <p:cNvSpPr>
              <a:spLocks noChangeArrowheads="1"/>
            </p:cNvSpPr>
            <p:nvPr/>
          </p:nvSpPr>
          <p:spPr bwMode="auto">
            <a:xfrm>
              <a:off x="545024" y="2899435"/>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15" name="TextBox 5"/>
            <p:cNvSpPr txBox="1">
              <a:spLocks noChangeArrowheads="1"/>
            </p:cNvSpPr>
            <p:nvPr/>
          </p:nvSpPr>
          <p:spPr bwMode="auto">
            <a:xfrm>
              <a:off x="648200" y="2899579"/>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Interpretation, </a:t>
              </a:r>
            </a:p>
            <a:p>
              <a:pPr algn="ctr" eaLnBrk="1" hangingPunct="1">
                <a:spcBef>
                  <a:spcPct val="0"/>
                </a:spcBef>
                <a:buFontTx/>
                <a:buNone/>
              </a:pPr>
              <a:r>
                <a:rPr lang="en-US" altLang="en-US" sz="1800" b="1" smtClean="0">
                  <a:solidFill>
                    <a:schemeClr val="bg1"/>
                  </a:solidFill>
                </a:rPr>
                <a:t>new questions, new experiments</a:t>
              </a:r>
              <a:endParaRPr lang="en-US" altLang="en-US" sz="1800" b="1" dirty="0">
                <a:solidFill>
                  <a:schemeClr val="bg1"/>
                </a:solidFill>
              </a:endParaRPr>
            </a:p>
          </p:txBody>
        </p:sp>
      </p:grpSp>
      <p:cxnSp>
        <p:nvCxnSpPr>
          <p:cNvPr id="116" name="Straight Arrow Connector 115"/>
          <p:cNvCxnSpPr/>
          <p:nvPr/>
        </p:nvCxnSpPr>
        <p:spPr bwMode="auto">
          <a:xfrm flipV="1">
            <a:off x="2767718" y="10155659"/>
            <a:ext cx="0" cy="6096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bwMode="auto">
          <a:xfrm flipH="1">
            <a:off x="7155728" y="11995104"/>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bwMode="auto">
          <a:xfrm flipV="1">
            <a:off x="2927213" y="8216997"/>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pic>
        <p:nvPicPr>
          <p:cNvPr id="119" name="Picture 2" descr="figure01a"/>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564354" y="10679937"/>
            <a:ext cx="1978203" cy="148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2" descr="ColdShockArrays"/>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49284" t="26373" r="23117" b="44420"/>
          <a:stretch/>
        </p:blipFill>
        <p:spPr bwMode="auto">
          <a:xfrm>
            <a:off x="4768938" y="8697760"/>
            <a:ext cx="1598948" cy="1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20"/>
          <p:cNvPicPr/>
          <p:nvPr/>
        </p:nvPicPr>
        <p:blipFill rotWithShape="1">
          <a:blip r:embed="rId7"/>
          <a:srcRect l="2236" t="13149" r="4919" b="13625"/>
          <a:stretch/>
        </p:blipFill>
        <p:spPr>
          <a:xfrm>
            <a:off x="8175187" y="7596156"/>
            <a:ext cx="1858009" cy="1099053"/>
          </a:xfrm>
          <a:prstGeom prst="rect">
            <a:avLst/>
          </a:prstGeom>
        </p:spPr>
      </p:pic>
      <p:grpSp>
        <p:nvGrpSpPr>
          <p:cNvPr id="124" name="Group 123"/>
          <p:cNvGrpSpPr/>
          <p:nvPr/>
        </p:nvGrpSpPr>
        <p:grpSpPr>
          <a:xfrm>
            <a:off x="1727484" y="7809755"/>
            <a:ext cx="1480410" cy="789758"/>
            <a:chOff x="-914930" y="1531444"/>
            <a:chExt cx="2310796" cy="1232746"/>
          </a:xfrm>
        </p:grpSpPr>
        <p:pic>
          <p:nvPicPr>
            <p:cNvPr id="125" name="Picture 8" descr="C:\Users\GRNmap\Desktop\wt_dnrg1_dphd1_20150922\wt_15deg_20150926.JPG"/>
            <p:cNvPicPr>
              <a:picLocks noChangeAspect="1" noChangeArrowheads="1"/>
            </p:cNvPicPr>
            <p:nvPr/>
          </p:nvPicPr>
          <p:blipFill rotWithShape="1">
            <a:blip r:embed="rId8" cstate="email">
              <a:extLst>
                <a:ext uri="{28A0092B-C50C-407E-A947-70E740481C1C}">
                  <a14:useLocalDpi xmlns:a14="http://schemas.microsoft.com/office/drawing/2010/main" val="0"/>
                </a:ext>
              </a:extLst>
            </a:blip>
            <a:srcRect l="4761" t="58155" r="18423" b="29318"/>
            <a:stretch/>
          </p:blipFill>
          <p:spPr bwMode="auto">
            <a:xfrm>
              <a:off x="-912362" y="1531444"/>
              <a:ext cx="2305659" cy="581691"/>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6" descr="C:\Users\GRNmap\Desktop\wt_dash1_dgcr2_20160120\dash1_15deg_day5_20160124.JPG"/>
            <p:cNvPicPr>
              <a:picLocks noChangeAspect="1" noChangeArrowheads="1"/>
            </p:cNvPicPr>
            <p:nvPr/>
          </p:nvPicPr>
          <p:blipFill rotWithShape="1">
            <a:blip r:embed="rId9" cstate="email">
              <a:extLst>
                <a:ext uri="{28A0092B-C50C-407E-A947-70E740481C1C}">
                  <a14:useLocalDpi xmlns:a14="http://schemas.microsoft.com/office/drawing/2010/main" val="0"/>
                </a:ext>
              </a:extLst>
            </a:blip>
            <a:srcRect l="19504" t="6155" r="65086" b="1380"/>
            <a:stretch/>
          </p:blipFill>
          <p:spPr bwMode="auto">
            <a:xfrm rot="5400000">
              <a:off x="-48683" y="1319642"/>
              <a:ext cx="578301" cy="2310796"/>
            </a:xfrm>
            <a:prstGeom prst="rect">
              <a:avLst/>
            </a:prstGeom>
            <a:noFill/>
            <a:extLst>
              <a:ext uri="{909E8E84-426E-40DD-AFC4-6F175D3DCCD1}">
                <a14:hiddenFill xmlns:a14="http://schemas.microsoft.com/office/drawing/2010/main">
                  <a:solidFill>
                    <a:srgbClr val="FFFFFF"/>
                  </a:solidFill>
                </a14:hiddenFill>
              </a:ext>
            </a:extLst>
          </p:spPr>
        </p:pic>
      </p:grpSp>
      <p:sp>
        <p:nvSpPr>
          <p:cNvPr id="127" name="TextBox 126"/>
          <p:cNvSpPr txBox="1"/>
          <p:nvPr/>
        </p:nvSpPr>
        <p:spPr>
          <a:xfrm>
            <a:off x="1066402" y="8245332"/>
            <a:ext cx="732893" cy="307777"/>
          </a:xfrm>
          <a:prstGeom prst="rect">
            <a:avLst/>
          </a:prstGeom>
          <a:noFill/>
        </p:spPr>
        <p:txBody>
          <a:bodyPr wrap="none" rtlCol="0">
            <a:spAutoFit/>
          </a:bodyPr>
          <a:lstStyle/>
          <a:p>
            <a:r>
              <a:rPr lang="en-US" sz="1400" i="1" smtClean="0">
                <a:latin typeface="Symbol" panose="05050102010706020507" pitchFamily="18" charset="2"/>
              </a:rPr>
              <a:t>D</a:t>
            </a:r>
            <a:r>
              <a:rPr lang="en-US" sz="1400" i="1" smtClean="0"/>
              <a:t>ash1</a:t>
            </a:r>
            <a:r>
              <a:rPr lang="en-US" sz="1400" smtClean="0"/>
              <a:t> </a:t>
            </a:r>
            <a:endParaRPr lang="en-US" sz="1400"/>
          </a:p>
        </p:txBody>
      </p:sp>
      <p:sp>
        <p:nvSpPr>
          <p:cNvPr id="128" name="Rectangle 127"/>
          <p:cNvSpPr/>
          <p:nvPr/>
        </p:nvSpPr>
        <p:spPr>
          <a:xfrm>
            <a:off x="3132444" y="8015040"/>
            <a:ext cx="641522" cy="338554"/>
          </a:xfrm>
          <a:prstGeom prst="rect">
            <a:avLst/>
          </a:prstGeom>
        </p:spPr>
        <p:txBody>
          <a:bodyPr wrap="none">
            <a:spAutoFit/>
          </a:bodyPr>
          <a:lstStyle/>
          <a:p>
            <a:r>
              <a:rPr lang="en-US" sz="1600"/>
              <a:t>15°C</a:t>
            </a:r>
          </a:p>
        </p:txBody>
      </p:sp>
      <p:sp>
        <p:nvSpPr>
          <p:cNvPr id="129" name="TextBox 128"/>
          <p:cNvSpPr txBox="1"/>
          <p:nvPr/>
        </p:nvSpPr>
        <p:spPr>
          <a:xfrm>
            <a:off x="1381928" y="7844913"/>
            <a:ext cx="364202" cy="307777"/>
          </a:xfrm>
          <a:prstGeom prst="rect">
            <a:avLst/>
          </a:prstGeom>
          <a:noFill/>
        </p:spPr>
        <p:txBody>
          <a:bodyPr wrap="none" rtlCol="0">
            <a:spAutoFit/>
          </a:bodyPr>
          <a:lstStyle/>
          <a:p>
            <a:r>
              <a:rPr lang="en-US" sz="1400" smtClean="0"/>
              <a:t>wt</a:t>
            </a:r>
            <a:endParaRPr lang="en-US" sz="1400"/>
          </a:p>
        </p:txBody>
      </p:sp>
      <p:sp>
        <p:nvSpPr>
          <p:cNvPr id="130" name="Title 1"/>
          <p:cNvSpPr txBox="1">
            <a:spLocks/>
          </p:cNvSpPr>
          <p:nvPr/>
        </p:nvSpPr>
        <p:spPr>
          <a:xfrm>
            <a:off x="996598" y="13497642"/>
            <a:ext cx="9320528" cy="990600"/>
          </a:xfrm>
          <a:prstGeom prst="rect">
            <a:avLst/>
          </a:prstGeom>
          <a:noFill/>
          <a:ln>
            <a:noFill/>
          </a:ln>
        </p:spPr>
        <p:txBody>
          <a:bodyPr lIns="91425" tIns="91425" rIns="91425" bIns="91425" anchor="ctr" anchorCtr="0">
            <a:normAutofit lnSpcReduction="10000"/>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A “medium-scale” gene </a:t>
            </a:r>
            <a:r>
              <a:rPr lang="en-US" sz="2800" b="1">
                <a:solidFill>
                  <a:srgbClr val="16693F"/>
                </a:solidFill>
              </a:rPr>
              <a:t>r</a:t>
            </a:r>
            <a:r>
              <a:rPr lang="en-US" sz="2800" b="1" smtClean="0">
                <a:solidFill>
                  <a:srgbClr val="16693F"/>
                </a:solidFill>
              </a:rPr>
              <a:t>egulatory </a:t>
            </a:r>
            <a:r>
              <a:rPr lang="en-US" sz="2800" b="1">
                <a:solidFill>
                  <a:srgbClr val="16693F"/>
                </a:solidFill>
              </a:rPr>
              <a:t>n</a:t>
            </a:r>
            <a:r>
              <a:rPr lang="en-US" sz="2800" b="1" smtClean="0">
                <a:solidFill>
                  <a:srgbClr val="16693F"/>
                </a:solidFill>
              </a:rPr>
              <a:t>etwork that regulates the cold shock response</a:t>
            </a:r>
            <a:endParaRPr lang="en-US" sz="2800" b="1" dirty="0">
              <a:solidFill>
                <a:srgbClr val="16693F"/>
              </a:solidFill>
            </a:endParaRPr>
          </a:p>
        </p:txBody>
      </p:sp>
      <p:sp>
        <p:nvSpPr>
          <p:cNvPr id="132" name="TextBox 131"/>
          <p:cNvSpPr txBox="1"/>
          <p:nvPr/>
        </p:nvSpPr>
        <p:spPr>
          <a:xfrm>
            <a:off x="601857" y="14582450"/>
            <a:ext cx="5167176" cy="3139321"/>
          </a:xfrm>
          <a:prstGeom prst="rect">
            <a:avLst/>
          </a:prstGeom>
          <a:noFill/>
        </p:spPr>
        <p:txBody>
          <a:bodyPr wrap="square" rtlCol="0">
            <a:spAutoFit/>
          </a:bodyPr>
          <a:lstStyle/>
          <a:p>
            <a:pPr marL="228600" indent="-228600">
              <a:buFont typeface="Arial" panose="020B0604020202020204" pitchFamily="34" charset="0"/>
              <a:buChar char="•"/>
            </a:pPr>
            <a:r>
              <a:rPr lang="en-US" sz="2200" b="1" smtClean="0"/>
              <a:t>Each </a:t>
            </a:r>
            <a:r>
              <a:rPr lang="en-US" sz="2200" b="1"/>
              <a:t>node represents one </a:t>
            </a:r>
            <a:r>
              <a:rPr lang="en-US" sz="2200" b="1" smtClean="0"/>
              <a:t>gene encoding </a:t>
            </a:r>
            <a:r>
              <a:rPr lang="en-US" sz="2200" b="1"/>
              <a:t>a transcription factor</a:t>
            </a:r>
            <a:r>
              <a:rPr lang="en-US" sz="2200" b="1" smtClean="0"/>
              <a:t>.</a:t>
            </a:r>
          </a:p>
          <a:p>
            <a:pPr marL="228600" indent="-228600">
              <a:buFont typeface="Arial" panose="020B0604020202020204" pitchFamily="34" charset="0"/>
              <a:buChar char="•"/>
            </a:pPr>
            <a:r>
              <a:rPr lang="en-US" sz="2200" b="1" smtClean="0">
                <a:latin typeface="Arial" charset="0"/>
              </a:rPr>
              <a:t>Each edge represents a regulatory relationship, either activation or repression, depending on the sign of the weight.</a:t>
            </a:r>
          </a:p>
          <a:p>
            <a:pPr marL="228600" indent="-228600">
              <a:buFont typeface="Arial" panose="020B0604020202020204" pitchFamily="34" charset="0"/>
              <a:buChar char="•"/>
            </a:pPr>
            <a:r>
              <a:rPr lang="en-US" sz="2200" b="1" smtClean="0">
                <a:latin typeface="Arial" charset="0"/>
              </a:rPr>
              <a:t>This network </a:t>
            </a:r>
            <a:r>
              <a:rPr lang="en-US" sz="2200" b="1" smtClean="0">
                <a:latin typeface="Arial" charset="0"/>
              </a:rPr>
              <a:t>was derived from the YEASTRACT database.</a:t>
            </a:r>
          </a:p>
          <a:p>
            <a:endParaRPr lang="en-US" sz="2200"/>
          </a:p>
        </p:txBody>
      </p:sp>
      <p:sp>
        <p:nvSpPr>
          <p:cNvPr id="134" name="Title 1"/>
          <p:cNvSpPr txBox="1">
            <a:spLocks/>
          </p:cNvSpPr>
          <p:nvPr/>
        </p:nvSpPr>
        <p:spPr>
          <a:xfrm>
            <a:off x="1542062" y="17981813"/>
            <a:ext cx="8229600" cy="990600"/>
          </a:xfrm>
          <a:prstGeom prst="rect">
            <a:avLst/>
          </a:prstGeom>
          <a:noFill/>
          <a:ln>
            <a:noFill/>
          </a:ln>
        </p:spPr>
        <p:txBody>
          <a:bodyPr lIns="91425" tIns="91425" rIns="91425" bIns="91425" anchor="ctr" anchorCtr="0">
            <a:normAutofit lnSpcReduction="10000"/>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GRNmap: Gene Regulatory Network modeling and parameter </a:t>
            </a:r>
            <a:r>
              <a:rPr lang="en-US" sz="2800" b="1">
                <a:solidFill>
                  <a:srgbClr val="16693F"/>
                </a:solidFill>
              </a:rPr>
              <a:t>e</a:t>
            </a:r>
            <a:r>
              <a:rPr lang="en-US" sz="2800" b="1" smtClean="0">
                <a:solidFill>
                  <a:srgbClr val="16693F"/>
                </a:solidFill>
              </a:rPr>
              <a:t>stimation</a:t>
            </a:r>
            <a:endParaRPr lang="en-US" sz="2800" b="1" dirty="0">
              <a:solidFill>
                <a:srgbClr val="16693F"/>
              </a:solidFill>
            </a:endParaRPr>
          </a:p>
        </p:txBody>
      </p:sp>
      <p:sp>
        <p:nvSpPr>
          <p:cNvPr id="136" name="TextBox 135"/>
          <p:cNvSpPr txBox="1"/>
          <p:nvPr/>
        </p:nvSpPr>
        <p:spPr>
          <a:xfrm>
            <a:off x="3382037" y="19518218"/>
            <a:ext cx="184666" cy="369332"/>
          </a:xfrm>
          <a:prstGeom prst="rect">
            <a:avLst/>
          </a:prstGeom>
          <a:noFill/>
        </p:spPr>
        <p:txBody>
          <a:bodyPr wrap="none" rtlCol="0">
            <a:spAutoFit/>
          </a:bodyPr>
          <a:lstStyle/>
          <a:p>
            <a:endParaRPr lang="en-US" b="1" dirty="0"/>
          </a:p>
        </p:txBody>
      </p:sp>
      <p:pic>
        <p:nvPicPr>
          <p:cNvPr id="139" name="Picture 2" descr="figure01a"/>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05403" y="18822562"/>
            <a:ext cx="3650008" cy="273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8" name="Object 147"/>
          <p:cNvGraphicFramePr>
            <a:graphicFrameLocks noChangeAspect="1"/>
          </p:cNvGraphicFramePr>
          <p:nvPr>
            <p:extLst>
              <p:ext uri="{D42A27DB-BD31-4B8C-83A1-F6EECF244321}">
                <p14:modId xmlns:p14="http://schemas.microsoft.com/office/powerpoint/2010/main" val="853351118"/>
              </p:ext>
            </p:extLst>
          </p:nvPr>
        </p:nvGraphicFramePr>
        <p:xfrm>
          <a:off x="1034938" y="19377042"/>
          <a:ext cx="4800600" cy="1188267"/>
        </p:xfrm>
        <a:graphic>
          <a:graphicData uri="http://schemas.openxmlformats.org/presentationml/2006/ole">
            <mc:AlternateContent xmlns:mc="http://schemas.openxmlformats.org/markup-compatibility/2006">
              <mc:Choice xmlns:v="urn:schemas-microsoft-com:vml" Requires="v">
                <p:oleObj spid="_x0000_s1187" name="Equation" r:id="rId10" imgW="2870200" imgH="711200" progId="Equation.3">
                  <p:embed/>
                </p:oleObj>
              </mc:Choice>
              <mc:Fallback>
                <p:oleObj name="Equation" r:id="rId10" imgW="2870200" imgH="71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4938" y="19377042"/>
                        <a:ext cx="4800600" cy="1188267"/>
                      </a:xfrm>
                      <a:prstGeom prst="rect">
                        <a:avLst/>
                      </a:prstGeom>
                      <a:noFill/>
                      <a:ln>
                        <a:noFill/>
                      </a:ln>
                    </p:spPr>
                  </p:pic>
                </p:oleObj>
              </mc:Fallback>
            </mc:AlternateContent>
          </a:graphicData>
        </a:graphic>
      </p:graphicFrame>
      <p:grpSp>
        <p:nvGrpSpPr>
          <p:cNvPr id="149" name="Group 1184"/>
          <p:cNvGrpSpPr>
            <a:grpSpLocks/>
          </p:cNvGrpSpPr>
          <p:nvPr/>
        </p:nvGrpSpPr>
        <p:grpSpPr bwMode="auto">
          <a:xfrm>
            <a:off x="615838" y="20819091"/>
            <a:ext cx="3809776" cy="3301806"/>
            <a:chOff x="666" y="21558"/>
            <a:chExt cx="2496" cy="2112"/>
          </a:xfrm>
        </p:grpSpPr>
        <p:pic>
          <p:nvPicPr>
            <p:cNvPr id="156" name="Picture 46"/>
            <p:cNvPicPr>
              <a:picLocks noChangeAspect="1" noChangeArrowheads="1"/>
            </p:cNvPicPr>
            <p:nvPr/>
          </p:nvPicPr>
          <p:blipFill>
            <a:blip r:embed="rId12" cstate="email">
              <a:extLst>
                <a:ext uri="{28A0092B-C50C-407E-A947-70E740481C1C}">
                  <a14:useLocalDpi xmlns:a14="http://schemas.microsoft.com/office/drawing/2010/main" val="0"/>
                </a:ext>
              </a:extLst>
            </a:blip>
            <a:srcRect l="28751" t="23000" r="28125" b="20000"/>
            <a:stretch>
              <a:fillRect/>
            </a:stretch>
          </p:blipFill>
          <p:spPr bwMode="auto">
            <a:xfrm>
              <a:off x="810" y="21558"/>
              <a:ext cx="2352" cy="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Rectangle 47"/>
            <p:cNvSpPr>
              <a:spLocks noChangeArrowheads="1"/>
            </p:cNvSpPr>
            <p:nvPr/>
          </p:nvSpPr>
          <p:spPr bwMode="auto">
            <a:xfrm>
              <a:off x="666" y="23334"/>
              <a:ext cx="28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eaLnBrk="0" hangingPunct="0">
                <a:spcBef>
                  <a:spcPct val="20000"/>
                </a:spcBef>
                <a:buChar char="•"/>
                <a:defRPr sz="3200">
                  <a:solidFill>
                    <a:schemeClr val="tx1"/>
                  </a:solidFill>
                  <a:latin typeface="Arial" pitchFamily="34" charset="0"/>
                </a:defRPr>
              </a:lvl1pPr>
              <a:lvl2pPr marL="742950" indent="-285750" defTabSz="457200" eaLnBrk="0" hangingPunct="0">
                <a:spcBef>
                  <a:spcPct val="20000"/>
                </a:spcBef>
                <a:buChar char="–"/>
                <a:defRPr sz="2800">
                  <a:solidFill>
                    <a:schemeClr val="tx1"/>
                  </a:solidFill>
                  <a:latin typeface="Arial" pitchFamily="34" charset="0"/>
                </a:defRPr>
              </a:lvl2pPr>
              <a:lvl3pPr marL="1143000" indent="-228600" defTabSz="457200" eaLnBrk="0" hangingPunct="0">
                <a:spcBef>
                  <a:spcPct val="20000"/>
                </a:spcBef>
                <a:buChar char="•"/>
                <a:defRPr sz="2400">
                  <a:solidFill>
                    <a:schemeClr val="tx1"/>
                  </a:solidFill>
                  <a:latin typeface="Arial" pitchFamily="34" charset="0"/>
                </a:defRPr>
              </a:lvl3pPr>
              <a:lvl4pPr marL="1600200" indent="-228600" defTabSz="457200" eaLnBrk="0" hangingPunct="0">
                <a:spcBef>
                  <a:spcPct val="20000"/>
                </a:spcBef>
                <a:buChar char="–"/>
                <a:defRPr sz="2000">
                  <a:solidFill>
                    <a:schemeClr val="tx1"/>
                  </a:solidFill>
                  <a:latin typeface="Arial" pitchFamily="34" charset="0"/>
                </a:defRPr>
              </a:lvl4pPr>
              <a:lvl5pPr marL="2057400" indent="-228600" defTabSz="457200" eaLnBrk="0" hangingPunct="0">
                <a:spcBef>
                  <a:spcPct val="20000"/>
                </a:spcBef>
                <a:buChar char="»"/>
                <a:defRPr sz="2000">
                  <a:solidFill>
                    <a:schemeClr val="tx1"/>
                  </a:solidFill>
                  <a:latin typeface="Arial" pitchFamily="34" charset="0"/>
                </a:defRPr>
              </a:lvl5pPr>
              <a:lvl6pPr marL="2514600" indent="-228600" defTabSz="457200" eaLnBrk="0" fontAlgn="base" hangingPunct="0">
                <a:spcBef>
                  <a:spcPct val="20000"/>
                </a:spcBef>
                <a:spcAft>
                  <a:spcPct val="0"/>
                </a:spcAft>
                <a:buChar char="»"/>
                <a:defRPr sz="2000">
                  <a:solidFill>
                    <a:schemeClr val="tx1"/>
                  </a:solidFill>
                  <a:latin typeface="Arial" pitchFamily="34" charset="0"/>
                </a:defRPr>
              </a:lvl6pPr>
              <a:lvl7pPr marL="2971800" indent="-228600" defTabSz="457200" eaLnBrk="0" fontAlgn="base" hangingPunct="0">
                <a:spcBef>
                  <a:spcPct val="20000"/>
                </a:spcBef>
                <a:spcAft>
                  <a:spcPct val="0"/>
                </a:spcAft>
                <a:buChar char="»"/>
                <a:defRPr sz="2000">
                  <a:solidFill>
                    <a:schemeClr val="tx1"/>
                  </a:solidFill>
                  <a:latin typeface="Arial" pitchFamily="34" charset="0"/>
                </a:defRPr>
              </a:lvl7pPr>
              <a:lvl8pPr marL="3429000" indent="-228600" defTabSz="457200" eaLnBrk="0" fontAlgn="base" hangingPunct="0">
                <a:spcBef>
                  <a:spcPct val="20000"/>
                </a:spcBef>
                <a:spcAft>
                  <a:spcPct val="0"/>
                </a:spcAft>
                <a:buChar char="»"/>
                <a:defRPr sz="2000">
                  <a:solidFill>
                    <a:schemeClr val="tx1"/>
                  </a:solidFill>
                  <a:latin typeface="Arial" pitchFamily="34" charset="0"/>
                </a:defRPr>
              </a:lvl8pPr>
              <a:lvl9pPr marL="3886200" indent="-228600" defTabSz="4572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endParaRPr lang="en-US" altLang="en-US" sz="1800">
                <a:ea typeface="MS PGothic" pitchFamily="34" charset="-128"/>
              </a:endParaRPr>
            </a:p>
          </p:txBody>
        </p:sp>
      </p:grpSp>
      <p:sp>
        <p:nvSpPr>
          <p:cNvPr id="93" name="Text Box 4"/>
          <p:cNvSpPr txBox="1">
            <a:spLocks noChangeArrowheads="1"/>
          </p:cNvSpPr>
          <p:nvPr/>
        </p:nvSpPr>
        <p:spPr bwMode="auto">
          <a:xfrm>
            <a:off x="1397613" y="6232837"/>
            <a:ext cx="8518499" cy="1384995"/>
          </a:xfrm>
          <a:prstGeom prst="rect">
            <a:avLst/>
          </a:prstGeom>
          <a:noFill/>
          <a:ln>
            <a:noFill/>
          </a:ln>
        </p:spPr>
        <p:txBody>
          <a:bodyPr wrap="square">
            <a:spAutoFit/>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algn="ctr" eaLnBrk="1" hangingPunct="1"/>
            <a:r>
              <a:rPr lang="en-US" altLang="en-US" sz="2800" smtClean="0">
                <a:solidFill>
                  <a:srgbClr val="16693F"/>
                </a:solidFill>
              </a:rPr>
              <a:t>We have previously used a systems biology </a:t>
            </a:r>
            <a:r>
              <a:rPr lang="en-US" altLang="en-US" sz="2800" dirty="0">
                <a:solidFill>
                  <a:srgbClr val="16693F"/>
                </a:solidFill>
              </a:rPr>
              <a:t>a</a:t>
            </a:r>
            <a:r>
              <a:rPr lang="en-US" altLang="en-US" sz="2800" smtClean="0">
                <a:solidFill>
                  <a:srgbClr val="16693F"/>
                </a:solidFill>
              </a:rPr>
              <a:t>pproach to understand the regulation </a:t>
            </a:r>
            <a:r>
              <a:rPr lang="en-US" altLang="en-US" sz="2800" dirty="0" smtClean="0">
                <a:solidFill>
                  <a:srgbClr val="16693F"/>
                </a:solidFill>
              </a:rPr>
              <a:t>of </a:t>
            </a:r>
            <a:r>
              <a:rPr lang="en-US" altLang="en-US" sz="2800" smtClean="0">
                <a:solidFill>
                  <a:srgbClr val="16693F"/>
                </a:solidFill>
              </a:rPr>
              <a:t>the </a:t>
            </a:r>
            <a:r>
              <a:rPr lang="en-US" altLang="en-US" sz="2800">
                <a:solidFill>
                  <a:srgbClr val="16693F"/>
                </a:solidFill>
              </a:rPr>
              <a:t>c</a:t>
            </a:r>
            <a:r>
              <a:rPr lang="en-US" altLang="en-US" sz="2800" smtClean="0">
                <a:solidFill>
                  <a:srgbClr val="16693F"/>
                </a:solidFill>
              </a:rPr>
              <a:t>old </a:t>
            </a:r>
            <a:r>
              <a:rPr lang="en-US" altLang="en-US" sz="2800">
                <a:solidFill>
                  <a:srgbClr val="16693F"/>
                </a:solidFill>
              </a:rPr>
              <a:t>s</a:t>
            </a:r>
            <a:r>
              <a:rPr lang="en-US" altLang="en-US" sz="2800" smtClean="0">
                <a:solidFill>
                  <a:srgbClr val="16693F"/>
                </a:solidFill>
              </a:rPr>
              <a:t>hock response in yeast</a:t>
            </a:r>
            <a:endParaRPr lang="en-US" altLang="en-US" sz="2800" i="1" dirty="0">
              <a:solidFill>
                <a:srgbClr val="16693F"/>
              </a:solidFill>
            </a:endParaRPr>
          </a:p>
        </p:txBody>
      </p:sp>
      <p:sp>
        <p:nvSpPr>
          <p:cNvPr id="8" name="TextBox 7"/>
          <p:cNvSpPr txBox="1"/>
          <p:nvPr/>
        </p:nvSpPr>
        <p:spPr>
          <a:xfrm>
            <a:off x="36509802" y="25673079"/>
            <a:ext cx="3361818" cy="523220"/>
          </a:xfrm>
          <a:prstGeom prst="rect">
            <a:avLst/>
          </a:prstGeom>
          <a:noFill/>
        </p:spPr>
        <p:txBody>
          <a:bodyPr wrap="none" rtlCol="0">
            <a:spAutoFit/>
          </a:bodyPr>
          <a:lstStyle/>
          <a:p>
            <a:r>
              <a:rPr lang="en-US" sz="2800" b="1" smtClean="0">
                <a:solidFill>
                  <a:srgbClr val="16693F"/>
                </a:solidFill>
              </a:rPr>
              <a:t>Acknowledgments</a:t>
            </a:r>
            <a:endParaRPr lang="en-US" sz="2800" b="1">
              <a:solidFill>
                <a:srgbClr val="16693F"/>
              </a:solidFill>
            </a:endParaRPr>
          </a:p>
        </p:txBody>
      </p:sp>
      <p:sp>
        <p:nvSpPr>
          <p:cNvPr id="133" name="TextBox 132"/>
          <p:cNvSpPr txBox="1"/>
          <p:nvPr/>
        </p:nvSpPr>
        <p:spPr>
          <a:xfrm>
            <a:off x="37127760" y="27594806"/>
            <a:ext cx="2125903" cy="523220"/>
          </a:xfrm>
          <a:prstGeom prst="rect">
            <a:avLst/>
          </a:prstGeom>
          <a:noFill/>
        </p:spPr>
        <p:txBody>
          <a:bodyPr wrap="none" rtlCol="0">
            <a:spAutoFit/>
          </a:bodyPr>
          <a:lstStyle/>
          <a:p>
            <a:r>
              <a:rPr lang="en-US" sz="2800" b="1" smtClean="0">
                <a:solidFill>
                  <a:srgbClr val="16693F"/>
                </a:solidFill>
              </a:rPr>
              <a:t>References</a:t>
            </a:r>
            <a:endParaRPr lang="en-US" sz="2800" b="1">
              <a:solidFill>
                <a:srgbClr val="16693F"/>
              </a:solidFill>
            </a:endParaRPr>
          </a:p>
        </p:txBody>
      </p:sp>
      <p:sp>
        <p:nvSpPr>
          <p:cNvPr id="138" name="TextBox 137"/>
          <p:cNvSpPr txBox="1"/>
          <p:nvPr/>
        </p:nvSpPr>
        <p:spPr>
          <a:xfrm>
            <a:off x="37017153" y="22017085"/>
            <a:ext cx="2347117" cy="584775"/>
          </a:xfrm>
          <a:prstGeom prst="rect">
            <a:avLst/>
          </a:prstGeom>
          <a:noFill/>
        </p:spPr>
        <p:txBody>
          <a:bodyPr wrap="none" rtlCol="0">
            <a:spAutoFit/>
          </a:bodyPr>
          <a:lstStyle/>
          <a:p>
            <a:r>
              <a:rPr lang="en-US" sz="3200" b="1" smtClean="0">
                <a:solidFill>
                  <a:srgbClr val="16693F"/>
                </a:solidFill>
              </a:rPr>
              <a:t>Availability</a:t>
            </a:r>
            <a:endParaRPr lang="en-US" sz="3200" b="1">
              <a:solidFill>
                <a:srgbClr val="16693F"/>
              </a:solidFill>
            </a:endParaRPr>
          </a:p>
        </p:txBody>
      </p:sp>
      <p:sp>
        <p:nvSpPr>
          <p:cNvPr id="140" name="TextBox 139"/>
          <p:cNvSpPr txBox="1"/>
          <p:nvPr/>
        </p:nvSpPr>
        <p:spPr>
          <a:xfrm>
            <a:off x="36402401" y="19762646"/>
            <a:ext cx="3576620" cy="584775"/>
          </a:xfrm>
          <a:prstGeom prst="rect">
            <a:avLst/>
          </a:prstGeom>
          <a:noFill/>
        </p:spPr>
        <p:txBody>
          <a:bodyPr wrap="none" rtlCol="0">
            <a:spAutoFit/>
          </a:bodyPr>
          <a:lstStyle/>
          <a:p>
            <a:r>
              <a:rPr lang="en-US" sz="3200" b="1" smtClean="0">
                <a:solidFill>
                  <a:srgbClr val="16693F"/>
                </a:solidFill>
              </a:rPr>
              <a:t>Future Directions</a:t>
            </a:r>
            <a:endParaRPr lang="en-US" sz="3200" b="1">
              <a:solidFill>
                <a:srgbClr val="16693F"/>
              </a:solidFill>
            </a:endParaRPr>
          </a:p>
        </p:txBody>
      </p:sp>
      <p:cxnSp>
        <p:nvCxnSpPr>
          <p:cNvPr id="123" name="Straight Arrow Connector 122"/>
          <p:cNvCxnSpPr/>
          <p:nvPr/>
        </p:nvCxnSpPr>
        <p:spPr bwMode="auto">
          <a:xfrm flipH="1" flipV="1">
            <a:off x="2927213" y="11995104"/>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sp>
        <p:nvSpPr>
          <p:cNvPr id="177" name="Title 1"/>
          <p:cNvSpPr txBox="1">
            <a:spLocks/>
          </p:cNvSpPr>
          <p:nvPr/>
        </p:nvSpPr>
        <p:spPr>
          <a:xfrm>
            <a:off x="13809534" y="6232837"/>
            <a:ext cx="16219434"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GRNsight, automatically lays out the network graph, coloring the edges based on weight values, and the nodes based on experimental or simulated expression data</a:t>
            </a:r>
            <a:endParaRPr lang="en-US" sz="2800" b="1" dirty="0">
              <a:solidFill>
                <a:srgbClr val="16693F"/>
              </a:solidFill>
            </a:endParaRPr>
          </a:p>
        </p:txBody>
      </p:sp>
      <p:sp>
        <p:nvSpPr>
          <p:cNvPr id="39" name="TextBox 38"/>
          <p:cNvSpPr txBox="1"/>
          <p:nvPr/>
        </p:nvSpPr>
        <p:spPr>
          <a:xfrm>
            <a:off x="33570035" y="6309037"/>
            <a:ext cx="9241352" cy="954107"/>
          </a:xfrm>
          <a:prstGeom prst="rect">
            <a:avLst/>
          </a:prstGeom>
          <a:noFill/>
        </p:spPr>
        <p:txBody>
          <a:bodyPr wrap="square" rtlCol="0">
            <a:spAutoFit/>
          </a:bodyPr>
          <a:lstStyle/>
          <a:p>
            <a:pPr algn="ctr"/>
            <a:r>
              <a:rPr lang="en-US" sz="2800" b="1" smtClean="0">
                <a:solidFill>
                  <a:srgbClr val="16693F"/>
                </a:solidFill>
              </a:rPr>
              <a:t>Improved workflow facilitates comparisons</a:t>
            </a:r>
          </a:p>
          <a:p>
            <a:pPr algn="ctr"/>
            <a:r>
              <a:rPr lang="en-US" sz="2800" b="1" smtClean="0">
                <a:solidFill>
                  <a:srgbClr val="16693F"/>
                </a:solidFill>
              </a:rPr>
              <a:t>between models</a:t>
            </a:r>
            <a:endParaRPr lang="en-US" sz="2800" b="1">
              <a:solidFill>
                <a:srgbClr val="16693F"/>
              </a:solidFill>
            </a:endParaRPr>
          </a:p>
        </p:txBody>
      </p:sp>
      <p:sp>
        <p:nvSpPr>
          <p:cNvPr id="41" name="TextBox 40"/>
          <p:cNvSpPr txBox="1"/>
          <p:nvPr/>
        </p:nvSpPr>
        <p:spPr>
          <a:xfrm>
            <a:off x="33189211" y="26116949"/>
            <a:ext cx="9970691" cy="1477328"/>
          </a:xfrm>
          <a:prstGeom prst="rect">
            <a:avLst/>
          </a:prstGeom>
          <a:noFill/>
        </p:spPr>
        <p:txBody>
          <a:bodyPr wrap="square" rtlCol="0">
            <a:spAutoFit/>
          </a:bodyPr>
          <a:lstStyle/>
          <a:p>
            <a:r>
              <a:rPr lang="en-US" sz="1800" b="1" smtClean="0"/>
              <a:t>We would like to thank the previous developers on the GRNmap and GRNsight projects as well as the students enrolled in the Fall 2019 Biology 367 Biological Databases course who piloted creating the expression database with the Barreto et al. (2012), Kitagawa et al. (2002), and Thorsen et al. (2007) datasets.  We would especially like to thank Edith Wong from SGD for providing timecourse expression data from SPELL.</a:t>
            </a:r>
            <a:endParaRPr lang="en-US" sz="1800" b="1"/>
          </a:p>
        </p:txBody>
      </p:sp>
      <p:sp>
        <p:nvSpPr>
          <p:cNvPr id="42" name="TextBox 41"/>
          <p:cNvSpPr txBox="1"/>
          <p:nvPr/>
        </p:nvSpPr>
        <p:spPr>
          <a:xfrm>
            <a:off x="33847833" y="28089332"/>
            <a:ext cx="9423688" cy="3970318"/>
          </a:xfrm>
          <a:prstGeom prst="rect">
            <a:avLst/>
          </a:prstGeom>
          <a:noFill/>
        </p:spPr>
        <p:txBody>
          <a:bodyPr wrap="square" rtlCol="0">
            <a:spAutoFit/>
          </a:bodyPr>
          <a:lstStyle/>
          <a:p>
            <a:pPr marL="114300" indent="-114300">
              <a:buFont typeface="Arial" panose="020B0604020202020204" pitchFamily="34" charset="0"/>
              <a:buChar char="•"/>
            </a:pPr>
            <a:r>
              <a:rPr lang="en-US" sz="1200" b="1"/>
              <a:t>Apweiler, E., Sameith, K., Margaritis, T., Brabers, N., van de Pasch, L., Bakker, L. V., ... &amp; Kemmeren, P. (2012). Yeast glucose pathways converge on the transcriptional regulation of trehalose biosynthesis. </a:t>
            </a:r>
            <a:r>
              <a:rPr lang="en-US" sz="1200" b="1" i="1"/>
              <a:t>BMC genomics</a:t>
            </a:r>
            <a:r>
              <a:rPr lang="en-US" sz="1200" b="1"/>
              <a:t>, 13(1), </a:t>
            </a:r>
            <a:r>
              <a:rPr lang="en-US" sz="1200" b="1"/>
              <a:t>1-14. </a:t>
            </a:r>
            <a:endParaRPr lang="en-US" sz="1200" b="1" smtClean="0"/>
          </a:p>
          <a:p>
            <a:r>
              <a:rPr lang="en-US" sz="1200" b="1" smtClean="0"/>
              <a:t>   DOI: 10.1186/1471-2164-13-239 </a:t>
            </a:r>
            <a:endParaRPr lang="en-US" sz="1200" b="1"/>
          </a:p>
          <a:p>
            <a:pPr marL="114300" indent="-114300">
              <a:buFont typeface="Arial" panose="020B0604020202020204" pitchFamily="34" charset="0"/>
              <a:buChar char="•"/>
            </a:pPr>
            <a:r>
              <a:rPr lang="en-US" sz="1200" b="1" smtClean="0"/>
              <a:t>Dahlquist</a:t>
            </a:r>
            <a:r>
              <a:rPr lang="en-US" sz="1200" b="1"/>
              <a:t>, K.D., Fitzpatrick, B.G., Camacho, E.T., Entzminger, S.D</a:t>
            </a:r>
            <a:r>
              <a:rPr lang="en-US" sz="1200" b="1" smtClean="0"/>
              <a:t>., &amp; Wanner</a:t>
            </a:r>
            <a:r>
              <a:rPr lang="en-US" sz="1200" b="1"/>
              <a:t>, N.C. (2015) Parameter Estimation for Gene Regulatory Networks from Microarray Data: Cold Shock Response in Saccharomyces cerevisiae. </a:t>
            </a:r>
            <a:r>
              <a:rPr lang="en-US" sz="1200" b="1" i="1"/>
              <a:t>Bulletin of Mathematical Biology</a:t>
            </a:r>
            <a:r>
              <a:rPr lang="en-US" sz="1200" b="1"/>
              <a:t>, </a:t>
            </a:r>
            <a:r>
              <a:rPr lang="en-US" sz="1200" b="1" i="1"/>
              <a:t>77</a:t>
            </a:r>
            <a:r>
              <a:rPr lang="en-US" sz="1200" b="1"/>
              <a:t>(8), </a:t>
            </a:r>
            <a:r>
              <a:rPr lang="en-US" sz="1200" b="1" smtClean="0"/>
              <a:t>1457-1492. </a:t>
            </a:r>
            <a:r>
              <a:rPr lang="en-US" sz="1200" b="1"/>
              <a:t>DOI: </a:t>
            </a:r>
            <a:r>
              <a:rPr lang="en-US" sz="1200" b="1" smtClean="0"/>
              <a:t>10.1007/s11538-015-0092-6</a:t>
            </a:r>
          </a:p>
          <a:p>
            <a:pPr marL="114300" indent="-114300">
              <a:buFont typeface="Arial" panose="020B0604020202020204" pitchFamily="34" charset="0"/>
              <a:buChar char="•"/>
            </a:pPr>
            <a:r>
              <a:rPr lang="en-US" sz="1200" b="1" smtClean="0"/>
              <a:t>Dahlquist, K.D., Dionisio, J.D.N., Fitzpatrick, B.G., Anguiano, N.A., Varshneya</a:t>
            </a:r>
            <a:r>
              <a:rPr lang="en-US" sz="1200" b="1"/>
              <a:t>, </a:t>
            </a:r>
            <a:r>
              <a:rPr lang="en-US" sz="1200" b="1" smtClean="0"/>
              <a:t>A., </a:t>
            </a:r>
            <a:r>
              <a:rPr lang="en-US" sz="1200" b="1"/>
              <a:t>Southwick, </a:t>
            </a:r>
            <a:r>
              <a:rPr lang="en-US" sz="1200" b="1" smtClean="0"/>
              <a:t>B.J., &amp; Samdarshi, M. </a:t>
            </a:r>
            <a:r>
              <a:rPr lang="en-US" sz="1200" b="1"/>
              <a:t>(2016) GRNsight: a web application and service for visualizing models of small- to medium-scale gene regulatory networks. </a:t>
            </a:r>
            <a:r>
              <a:rPr lang="en-US" sz="1200" b="1" i="1"/>
              <a:t>PeerJ Preprints</a:t>
            </a:r>
            <a:r>
              <a:rPr lang="en-US" sz="1200" b="1"/>
              <a:t> </a:t>
            </a:r>
            <a:r>
              <a:rPr lang="en-US" sz="1200" b="1" smtClean="0"/>
              <a:t>4:e2068v1. DOI: 10.7287/peerj.preprints.2068v1</a:t>
            </a:r>
          </a:p>
          <a:p>
            <a:pPr marL="114300" lvl="0" indent="-114300">
              <a:buFont typeface="Arial" panose="020B0604020202020204" pitchFamily="34" charset="0"/>
              <a:buChar char="•"/>
            </a:pPr>
            <a:r>
              <a:rPr lang="en-US" sz="1200" b="1"/>
              <a:t>Freeman, S. (2002) Biological Science. Upper Saddle River, New Jersey: Prentice Hall</a:t>
            </a:r>
            <a:r>
              <a:rPr lang="en-US" sz="1200" b="1" smtClean="0"/>
              <a:t>.</a:t>
            </a:r>
          </a:p>
          <a:p>
            <a:pPr marL="114300" indent="-114300">
              <a:buFont typeface="Arial" panose="020B0604020202020204" pitchFamily="34" charset="0"/>
              <a:buChar char="•"/>
            </a:pPr>
            <a:r>
              <a:rPr lang="en-US" sz="1200" b="1"/>
              <a:t>Hibbs, M. A., Hess, D. C., Myers, C. L., Huttenhower, C., Li, K., &amp; Troyanskaya, O. G. (2007). Exploring the functional landscape of gene expression: directed search of large microarray compendia. </a:t>
            </a:r>
            <a:r>
              <a:rPr lang="en-US" sz="1200" b="1" i="1"/>
              <a:t>Bioinformatics</a:t>
            </a:r>
            <a:r>
              <a:rPr lang="en-US" sz="1200" b="1"/>
              <a:t>, 23(20</a:t>
            </a:r>
            <a:r>
              <a:rPr lang="en-US" sz="1200" b="1"/>
              <a:t>), </a:t>
            </a:r>
            <a:r>
              <a:rPr lang="en-US" sz="1200" b="1" smtClean="0"/>
              <a:t>2692-2699.</a:t>
            </a:r>
          </a:p>
          <a:p>
            <a:r>
              <a:rPr lang="en-US" sz="1200" b="1"/>
              <a:t> </a:t>
            </a:r>
            <a:r>
              <a:rPr lang="en-US" sz="1200" b="1" smtClean="0"/>
              <a:t>  DOI</a:t>
            </a:r>
            <a:r>
              <a:rPr lang="en-US" sz="1200" b="1"/>
              <a:t>: </a:t>
            </a:r>
            <a:r>
              <a:rPr lang="en-US" sz="1200" b="1" smtClean="0"/>
              <a:t>10.1093/bioinformatics/btm403</a:t>
            </a:r>
            <a:endParaRPr lang="en-US" sz="1200" b="1"/>
          </a:p>
          <a:p>
            <a:pPr marL="114300" indent="-114300">
              <a:buFont typeface="Arial" panose="020B0604020202020204" pitchFamily="34" charset="0"/>
              <a:buChar char="•"/>
            </a:pPr>
            <a:r>
              <a:rPr lang="en-US" sz="1200" b="1" smtClean="0"/>
              <a:t>Kitagawa</a:t>
            </a:r>
            <a:r>
              <a:rPr lang="en-US" sz="1200" b="1"/>
              <a:t>, E., Takahashi, J., Momose, Y., &amp; Iwahashi, H. (2002). Effects of the pesticide thiuram: genome-wide screening of indicator genes by yeast DNA microarray. </a:t>
            </a:r>
            <a:r>
              <a:rPr lang="en-US" sz="1200" b="1" i="1"/>
              <a:t>Environmental science &amp; technology</a:t>
            </a:r>
            <a:r>
              <a:rPr lang="en-US" sz="1200" b="1"/>
              <a:t>, 36(18), </a:t>
            </a:r>
            <a:r>
              <a:rPr lang="en-US" sz="1200" b="1"/>
              <a:t>3908-3915</a:t>
            </a:r>
            <a:r>
              <a:rPr lang="en-US" sz="1200" b="1"/>
              <a:t>. DOI</a:t>
            </a:r>
            <a:r>
              <a:rPr lang="en-US" sz="1200" b="1"/>
              <a:t>: </a:t>
            </a:r>
            <a:r>
              <a:rPr lang="en-US" sz="1200" b="1" smtClean="0"/>
              <a:t>10.1021/es015705v</a:t>
            </a:r>
            <a:endParaRPr lang="en-US" sz="1200" b="1"/>
          </a:p>
          <a:p>
            <a:pPr marL="114300" indent="-114300">
              <a:buFont typeface="Arial" panose="020B0604020202020204" pitchFamily="34" charset="0"/>
              <a:buChar char="•"/>
            </a:pPr>
            <a:r>
              <a:rPr lang="en-US" sz="1200" b="1" smtClean="0"/>
              <a:t>Teixeira</a:t>
            </a:r>
            <a:r>
              <a:rPr lang="en-US" sz="1200" b="1"/>
              <a:t>, </a:t>
            </a:r>
            <a:r>
              <a:rPr lang="en-US" sz="1200" b="1" smtClean="0"/>
              <a:t>M.C</a:t>
            </a:r>
            <a:r>
              <a:rPr lang="en-US" sz="1200" b="1"/>
              <a:t>., Monteiro, </a:t>
            </a:r>
            <a:r>
              <a:rPr lang="en-US" sz="1200" b="1" smtClean="0"/>
              <a:t>P.T</a:t>
            </a:r>
            <a:r>
              <a:rPr lang="en-US" sz="1200" b="1"/>
              <a:t>., Guerreiro, </a:t>
            </a:r>
            <a:r>
              <a:rPr lang="en-US" sz="1200" b="1" smtClean="0"/>
              <a:t>J.F</a:t>
            </a:r>
            <a:r>
              <a:rPr lang="en-US" sz="1200" b="1"/>
              <a:t>., Gonçalves, </a:t>
            </a:r>
            <a:r>
              <a:rPr lang="en-US" sz="1200" b="1" smtClean="0"/>
              <a:t>J.P</a:t>
            </a:r>
            <a:r>
              <a:rPr lang="en-US" sz="1200" b="1"/>
              <a:t>., Mira, </a:t>
            </a:r>
            <a:r>
              <a:rPr lang="en-US" sz="1200" b="1" smtClean="0"/>
              <a:t>N.P</a:t>
            </a:r>
            <a:r>
              <a:rPr lang="en-US" sz="1200" b="1"/>
              <a:t>., dos Santos, </a:t>
            </a:r>
            <a:r>
              <a:rPr lang="en-US" sz="1200" b="1" smtClean="0"/>
              <a:t>S.C</a:t>
            </a:r>
            <a:r>
              <a:rPr lang="en-US" sz="1200" b="1"/>
              <a:t>., ... &amp; Madeira, </a:t>
            </a:r>
            <a:r>
              <a:rPr lang="en-US" sz="1200" b="1" smtClean="0"/>
              <a:t>S.C</a:t>
            </a:r>
            <a:r>
              <a:rPr lang="en-US" sz="1200" b="1"/>
              <a:t>. (2014</a:t>
            </a:r>
            <a:r>
              <a:rPr lang="en-US" sz="1200" b="1" smtClean="0"/>
              <a:t>) </a:t>
            </a:r>
            <a:r>
              <a:rPr lang="en-US" sz="1200" b="1"/>
              <a:t>The YEASTRACT database: an upgraded information system for the analysis of gene and genomic transcription regulation in Saccharomyces cerevisiae. </a:t>
            </a:r>
            <a:r>
              <a:rPr lang="en-US" sz="1200" b="1" i="1"/>
              <a:t>Nucleic Acids Research</a:t>
            </a:r>
            <a:r>
              <a:rPr lang="en-US" sz="1200" b="1"/>
              <a:t>, </a:t>
            </a:r>
            <a:r>
              <a:rPr lang="en-US" sz="1200" b="1" i="1"/>
              <a:t>42</a:t>
            </a:r>
            <a:r>
              <a:rPr lang="en-US" sz="1200" b="1"/>
              <a:t>(D1), </a:t>
            </a:r>
            <a:r>
              <a:rPr lang="en-US" sz="1200" b="1" smtClean="0"/>
              <a:t>D161-D166. </a:t>
            </a:r>
            <a:r>
              <a:rPr lang="en-US" sz="1200" b="1"/>
              <a:t>DOI: 10.1093/nar/gkt1015</a:t>
            </a:r>
          </a:p>
          <a:p>
            <a:pPr marL="114300" indent="-114300">
              <a:buFont typeface="Arial" panose="020B0604020202020204" pitchFamily="34" charset="0"/>
              <a:buChar char="•"/>
            </a:pPr>
            <a:r>
              <a:rPr lang="en-US" sz="1200" b="1"/>
              <a:t>Thorsen, M., Lagniel, G., Kristiansson, E., Junot, C., Nerman, O., Labarre, J., &amp; Tamás, M. J. (2007). Quantitative transcriptome, proteome, and sulfur metabolite profiling of the Saccharomyces cerevisiae response to arsenite. </a:t>
            </a:r>
            <a:r>
              <a:rPr lang="en-US" sz="1200" b="1" i="1"/>
              <a:t>Physiological genomics</a:t>
            </a:r>
            <a:r>
              <a:rPr lang="en-US" sz="1200" b="1"/>
              <a:t>, 30(1), 35-43. DOI</a:t>
            </a:r>
            <a:r>
              <a:rPr lang="en-US" sz="1200" b="1"/>
              <a:t>: </a:t>
            </a:r>
            <a:r>
              <a:rPr lang="en-US" sz="1200" b="1" smtClean="0"/>
              <a:t>10.1152/physiolgenomics.00236.2006</a:t>
            </a:r>
            <a:endParaRPr lang="en-US" sz="1200" b="1"/>
          </a:p>
        </p:txBody>
      </p:sp>
      <p:sp>
        <p:nvSpPr>
          <p:cNvPr id="43" name="TextBox 42"/>
          <p:cNvSpPr txBox="1"/>
          <p:nvPr/>
        </p:nvSpPr>
        <p:spPr>
          <a:xfrm>
            <a:off x="880704" y="23686955"/>
            <a:ext cx="1309974" cy="276999"/>
          </a:xfrm>
          <a:prstGeom prst="rect">
            <a:avLst/>
          </a:prstGeom>
          <a:noFill/>
        </p:spPr>
        <p:txBody>
          <a:bodyPr wrap="none" rtlCol="0">
            <a:spAutoFit/>
          </a:bodyPr>
          <a:lstStyle/>
          <a:p>
            <a:r>
              <a:rPr lang="en-US" sz="1200" b="1" smtClean="0"/>
              <a:t>Freeman (2002)</a:t>
            </a:r>
            <a:endParaRPr lang="en-US" sz="1200" b="1"/>
          </a:p>
        </p:txBody>
      </p:sp>
      <p:sp>
        <p:nvSpPr>
          <p:cNvPr id="44" name="TextBox 43"/>
          <p:cNvSpPr txBox="1"/>
          <p:nvPr/>
        </p:nvSpPr>
        <p:spPr>
          <a:xfrm>
            <a:off x="33445883" y="22486107"/>
            <a:ext cx="9630594" cy="3139321"/>
          </a:xfrm>
          <a:prstGeom prst="rect">
            <a:avLst/>
          </a:prstGeom>
          <a:noFill/>
        </p:spPr>
        <p:txBody>
          <a:bodyPr wrap="square" rtlCol="0">
            <a:spAutoFit/>
          </a:bodyPr>
          <a:lstStyle/>
          <a:p>
            <a:pPr marL="223838" lvl="0" indent="-219075">
              <a:buClr>
                <a:srgbClr val="333333"/>
              </a:buClr>
              <a:buSzPct val="100000"/>
              <a:buFont typeface="Arial"/>
              <a:buChar char="•"/>
            </a:pPr>
            <a:r>
              <a:rPr lang="en-US" sz="2200" b="1">
                <a:solidFill>
                  <a:schemeClr val="dk1"/>
                </a:solidFill>
              </a:rPr>
              <a:t>GRNsight is free and open to all users at http://dondi.github.io/GRNsight</a:t>
            </a:r>
            <a:r>
              <a:rPr lang="en-US" sz="2200" b="1" smtClean="0">
                <a:solidFill>
                  <a:schemeClr val="dk1"/>
                </a:solidFill>
              </a:rPr>
              <a:t>/, and </a:t>
            </a:r>
            <a:r>
              <a:rPr lang="en-US" sz="2200" b="1">
                <a:solidFill>
                  <a:schemeClr val="dk1"/>
                </a:solidFill>
              </a:rPr>
              <a:t>there is no login requirement. </a:t>
            </a:r>
          </a:p>
          <a:p>
            <a:pPr marL="223838" lvl="0" indent="-219075">
              <a:buClr>
                <a:srgbClr val="333333"/>
              </a:buClr>
              <a:buSzPct val="100000"/>
              <a:buFont typeface="Arial"/>
              <a:buChar char="•"/>
            </a:pPr>
            <a:r>
              <a:rPr lang="en-US" sz="2200" b="1" smtClean="0">
                <a:solidFill>
                  <a:schemeClr val="dk1"/>
                </a:solidFill>
              </a:rPr>
              <a:t>GRNsight </a:t>
            </a:r>
            <a:r>
              <a:rPr lang="en-US" sz="2200" b="1">
                <a:solidFill>
                  <a:schemeClr val="dk1"/>
                </a:solidFill>
              </a:rPr>
              <a:t>code is available under the open source BSD license at our GitHub repository at https://github.com/dondi/GRNsight</a:t>
            </a:r>
            <a:r>
              <a:rPr lang="en-US" sz="2200" b="1" smtClean="0">
                <a:solidFill>
                  <a:schemeClr val="dk1"/>
                </a:solidFill>
              </a:rPr>
              <a:t>.</a:t>
            </a:r>
          </a:p>
          <a:p>
            <a:pPr marL="223838" lvl="0" indent="-219075">
              <a:buClr>
                <a:srgbClr val="333333"/>
              </a:buClr>
              <a:buSzPct val="100000"/>
              <a:buFont typeface="Arial"/>
              <a:buChar char="•"/>
            </a:pPr>
            <a:r>
              <a:rPr lang="en-US" sz="2200" b="1">
                <a:solidFill>
                  <a:schemeClr val="dk1"/>
                </a:solidFill>
              </a:rPr>
              <a:t>GRNmap MATLAB code and executable can be downloaded from http://</a:t>
            </a:r>
            <a:r>
              <a:rPr lang="en-US" sz="2200" b="1" smtClean="0">
                <a:solidFill>
                  <a:schemeClr val="dk1"/>
                </a:solidFill>
              </a:rPr>
              <a:t>kdahlquist.github.io/GRNmap/downloads.html </a:t>
            </a:r>
            <a:endParaRPr lang="en-US" sz="2200" b="1" smtClean="0">
              <a:solidFill>
                <a:schemeClr val="dk1"/>
              </a:solidFill>
            </a:endParaRPr>
          </a:p>
          <a:p>
            <a:pPr marL="4763" lvl="0">
              <a:buClr>
                <a:srgbClr val="333333"/>
              </a:buClr>
              <a:buSzPct val="100000"/>
            </a:pPr>
            <a:r>
              <a:rPr lang="en-US" sz="2200" b="1">
                <a:solidFill>
                  <a:schemeClr val="dk1"/>
                </a:solidFill>
              </a:rPr>
              <a:t> </a:t>
            </a:r>
            <a:r>
              <a:rPr lang="en-US" sz="2200" b="1" smtClean="0">
                <a:solidFill>
                  <a:schemeClr val="dk1"/>
                </a:solidFill>
              </a:rPr>
              <a:t>  </a:t>
            </a:r>
            <a:r>
              <a:rPr lang="en-US" sz="2200" b="1" smtClean="0">
                <a:solidFill>
                  <a:schemeClr val="dk1"/>
                </a:solidFill>
              </a:rPr>
              <a:t>under </a:t>
            </a:r>
            <a:r>
              <a:rPr lang="en-US" sz="2200" b="1" smtClean="0">
                <a:solidFill>
                  <a:schemeClr val="dk1"/>
                </a:solidFill>
              </a:rPr>
              <a:t>the BSD license</a:t>
            </a:r>
            <a:r>
              <a:rPr lang="en-US" sz="2200" b="1" smtClean="0">
                <a:solidFill>
                  <a:schemeClr val="dk1"/>
                </a:solidFill>
              </a:rPr>
              <a:t>.</a:t>
            </a:r>
          </a:p>
          <a:p>
            <a:pPr marL="223838" lvl="0" indent="-219075">
              <a:buClr>
                <a:srgbClr val="333333"/>
              </a:buClr>
              <a:buSzPct val="100000"/>
              <a:buFont typeface="Arial"/>
              <a:buChar char="•"/>
            </a:pPr>
            <a:r>
              <a:rPr lang="en-US" sz="2200" b="1" smtClean="0">
                <a:solidFill>
                  <a:schemeClr val="dk1"/>
                </a:solidFill>
              </a:rPr>
              <a:t>Some new GRNsight features are only available in </a:t>
            </a:r>
          </a:p>
          <a:p>
            <a:pPr marL="4763" lvl="0">
              <a:buClr>
                <a:srgbClr val="333333"/>
              </a:buClr>
              <a:buSzPct val="100000"/>
            </a:pPr>
            <a:r>
              <a:rPr lang="en-US" sz="2200" b="1">
                <a:solidFill>
                  <a:schemeClr val="dk1"/>
                </a:solidFill>
              </a:rPr>
              <a:t> </a:t>
            </a:r>
            <a:r>
              <a:rPr lang="en-US" sz="2200" b="1" smtClean="0">
                <a:solidFill>
                  <a:schemeClr val="dk1"/>
                </a:solidFill>
              </a:rPr>
              <a:t>  </a:t>
            </a:r>
            <a:r>
              <a:rPr lang="en-US" sz="2200" b="1" smtClean="0">
                <a:solidFill>
                  <a:schemeClr val="dk1"/>
                </a:solidFill>
              </a:rPr>
              <a:t>GRNsight v5.1.0 beta.</a:t>
            </a:r>
            <a:endParaRPr lang="en-US" sz="2200" b="1" smtClean="0">
              <a:solidFill>
                <a:schemeClr val="dk1"/>
              </a:solidFill>
            </a:endParaRPr>
          </a:p>
        </p:txBody>
      </p:sp>
      <p:sp>
        <p:nvSpPr>
          <p:cNvPr id="45" name="TextBox 44"/>
          <p:cNvSpPr txBox="1"/>
          <p:nvPr/>
        </p:nvSpPr>
        <p:spPr>
          <a:xfrm>
            <a:off x="33445883" y="20245269"/>
            <a:ext cx="9630594" cy="1785104"/>
          </a:xfrm>
          <a:prstGeom prst="rect">
            <a:avLst/>
          </a:prstGeom>
          <a:noFill/>
        </p:spPr>
        <p:txBody>
          <a:bodyPr wrap="square" rtlCol="0">
            <a:spAutoFit/>
          </a:bodyPr>
          <a:lstStyle/>
          <a:p>
            <a:pPr marL="233363" indent="-233363">
              <a:buFont typeface="Arial" panose="020B0604020202020204" pitchFamily="34" charset="0"/>
              <a:buChar char="•"/>
            </a:pPr>
            <a:r>
              <a:rPr lang="en-US" sz="2200" b="1" smtClean="0"/>
              <a:t>We plan to expand the number of datasets available in the backend expression database.</a:t>
            </a:r>
          </a:p>
          <a:p>
            <a:pPr marL="233363" indent="-233363">
              <a:buFont typeface="Arial" panose="020B0604020202020204" pitchFamily="34" charset="0"/>
              <a:buChar char="•"/>
            </a:pPr>
            <a:r>
              <a:rPr lang="en-US" sz="2200" b="1" smtClean="0"/>
              <a:t>We plan to further model a large number of small gene regulatory networks to learn the network identities and features that explain patterns of gene expression in yeast.</a:t>
            </a:r>
            <a:endParaRPr lang="en-US" sz="2200" b="1"/>
          </a:p>
        </p:txBody>
      </p:sp>
      <p:sp>
        <p:nvSpPr>
          <p:cNvPr id="135" name="TextBox 134"/>
          <p:cNvSpPr txBox="1"/>
          <p:nvPr/>
        </p:nvSpPr>
        <p:spPr>
          <a:xfrm>
            <a:off x="9050977" y="21247654"/>
            <a:ext cx="1766830" cy="276999"/>
          </a:xfrm>
          <a:prstGeom prst="rect">
            <a:avLst/>
          </a:prstGeom>
          <a:noFill/>
        </p:spPr>
        <p:txBody>
          <a:bodyPr wrap="none" rtlCol="0">
            <a:spAutoFit/>
          </a:bodyPr>
          <a:lstStyle/>
          <a:p>
            <a:r>
              <a:rPr lang="en-US" sz="1200" b="1" smtClean="0"/>
              <a:t>Dahlquist et al. (2015)</a:t>
            </a:r>
            <a:endParaRPr lang="en-US" sz="1200" b="1"/>
          </a:p>
        </p:txBody>
      </p:sp>
      <p:grpSp>
        <p:nvGrpSpPr>
          <p:cNvPr id="2" name="Group 1"/>
          <p:cNvGrpSpPr/>
          <p:nvPr/>
        </p:nvGrpSpPr>
        <p:grpSpPr>
          <a:xfrm>
            <a:off x="577351" y="631663"/>
            <a:ext cx="42736498" cy="4968090"/>
            <a:chOff x="577351" y="631663"/>
            <a:chExt cx="42736498" cy="4968090"/>
          </a:xfrm>
        </p:grpSpPr>
        <p:sp>
          <p:nvSpPr>
            <p:cNvPr id="3" name="Rounded Rectangle 2"/>
            <p:cNvSpPr/>
            <p:nvPr/>
          </p:nvSpPr>
          <p:spPr>
            <a:xfrm>
              <a:off x="577351" y="631663"/>
              <a:ext cx="42736498" cy="4968090"/>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rotWithShape="1">
            <a:blip r:embed="rId13"/>
            <a:srcRect b="8674"/>
            <a:stretch/>
          </p:blipFill>
          <p:spPr>
            <a:xfrm>
              <a:off x="1065202" y="2746700"/>
              <a:ext cx="5099916" cy="2756983"/>
            </a:xfrm>
            <a:prstGeom prst="rect">
              <a:avLst/>
            </a:prstGeom>
            <a:ln>
              <a:noFill/>
            </a:ln>
          </p:spPr>
        </p:pic>
        <p:sp>
          <p:nvSpPr>
            <p:cNvPr id="5" name="Rectangle 4"/>
            <p:cNvSpPr/>
            <p:nvPr/>
          </p:nvSpPr>
          <p:spPr>
            <a:xfrm>
              <a:off x="2576300" y="699662"/>
              <a:ext cx="38738601" cy="4606389"/>
            </a:xfrm>
            <a:prstGeom prst="rect">
              <a:avLst/>
            </a:prstGeom>
            <a:ln>
              <a:noFill/>
            </a:ln>
          </p:spPr>
          <p:txBody>
            <a:bodyPr wrap="square">
              <a:spAutoFit/>
            </a:bodyPr>
            <a:lstStyle/>
            <a:p>
              <a:pPr algn="ctr"/>
              <a:r>
                <a:rPr lang="en-US" sz="7200" b="1">
                  <a:solidFill>
                    <a:srgbClr val="16693F"/>
                  </a:solidFill>
                  <a:latin typeface="Arial" panose="020B0604020202020204" pitchFamily="34" charset="0"/>
                </a:rPr>
                <a:t>Integration of SGD regulatory and expression data into the GRNmap and GRNsight applications for modeling and visualizing small-to-medium gene regulatory networks</a:t>
              </a:r>
              <a:endParaRPr lang="en-US" sz="800" b="1" smtClean="0">
                <a:solidFill>
                  <a:srgbClr val="014D00"/>
                </a:solidFill>
                <a:latin typeface="Arial" panose="020B0604020202020204" pitchFamily="34" charset="0"/>
              </a:endParaRPr>
            </a:p>
            <a:p>
              <a:pPr algn="ctr"/>
              <a:endParaRPr lang="en-US" sz="2000" b="1" smtClean="0">
                <a:latin typeface="Arial" panose="020B0604020202020204" pitchFamily="34" charset="0"/>
              </a:endParaRPr>
            </a:p>
            <a:p>
              <a:pPr algn="ctr"/>
              <a:r>
                <a:rPr lang="en-US" sz="3600" b="1" smtClean="0">
                  <a:latin typeface="Arial" panose="020B0604020202020204" pitchFamily="34" charset="0"/>
                </a:rPr>
                <a:t>Kam </a:t>
              </a:r>
              <a:r>
                <a:rPr lang="en-US" sz="3600" b="1">
                  <a:latin typeface="Arial" panose="020B0604020202020204" pitchFamily="34" charset="0"/>
                </a:rPr>
                <a:t>D. </a:t>
              </a:r>
              <a:r>
                <a:rPr lang="en-US" sz="3600" b="1" smtClean="0">
                  <a:latin typeface="Arial" panose="020B0604020202020204" pitchFamily="34" charset="0"/>
                </a:rPr>
                <a:t>Dahlquist</a:t>
              </a:r>
              <a:r>
                <a:rPr lang="en-US" sz="3600" b="1" baseline="30000" smtClean="0">
                  <a:latin typeface="Arial" panose="020B0604020202020204" pitchFamily="34" charset="0"/>
                </a:rPr>
                <a:t>1</a:t>
              </a:r>
              <a:r>
                <a:rPr lang="en-US" sz="3600" b="1" smtClean="0">
                  <a:latin typeface="Arial" panose="020B0604020202020204" pitchFamily="34" charset="0"/>
                </a:rPr>
                <a:t>, </a:t>
              </a:r>
              <a:r>
                <a:rPr lang="en-US" sz="3600" b="1">
                  <a:latin typeface="Arial" panose="020B0604020202020204" pitchFamily="34" charset="0"/>
                </a:rPr>
                <a:t>Onariaginosa O. </a:t>
              </a:r>
              <a:r>
                <a:rPr lang="en-US" sz="3600" b="1" smtClean="0">
                  <a:latin typeface="Arial" panose="020B0604020202020204" pitchFamily="34" charset="0"/>
                </a:rPr>
                <a:t>Igbinedion</a:t>
              </a:r>
              <a:r>
                <a:rPr lang="en-US" sz="3600" b="1" baseline="30000" smtClean="0">
                  <a:latin typeface="Arial" panose="020B0604020202020204" pitchFamily="34" charset="0"/>
                </a:rPr>
                <a:t>2</a:t>
              </a:r>
              <a:r>
                <a:rPr lang="en-US" sz="3600" b="1" smtClean="0">
                  <a:latin typeface="Arial" panose="020B0604020202020204" pitchFamily="34" charset="0"/>
                </a:rPr>
                <a:t>, </a:t>
              </a:r>
              <a:r>
                <a:rPr lang="en-US" sz="3600" b="1">
                  <a:latin typeface="Arial" panose="020B0604020202020204" pitchFamily="34" charset="0"/>
                </a:rPr>
                <a:t>Ahmad R. </a:t>
              </a:r>
              <a:r>
                <a:rPr lang="en-US" sz="3600" b="1" smtClean="0">
                  <a:latin typeface="Arial" panose="020B0604020202020204" pitchFamily="34" charset="0"/>
                </a:rPr>
                <a:t>Mersaghian</a:t>
              </a:r>
              <a:r>
                <a:rPr lang="en-US" sz="3600" b="1" baseline="30000" smtClean="0">
                  <a:latin typeface="Arial" panose="020B0604020202020204" pitchFamily="34" charset="0"/>
                </a:rPr>
                <a:t>1</a:t>
              </a:r>
              <a:r>
                <a:rPr lang="en-US" sz="3600" b="1" smtClean="0">
                  <a:latin typeface="Arial" panose="020B0604020202020204" pitchFamily="34" charset="0"/>
                </a:rPr>
                <a:t>, </a:t>
              </a:r>
              <a:r>
                <a:rPr lang="en-US" sz="3600" b="1">
                  <a:latin typeface="Arial" panose="020B0604020202020204" pitchFamily="34" charset="0"/>
                </a:rPr>
                <a:t>Sarron A. </a:t>
              </a:r>
              <a:r>
                <a:rPr lang="en-US" sz="3600" b="1" smtClean="0">
                  <a:latin typeface="Arial" panose="020B0604020202020204" pitchFamily="34" charset="0"/>
                </a:rPr>
                <a:t>Tadesse</a:t>
              </a:r>
              <a:r>
                <a:rPr lang="en-US" sz="3600" b="1" baseline="30000" smtClean="0">
                  <a:latin typeface="Arial" panose="020B0604020202020204" pitchFamily="34" charset="0"/>
                </a:rPr>
                <a:t>2</a:t>
              </a:r>
              <a:r>
                <a:rPr lang="en-US" sz="3600" b="1" smtClean="0">
                  <a:latin typeface="Arial" panose="020B0604020202020204" pitchFamily="34" charset="0"/>
                </a:rPr>
                <a:t>, </a:t>
              </a:r>
              <a:r>
                <a:rPr lang="en-US" sz="3600" b="1">
                  <a:latin typeface="Arial" panose="020B0604020202020204" pitchFamily="34" charset="0"/>
                </a:rPr>
                <a:t>John David N. </a:t>
              </a:r>
              <a:r>
                <a:rPr lang="en-US" sz="3600" b="1" smtClean="0">
                  <a:latin typeface="Arial" panose="020B0604020202020204" pitchFamily="34" charset="0"/>
                </a:rPr>
                <a:t>Dionisio</a:t>
              </a:r>
              <a:r>
                <a:rPr lang="en-US" sz="3600" b="1" baseline="30000" smtClean="0">
                  <a:latin typeface="Arial" panose="020B0604020202020204" pitchFamily="34" charset="0"/>
                </a:rPr>
                <a:t>2</a:t>
              </a:r>
            </a:p>
            <a:p>
              <a:pPr algn="ctr"/>
              <a:endParaRPr lang="en-US" b="1" baseline="30000">
                <a:latin typeface="Arial" panose="020B0604020202020204" pitchFamily="34" charset="0"/>
              </a:endParaRPr>
            </a:p>
            <a:p>
              <a:pPr algn="ctr"/>
              <a:r>
                <a:rPr lang="en-US" sz="2800" b="1" smtClean="0">
                  <a:latin typeface="Arial" panose="020B0604020202020204" pitchFamily="34" charset="0"/>
                </a:rPr>
                <a:t>Departments </a:t>
              </a:r>
              <a:r>
                <a:rPr lang="en-US" sz="2800" b="1">
                  <a:latin typeface="Arial" panose="020B0604020202020204" pitchFamily="34" charset="0"/>
                </a:rPr>
                <a:t>of </a:t>
              </a:r>
              <a:r>
                <a:rPr lang="en-US" sz="2800" b="1" baseline="30000" smtClean="0">
                  <a:latin typeface="Arial" panose="020B0604020202020204" pitchFamily="34" charset="0"/>
                </a:rPr>
                <a:t>1</a:t>
              </a:r>
              <a:r>
                <a:rPr lang="en-US" sz="2800" b="1" smtClean="0">
                  <a:latin typeface="Arial" panose="020B0604020202020204" pitchFamily="34" charset="0"/>
                </a:rPr>
                <a:t>Biology</a:t>
              </a:r>
              <a:r>
                <a:rPr lang="en-US" sz="2800" b="1">
                  <a:latin typeface="Arial" panose="020B0604020202020204" pitchFamily="34" charset="0"/>
                </a:rPr>
                <a:t> </a:t>
              </a:r>
              <a:r>
                <a:rPr lang="en-US" sz="2800" b="1" smtClean="0">
                  <a:latin typeface="Arial" panose="020B0604020202020204" pitchFamily="34" charset="0"/>
                </a:rPr>
                <a:t>and </a:t>
              </a:r>
              <a:r>
                <a:rPr lang="en-US" sz="2800" b="1" baseline="30000" smtClean="0">
                  <a:latin typeface="Arial" panose="020B0604020202020204" pitchFamily="34" charset="0"/>
                </a:rPr>
                <a:t>2</a:t>
              </a:r>
              <a:r>
                <a:rPr lang="en-US" sz="2800" b="1" smtClean="0">
                  <a:latin typeface="Arial" panose="020B0604020202020204" pitchFamily="34" charset="0"/>
                </a:rPr>
                <a:t>Computer </a:t>
              </a:r>
              <a:r>
                <a:rPr lang="en-US" sz="2800" b="1">
                  <a:latin typeface="Arial" panose="020B0604020202020204" pitchFamily="34" charset="0"/>
                </a:rPr>
                <a:t>Science, </a:t>
              </a:r>
              <a:r>
                <a:rPr lang="en-US" sz="2800" b="1" smtClean="0">
                  <a:latin typeface="Arial" panose="020B0604020202020204" pitchFamily="34" charset="0"/>
                </a:rPr>
                <a:t>Loyola </a:t>
              </a:r>
              <a:r>
                <a:rPr lang="en-US" sz="2800" b="1">
                  <a:latin typeface="Arial" panose="020B0604020202020204" pitchFamily="34" charset="0"/>
                </a:rPr>
                <a:t>Marymount University, 1 LMU Drive, Los Angeles, CA 90045 USA</a:t>
              </a:r>
            </a:p>
            <a:p>
              <a:pPr algn="ctr"/>
              <a:endParaRPr lang="en-US" sz="800">
                <a:latin typeface="Arial" panose="020B0604020202020204" pitchFamily="34" charset="0"/>
              </a:endParaRPr>
            </a:p>
            <a:p>
              <a:pPr algn="ctr"/>
              <a:endParaRPr lang="en-US" sz="800">
                <a:latin typeface="Arial" panose="020B0604020202020204" pitchFamily="34" charset="0"/>
              </a:endParaRPr>
            </a:p>
            <a:p>
              <a:pPr algn="ctr"/>
              <a:r>
                <a:rPr lang="en-US" sz="4000" b="1">
                  <a:solidFill>
                    <a:srgbClr val="014D00"/>
                  </a:solidFill>
                  <a:latin typeface="Arial" panose="020B0604020202020204" pitchFamily="34" charset="0"/>
                </a:rPr>
                <a:t> </a:t>
              </a:r>
              <a:r>
                <a:rPr lang="en-US" sz="4000" b="1">
                  <a:solidFill>
                    <a:srgbClr val="16693F"/>
                  </a:solidFill>
                  <a:latin typeface="Arial" panose="020B0604020202020204" pitchFamily="34" charset="0"/>
                </a:rPr>
                <a:t>http://kdahlquist.github.io/GRNmap/</a:t>
              </a:r>
              <a:r>
                <a:rPr lang="en-US" sz="4000" b="1">
                  <a:latin typeface="Arial" panose="020B0604020202020204" pitchFamily="34" charset="0"/>
                </a:rPr>
                <a:t> and </a:t>
              </a:r>
              <a:r>
                <a:rPr lang="en-US" sz="4000" b="1">
                  <a:solidFill>
                    <a:srgbClr val="16693F"/>
                  </a:solidFill>
                  <a:latin typeface="Arial" panose="020B0604020202020204" pitchFamily="34" charset="0"/>
                </a:rPr>
                <a:t>http://dondi.github.io/GRNsight/</a:t>
              </a:r>
            </a:p>
          </p:txBody>
        </p:sp>
        <p:pic>
          <p:nvPicPr>
            <p:cNvPr id="141" name="Picture 1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270728" y="2746699"/>
              <a:ext cx="2756983" cy="2756983"/>
            </a:xfrm>
            <a:prstGeom prst="rect">
              <a:avLst/>
            </a:prstGeom>
          </p:spPr>
        </p:pic>
      </p:grpSp>
      <p:sp>
        <p:nvSpPr>
          <p:cNvPr id="6" name="TextBox 5"/>
          <p:cNvSpPr txBox="1"/>
          <p:nvPr/>
        </p:nvSpPr>
        <p:spPr>
          <a:xfrm>
            <a:off x="1972727" y="21654097"/>
            <a:ext cx="435901" cy="369332"/>
          </a:xfrm>
          <a:prstGeom prst="rect">
            <a:avLst/>
          </a:prstGeom>
          <a:noFill/>
        </p:spPr>
        <p:txBody>
          <a:bodyPr wrap="square" rtlCol="0">
            <a:spAutoFit/>
          </a:bodyPr>
          <a:lstStyle/>
          <a:p>
            <a:r>
              <a:rPr lang="en-US" sz="1800" i="1" smtClean="0">
                <a:latin typeface="Times New Roman" panose="02020603050405020304" pitchFamily="18" charset="0"/>
                <a:cs typeface="Times New Roman" panose="02020603050405020304" pitchFamily="18" charset="0"/>
              </a:rPr>
              <a:t>P</a:t>
            </a:r>
            <a:r>
              <a:rPr lang="en-US" sz="1800" i="1" baseline="-25000" smtClean="0">
                <a:latin typeface="Times New Roman" panose="02020603050405020304" pitchFamily="18" charset="0"/>
                <a:cs typeface="Times New Roman" panose="02020603050405020304" pitchFamily="18" charset="0"/>
              </a:rPr>
              <a:t>i</a:t>
            </a:r>
            <a:endParaRPr lang="en-US" sz="1800" i="1" baseline="-25000">
              <a:latin typeface="Times New Roman" panose="02020603050405020304" pitchFamily="18" charset="0"/>
              <a:cs typeface="Times New Roman" panose="02020603050405020304" pitchFamily="18" charset="0"/>
            </a:endParaRPr>
          </a:p>
        </p:txBody>
      </p:sp>
      <p:sp>
        <p:nvSpPr>
          <p:cNvPr id="146" name="TextBox 145"/>
          <p:cNvSpPr txBox="1"/>
          <p:nvPr/>
        </p:nvSpPr>
        <p:spPr>
          <a:xfrm>
            <a:off x="2576300" y="22230640"/>
            <a:ext cx="435901" cy="369332"/>
          </a:xfrm>
          <a:prstGeom prst="rect">
            <a:avLst/>
          </a:prstGeom>
          <a:noFill/>
        </p:spPr>
        <p:txBody>
          <a:bodyPr wrap="square" rtlCol="0">
            <a:spAutoFit/>
          </a:bodyPr>
          <a:lstStyle/>
          <a:p>
            <a:r>
              <a:rPr lang="en-US" sz="1800" i="1">
                <a:latin typeface="Times New Roman" panose="02020603050405020304" pitchFamily="18" charset="0"/>
                <a:cs typeface="Times New Roman" panose="02020603050405020304" pitchFamily="18" charset="0"/>
              </a:rPr>
              <a:t>d</a:t>
            </a:r>
            <a:r>
              <a:rPr lang="en-US" sz="1800" i="1" baseline="-25000" smtClean="0">
                <a:latin typeface="Times New Roman" panose="02020603050405020304" pitchFamily="18" charset="0"/>
                <a:cs typeface="Times New Roman" panose="02020603050405020304" pitchFamily="18" charset="0"/>
              </a:rPr>
              <a:t>i</a:t>
            </a:r>
            <a:endParaRPr lang="en-US" sz="1800" i="1" baseline="-25000">
              <a:latin typeface="Times New Roman" panose="02020603050405020304" pitchFamily="18" charset="0"/>
              <a:cs typeface="Times New Roman" panose="02020603050405020304" pitchFamily="18" charset="0"/>
            </a:endParaRPr>
          </a:p>
        </p:txBody>
      </p:sp>
      <p:sp>
        <p:nvSpPr>
          <p:cNvPr id="147" name="Title 1"/>
          <p:cNvSpPr txBox="1">
            <a:spLocks/>
          </p:cNvSpPr>
          <p:nvPr/>
        </p:nvSpPr>
        <p:spPr>
          <a:xfrm>
            <a:off x="1225065" y="25424080"/>
            <a:ext cx="8897711" cy="990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smtClean="0">
                <a:solidFill>
                  <a:srgbClr val="16693F"/>
                </a:solidFill>
              </a:rPr>
              <a:t>GRNmap produces a </a:t>
            </a:r>
            <a:r>
              <a:rPr lang="en-US" sz="2800" b="1" smtClean="0">
                <a:solidFill>
                  <a:srgbClr val="16693F"/>
                </a:solidFill>
              </a:rPr>
              <a:t>Excel workbook with optimized parameters</a:t>
            </a:r>
            <a:endParaRPr lang="en-US" sz="2800" b="1" dirty="0">
              <a:solidFill>
                <a:srgbClr val="16693F"/>
              </a:solidFill>
            </a:endParaRPr>
          </a:p>
        </p:txBody>
      </p:sp>
      <p:pic>
        <p:nvPicPr>
          <p:cNvPr id="150" name="Picture 14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0473" y="26513946"/>
            <a:ext cx="9706894" cy="3349771"/>
          </a:xfrm>
          <a:prstGeom prst="rect">
            <a:avLst/>
          </a:prstGeom>
        </p:spPr>
      </p:pic>
      <p:sp>
        <p:nvSpPr>
          <p:cNvPr id="170" name="TextBox 169"/>
          <p:cNvSpPr txBox="1"/>
          <p:nvPr/>
        </p:nvSpPr>
        <p:spPr>
          <a:xfrm>
            <a:off x="601857" y="29917573"/>
            <a:ext cx="9706894" cy="1200329"/>
          </a:xfrm>
          <a:prstGeom prst="rect">
            <a:avLst/>
          </a:prstGeom>
          <a:noFill/>
        </p:spPr>
        <p:txBody>
          <a:bodyPr wrap="square" rtlCol="0">
            <a:spAutoFit/>
          </a:bodyPr>
          <a:lstStyle/>
          <a:p>
            <a:pPr marL="228600" indent="-228600">
              <a:buFont typeface="Arial" panose="020B0604020202020204" pitchFamily="34" charset="0"/>
              <a:buChar char="•"/>
            </a:pPr>
            <a:r>
              <a:rPr lang="en-US" sz="2400" b="1"/>
              <a:t>Screenshot of the </a:t>
            </a:r>
            <a:r>
              <a:rPr lang="en-US" sz="2400" b="1" smtClean="0"/>
              <a:t>Excel worksheet </a:t>
            </a:r>
            <a:r>
              <a:rPr lang="en-US" sz="2400" b="1" smtClean="0"/>
              <a:t>containing </a:t>
            </a:r>
            <a:r>
              <a:rPr lang="en-US" sz="2400" b="1" smtClean="0"/>
              <a:t>the optimized regulatory </a:t>
            </a:r>
            <a:r>
              <a:rPr lang="en-US" sz="2400" b="1" smtClean="0"/>
              <a:t>weights in the form of an adjacency matrix.</a:t>
            </a:r>
            <a:endParaRPr lang="en-US" sz="2400" b="1" smtClean="0"/>
          </a:p>
          <a:p>
            <a:pPr marL="228600" indent="-228600">
              <a:buFont typeface="Arial" panose="020B0604020202020204" pitchFamily="34" charset="0"/>
              <a:buChar char="•"/>
            </a:pPr>
            <a:r>
              <a:rPr lang="en-US" sz="2400" b="1" smtClean="0"/>
              <a:t>This format is directly read by GRNsight.</a:t>
            </a:r>
            <a:endParaRPr lang="en-US" sz="2400" b="1"/>
          </a:p>
        </p:txBody>
      </p:sp>
      <p:sp>
        <p:nvSpPr>
          <p:cNvPr id="195" name="Google Shape;130;p1"/>
          <p:cNvSpPr txBox="1"/>
          <p:nvPr/>
        </p:nvSpPr>
        <p:spPr>
          <a:xfrm>
            <a:off x="21655662" y="13048643"/>
            <a:ext cx="32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endParaRPr sz="1400" b="0" i="0" u="none" strike="noStrike" cap="none">
              <a:solidFill>
                <a:srgbClr val="000000"/>
              </a:solidFill>
              <a:latin typeface="Arial"/>
              <a:ea typeface="Arial"/>
              <a:cs typeface="Arial"/>
              <a:sym typeface="Arial"/>
            </a:endParaRPr>
          </a:p>
        </p:txBody>
      </p:sp>
      <p:grpSp>
        <p:nvGrpSpPr>
          <p:cNvPr id="19" name="Group 18"/>
          <p:cNvGrpSpPr/>
          <p:nvPr/>
        </p:nvGrpSpPr>
        <p:grpSpPr>
          <a:xfrm>
            <a:off x="17865549" y="8147968"/>
            <a:ext cx="13926837" cy="653684"/>
            <a:chOff x="17068110" y="7276093"/>
            <a:chExt cx="13926837" cy="653684"/>
          </a:xfrm>
        </p:grpSpPr>
        <p:pic>
          <p:nvPicPr>
            <p:cNvPr id="213" name="Picture 212"/>
            <p:cNvPicPr>
              <a:picLocks noChangeAspect="1"/>
            </p:cNvPicPr>
            <p:nvPr/>
          </p:nvPicPr>
          <p:blipFill rotWithShape="1">
            <a:blip r:embed="rId16">
              <a:extLst>
                <a:ext uri="{28A0092B-C50C-407E-A947-70E740481C1C}">
                  <a14:useLocalDpi xmlns:a14="http://schemas.microsoft.com/office/drawing/2010/main" val="0"/>
                </a:ext>
              </a:extLst>
            </a:blip>
            <a:srcRect l="2538" r="33299"/>
            <a:stretch/>
          </p:blipFill>
          <p:spPr>
            <a:xfrm>
              <a:off x="17068110" y="7276093"/>
              <a:ext cx="13421415" cy="653684"/>
            </a:xfrm>
            <a:prstGeom prst="rect">
              <a:avLst/>
            </a:prstGeom>
          </p:spPr>
        </p:pic>
        <p:pic>
          <p:nvPicPr>
            <p:cNvPr id="212" name="Picture 211"/>
            <p:cNvPicPr>
              <a:picLocks noChangeAspect="1"/>
            </p:cNvPicPr>
            <p:nvPr/>
          </p:nvPicPr>
          <p:blipFill rotWithShape="1">
            <a:blip r:embed="rId16">
              <a:extLst>
                <a:ext uri="{28A0092B-C50C-407E-A947-70E740481C1C}">
                  <a14:useLocalDpi xmlns:a14="http://schemas.microsoft.com/office/drawing/2010/main" val="0"/>
                </a:ext>
              </a:extLst>
            </a:blip>
            <a:srcRect l="94713" r="1563"/>
            <a:stretch/>
          </p:blipFill>
          <p:spPr>
            <a:xfrm>
              <a:off x="30216074" y="7276093"/>
              <a:ext cx="778873" cy="653684"/>
            </a:xfrm>
            <a:prstGeom prst="rect">
              <a:avLst/>
            </a:prstGeom>
          </p:spPr>
        </p:pic>
      </p:grpSp>
      <p:pic>
        <p:nvPicPr>
          <p:cNvPr id="20" name="Picture 1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661048" y="8848105"/>
            <a:ext cx="2908300" cy="4406900"/>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439447" y="14963481"/>
            <a:ext cx="2921000" cy="5321300"/>
          </a:xfrm>
          <a:prstGeom prst="rect">
            <a:avLst/>
          </a:prstGeom>
        </p:spPr>
      </p:pic>
      <p:pic>
        <p:nvPicPr>
          <p:cNvPr id="23" name="Picture 2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8655759" y="13303770"/>
            <a:ext cx="2908300" cy="4178300"/>
          </a:xfrm>
          <a:prstGeom prst="rect">
            <a:avLst/>
          </a:prstGeom>
        </p:spPr>
      </p:pic>
      <p:sp>
        <p:nvSpPr>
          <p:cNvPr id="215" name="TextBox 214"/>
          <p:cNvSpPr txBox="1"/>
          <p:nvPr/>
        </p:nvSpPr>
        <p:spPr>
          <a:xfrm>
            <a:off x="11899210" y="7991983"/>
            <a:ext cx="6628123" cy="13080504"/>
          </a:xfrm>
          <a:prstGeom prst="rect">
            <a:avLst/>
          </a:prstGeom>
          <a:noFill/>
        </p:spPr>
        <p:txBody>
          <a:bodyPr wrap="square" rtlCol="0">
            <a:spAutoFit/>
          </a:bodyPr>
          <a:lstStyle/>
          <a:p>
            <a:pPr marL="342900" indent="-342900">
              <a:buFont typeface="+mj-lt"/>
              <a:buAutoNum type="arabicPeriod"/>
            </a:pPr>
            <a:r>
              <a:rPr lang="en-US" sz="2200" b="1" smtClean="0">
                <a:latin typeface="Arial" panose="020B0604020202020204" pitchFamily="34" charset="0"/>
                <a:cs typeface="Arial" panose="020B0604020202020204" pitchFamily="34" charset="0"/>
              </a:rPr>
              <a:t>Network</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Demo files are provided.</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Can import and export Excel, SIF, or GraphML files.</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Can construct a network from SGD regulation data stored in a backend database.</a:t>
            </a:r>
            <a:endParaRPr lang="en-US" sz="2200">
              <a:latin typeface="Arial" panose="020B0604020202020204" pitchFamily="34" charset="0"/>
              <a:cs typeface="Arial" panose="020B0604020202020204" pitchFamily="34" charset="0"/>
            </a:endParaRPr>
          </a:p>
          <a:p>
            <a:pPr marL="342900" indent="-342900">
              <a:buFont typeface="+mj-lt"/>
              <a:buAutoNum type="arabicPeriod"/>
            </a:pPr>
            <a:r>
              <a:rPr lang="en-US" sz="2200" b="1" smtClean="0">
                <a:latin typeface="Arial" panose="020B0604020202020204" pitchFamily="34" charset="0"/>
                <a:cs typeface="Arial" panose="020B0604020202020204" pitchFamily="34" charset="0"/>
              </a:rPr>
              <a:t>Layout</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Users can select a force graph layout or grid layout.</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Force graph parameter sliders:</a:t>
            </a:r>
          </a:p>
          <a:p>
            <a:pPr marL="1147763" lvl="2" indent="-233363">
              <a:buFont typeface="Arial" panose="020B0604020202020204" pitchFamily="34" charset="0"/>
              <a:buChar char="‒"/>
            </a:pPr>
            <a:r>
              <a:rPr lang="en-US" smtClean="0">
                <a:latin typeface="Arial" panose="020B0604020202020204" pitchFamily="34" charset="0"/>
                <a:cs typeface="Arial" panose="020B0604020202020204" pitchFamily="34" charset="0"/>
              </a:rPr>
              <a:t>Link distance determines the minimum distance between nodes.</a:t>
            </a:r>
          </a:p>
          <a:p>
            <a:pPr marL="1147763" lvl="2" indent="-233363">
              <a:buFont typeface="Arial" panose="020B0604020202020204" pitchFamily="34" charset="0"/>
              <a:buChar char="‒"/>
            </a:pPr>
            <a:r>
              <a:rPr lang="en-US" smtClean="0">
                <a:latin typeface="Arial" panose="020B0604020202020204" pitchFamily="34" charset="0"/>
                <a:cs typeface="Arial" panose="020B0604020202020204" pitchFamily="34" charset="0"/>
              </a:rPr>
              <a:t>Nodes have a charge which repels or attracts other nodes.</a:t>
            </a:r>
          </a:p>
          <a:p>
            <a:pPr marL="342900" indent="-342900">
              <a:buFont typeface="+mj-lt"/>
              <a:buAutoNum type="arabicPeriod"/>
            </a:pPr>
            <a:r>
              <a:rPr lang="en-US" sz="2200" b="1" smtClean="0">
                <a:latin typeface="Arial" panose="020B0604020202020204" pitchFamily="34" charset="0"/>
                <a:cs typeface="Arial" panose="020B0604020202020204" pitchFamily="34" charset="0"/>
              </a:rPr>
              <a:t>Node</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Coloring can be based on user-uploaded expression data or from published expression datasets stored in a backend database.</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Datasets available: </a:t>
            </a:r>
          </a:p>
          <a:p>
            <a:pPr marL="1147763" lvl="2" indent="-233363">
              <a:buFont typeface="Arial" panose="020B0604020202020204" pitchFamily="34" charset="0"/>
              <a:buChar char="‒"/>
            </a:pPr>
            <a:r>
              <a:rPr lang="da-DK" sz="1800" smtClean="0">
                <a:latin typeface="Arial" panose="020B0604020202020204" pitchFamily="34" charset="0"/>
                <a:cs typeface="Arial" panose="020B0604020202020204" pitchFamily="34" charset="0"/>
              </a:rPr>
              <a:t>Apweiler et al. 2012, GSE33098</a:t>
            </a:r>
          </a:p>
          <a:p>
            <a:pPr marL="1147763" lvl="2" indent="-233363">
              <a:buFont typeface="Arial" panose="020B0604020202020204" pitchFamily="34" charset="0"/>
              <a:buChar char="‒"/>
            </a:pPr>
            <a:r>
              <a:rPr lang="da-DK" sz="1800" smtClean="0">
                <a:latin typeface="Arial" panose="020B0604020202020204" pitchFamily="34" charset="0"/>
                <a:cs typeface="Arial" panose="020B0604020202020204" pitchFamily="34" charset="0"/>
              </a:rPr>
              <a:t>Barreto et al. 2012, GSE24712</a:t>
            </a:r>
          </a:p>
          <a:p>
            <a:pPr marL="1147763" lvl="2" indent="-233363">
              <a:buFont typeface="Arial" panose="020B0604020202020204" pitchFamily="34" charset="0"/>
              <a:buChar char="‒"/>
            </a:pPr>
            <a:r>
              <a:rPr lang="da-DK" sz="1800" smtClean="0">
                <a:latin typeface="Arial" panose="020B0604020202020204" pitchFamily="34" charset="0"/>
                <a:cs typeface="Arial" panose="020B0604020202020204" pitchFamily="34" charset="0"/>
              </a:rPr>
              <a:t>Dahlquist et al. 2018, GSE83656</a:t>
            </a:r>
          </a:p>
          <a:p>
            <a:pPr marL="1147763" lvl="2" indent="-233363">
              <a:buFont typeface="Arial" panose="020B0604020202020204" pitchFamily="34" charset="0"/>
              <a:buChar char="‒"/>
            </a:pPr>
            <a:r>
              <a:rPr lang="da-DK" sz="1800" smtClean="0">
                <a:latin typeface="Arial" panose="020B0604020202020204" pitchFamily="34" charset="0"/>
                <a:cs typeface="Arial" panose="020B0604020202020204" pitchFamily="34" charset="0"/>
              </a:rPr>
              <a:t>Kitagawa et al. 2002, GSE9336 </a:t>
            </a:r>
          </a:p>
          <a:p>
            <a:pPr marL="1147763" lvl="2" indent="-233363">
              <a:buFont typeface="Arial" panose="020B0604020202020204" pitchFamily="34" charset="0"/>
              <a:buChar char="‒"/>
            </a:pPr>
            <a:r>
              <a:rPr lang="da-DK" sz="1800" smtClean="0">
                <a:latin typeface="Arial" panose="020B0604020202020204" pitchFamily="34" charset="0"/>
                <a:cs typeface="Arial" panose="020B0604020202020204" pitchFamily="34" charset="0"/>
              </a:rPr>
              <a:t>Thorsen et al. 2007, GSE6068</a:t>
            </a:r>
            <a:endParaRPr lang="en-US" sz="1800" smtClean="0">
              <a:latin typeface="Arial" panose="020B0604020202020204" pitchFamily="34" charset="0"/>
              <a:cs typeface="Arial" panose="020B0604020202020204" pitchFamily="34" charset="0"/>
            </a:endParaRPr>
          </a:p>
          <a:p>
            <a:pPr marL="342900" indent="-342900">
              <a:buFont typeface="+mj-lt"/>
              <a:buAutoNum type="arabicPeriod"/>
            </a:pPr>
            <a:r>
              <a:rPr lang="en-US" sz="2200" b="1" smtClean="0">
                <a:latin typeface="Arial" panose="020B0604020202020204" pitchFamily="34" charset="0"/>
                <a:cs typeface="Arial" panose="020B0604020202020204" pitchFamily="34" charset="0"/>
              </a:rPr>
              <a:t>Edge</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Edge coloring can be toggled on and off.</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Buttons enable the user to always see edge weights, never see edge weights, or see edge weights upon mouseover.</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Allows user to set normalization factor so that edge thicknesses for different graphs can be rendered on the same scale.</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Changing the gray threshold deemphasizes weaker edges in the visualization.</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Presenting gray edges as dashed lines further deemphasizes weak edges.</a:t>
            </a:r>
          </a:p>
          <a:p>
            <a:pPr marL="342900" indent="-342900">
              <a:buFont typeface="+mj-lt"/>
              <a:buAutoNum type="arabicPeriod"/>
            </a:pPr>
            <a:r>
              <a:rPr lang="en-US" sz="2200" b="1" smtClean="0">
                <a:latin typeface="Arial" panose="020B0604020202020204" pitchFamily="34" charset="0"/>
                <a:cs typeface="Arial" panose="020B0604020202020204" pitchFamily="34" charset="0"/>
              </a:rPr>
              <a:t>View</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Multiple viewport sizes available.</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Graph bounding box can be separated from viewport.</a:t>
            </a:r>
          </a:p>
          <a:p>
            <a:pPr marL="690563" lvl="1" indent="-233363">
              <a:buFont typeface="Arial" panose="020B0604020202020204" pitchFamily="34" charset="0"/>
              <a:buChar char="•"/>
            </a:pPr>
            <a:r>
              <a:rPr lang="en-US" sz="2200" smtClean="0">
                <a:latin typeface="Arial" panose="020B0604020202020204" pitchFamily="34" charset="0"/>
                <a:cs typeface="Arial" panose="020B0604020202020204" pitchFamily="34" charset="0"/>
              </a:rPr>
              <a:t>Zooming and scrolling available.</a:t>
            </a:r>
          </a:p>
          <a:p>
            <a:pPr marL="800100" lvl="1" indent="-342900">
              <a:buFont typeface="Arial" panose="020B0604020202020204" pitchFamily="34" charset="0"/>
              <a:buChar char="•"/>
            </a:pPr>
            <a:endParaRPr lang="en-US" sz="2200" smtClean="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8859287" y="14956854"/>
            <a:ext cx="2921000" cy="3073400"/>
          </a:xfrm>
          <a:prstGeom prst="rect">
            <a:avLst/>
          </a:prstGeom>
        </p:spPr>
      </p:pic>
      <p:pic>
        <p:nvPicPr>
          <p:cNvPr id="25" name="Picture 2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981507" y="14928723"/>
            <a:ext cx="2959100" cy="5422900"/>
          </a:xfrm>
          <a:prstGeom prst="rect">
            <a:avLst/>
          </a:prstGeom>
        </p:spPr>
      </p:pic>
      <p:pic>
        <p:nvPicPr>
          <p:cNvPr id="29" name="Picture 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1726369" y="8864159"/>
            <a:ext cx="10058400" cy="5975287"/>
          </a:xfrm>
          <a:prstGeom prst="rect">
            <a:avLst/>
          </a:prstGeom>
        </p:spPr>
      </p:pic>
      <p:grpSp>
        <p:nvGrpSpPr>
          <p:cNvPr id="181" name="Google Shape;116;p1"/>
          <p:cNvGrpSpPr/>
          <p:nvPr/>
        </p:nvGrpSpPr>
        <p:grpSpPr>
          <a:xfrm>
            <a:off x="29816065" y="12949669"/>
            <a:ext cx="1786246" cy="1743523"/>
            <a:chOff x="30688219" y="11355256"/>
            <a:chExt cx="1799200" cy="1743523"/>
          </a:xfrm>
        </p:grpSpPr>
        <p:sp>
          <p:nvSpPr>
            <p:cNvPr id="182" name="Google Shape;117;p1"/>
            <p:cNvSpPr/>
            <p:nvPr/>
          </p:nvSpPr>
          <p:spPr>
            <a:xfrm>
              <a:off x="30710519" y="11364179"/>
              <a:ext cx="1776900" cy="1734600"/>
            </a:xfrm>
            <a:prstGeom prst="rect">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183" name="Google Shape;118;p1"/>
            <p:cNvCxnSpPr/>
            <p:nvPr/>
          </p:nvCxnSpPr>
          <p:spPr>
            <a:xfrm>
              <a:off x="32001200" y="12955670"/>
              <a:ext cx="365700" cy="0"/>
            </a:xfrm>
            <a:prstGeom prst="straightConnector1">
              <a:avLst/>
            </a:prstGeom>
            <a:noFill/>
            <a:ln w="34925" cap="flat" cmpd="sng">
              <a:solidFill>
                <a:srgbClr val="807F80"/>
              </a:solidFill>
              <a:prstDash val="solid"/>
              <a:round/>
              <a:headEnd type="none" w="sm" len="sm"/>
              <a:tailEnd type="triangle" w="med" len="med"/>
            </a:ln>
          </p:spPr>
        </p:cxnSp>
        <p:cxnSp>
          <p:nvCxnSpPr>
            <p:cNvPr id="184" name="Google Shape;119;p1"/>
            <p:cNvCxnSpPr/>
            <p:nvPr/>
          </p:nvCxnSpPr>
          <p:spPr>
            <a:xfrm>
              <a:off x="31629503" y="12281806"/>
              <a:ext cx="733500" cy="0"/>
            </a:xfrm>
            <a:prstGeom prst="straightConnector1">
              <a:avLst/>
            </a:prstGeom>
            <a:noFill/>
            <a:ln w="57150" cap="flat" cmpd="sng">
              <a:solidFill>
                <a:srgbClr val="C43D3C"/>
              </a:solidFill>
              <a:prstDash val="solid"/>
              <a:round/>
              <a:headEnd type="none" w="sm" len="sm"/>
              <a:tailEnd type="triangle" w="med" len="med"/>
            </a:ln>
          </p:spPr>
        </p:cxnSp>
        <p:grpSp>
          <p:nvGrpSpPr>
            <p:cNvPr id="185" name="Google Shape;120;p1"/>
            <p:cNvGrpSpPr/>
            <p:nvPr/>
          </p:nvGrpSpPr>
          <p:grpSpPr>
            <a:xfrm>
              <a:off x="31694421" y="12531373"/>
              <a:ext cx="673500" cy="174833"/>
              <a:chOff x="294155" y="3559219"/>
              <a:chExt cx="733500" cy="260400"/>
            </a:xfrm>
          </p:grpSpPr>
          <p:cxnSp>
            <p:nvCxnSpPr>
              <p:cNvPr id="192" name="Google Shape;121;p1"/>
              <p:cNvCxnSpPr/>
              <p:nvPr/>
            </p:nvCxnSpPr>
            <p:spPr>
              <a:xfrm>
                <a:off x="294155" y="3689468"/>
                <a:ext cx="733500" cy="0"/>
              </a:xfrm>
              <a:prstGeom prst="straightConnector1">
                <a:avLst/>
              </a:prstGeom>
              <a:noFill/>
              <a:ln w="57150" cap="flat" cmpd="sng">
                <a:solidFill>
                  <a:srgbClr val="337BB8"/>
                </a:solidFill>
                <a:prstDash val="solid"/>
                <a:round/>
                <a:headEnd type="none" w="sm" len="sm"/>
                <a:tailEnd type="none" w="sm" len="sm"/>
              </a:ln>
            </p:spPr>
          </p:cxnSp>
          <p:cxnSp>
            <p:nvCxnSpPr>
              <p:cNvPr id="193" name="Google Shape;122;p1"/>
              <p:cNvCxnSpPr/>
              <p:nvPr/>
            </p:nvCxnSpPr>
            <p:spPr>
              <a:xfrm>
                <a:off x="1015403" y="3559219"/>
                <a:ext cx="0" cy="260400"/>
              </a:xfrm>
              <a:prstGeom prst="straightConnector1">
                <a:avLst/>
              </a:prstGeom>
              <a:noFill/>
              <a:ln w="57150" cap="rnd" cmpd="sng">
                <a:solidFill>
                  <a:srgbClr val="337BB8"/>
                </a:solidFill>
                <a:prstDash val="solid"/>
                <a:round/>
                <a:headEnd type="none" w="sm" len="sm"/>
                <a:tailEnd type="none" w="sm" len="sm"/>
              </a:ln>
            </p:spPr>
          </p:cxnSp>
        </p:grpSp>
        <p:sp>
          <p:nvSpPr>
            <p:cNvPr id="186" name="Google Shape;123;p1"/>
            <p:cNvSpPr txBox="1"/>
            <p:nvPr/>
          </p:nvSpPr>
          <p:spPr>
            <a:xfrm>
              <a:off x="30688219" y="12102149"/>
              <a:ext cx="94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activation</a:t>
              </a:r>
              <a:endParaRPr sz="1400" b="0" i="0" u="none" strike="noStrike" cap="none">
                <a:solidFill>
                  <a:srgbClr val="000000"/>
                </a:solidFill>
                <a:latin typeface="Arial"/>
                <a:ea typeface="Arial"/>
                <a:cs typeface="Arial"/>
                <a:sym typeface="Arial"/>
              </a:endParaRPr>
            </a:p>
          </p:txBody>
        </p:sp>
        <p:sp>
          <p:nvSpPr>
            <p:cNvPr id="187" name="Google Shape;124;p1"/>
            <p:cNvSpPr txBox="1"/>
            <p:nvPr/>
          </p:nvSpPr>
          <p:spPr>
            <a:xfrm>
              <a:off x="30691825" y="12438742"/>
              <a:ext cx="1171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repression</a:t>
              </a:r>
              <a:endParaRPr sz="1400" b="0" i="0" u="none" strike="noStrike" cap="none">
                <a:solidFill>
                  <a:srgbClr val="000000"/>
                </a:solidFill>
                <a:latin typeface="Arial"/>
                <a:ea typeface="Arial"/>
                <a:cs typeface="Arial"/>
                <a:sym typeface="Arial"/>
              </a:endParaRPr>
            </a:p>
          </p:txBody>
        </p:sp>
        <p:sp>
          <p:nvSpPr>
            <p:cNvPr id="188" name="Google Shape;125;p1"/>
            <p:cNvSpPr txBox="1"/>
            <p:nvPr/>
          </p:nvSpPr>
          <p:spPr>
            <a:xfrm>
              <a:off x="30688219" y="12782546"/>
              <a:ext cx="136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weak influence</a:t>
              </a:r>
              <a:endParaRPr sz="1400" b="0" i="0" u="none" strike="noStrike" cap="none">
                <a:solidFill>
                  <a:srgbClr val="000000"/>
                </a:solidFill>
                <a:latin typeface="Arial"/>
                <a:ea typeface="Arial"/>
                <a:cs typeface="Arial"/>
                <a:sym typeface="Arial"/>
              </a:endParaRPr>
            </a:p>
          </p:txBody>
        </p:sp>
        <p:pic>
          <p:nvPicPr>
            <p:cNvPr id="189" name="Google Shape;126;p1"/>
            <p:cNvPicPr preferRelativeResize="0"/>
            <p:nvPr/>
          </p:nvPicPr>
          <p:blipFill rotWithShape="1">
            <a:blip r:embed="rId23">
              <a:alphaModFix/>
            </a:blip>
            <a:srcRect r="4532" b="11079"/>
            <a:stretch/>
          </p:blipFill>
          <p:spPr>
            <a:xfrm>
              <a:off x="31620078" y="11721299"/>
              <a:ext cx="752498" cy="355862"/>
            </a:xfrm>
            <a:prstGeom prst="rect">
              <a:avLst/>
            </a:prstGeom>
            <a:noFill/>
            <a:ln>
              <a:noFill/>
            </a:ln>
          </p:spPr>
        </p:pic>
        <p:sp>
          <p:nvSpPr>
            <p:cNvPr id="190" name="Google Shape;127;p1"/>
            <p:cNvSpPr txBox="1"/>
            <p:nvPr/>
          </p:nvSpPr>
          <p:spPr>
            <a:xfrm>
              <a:off x="30698725" y="11760617"/>
              <a:ext cx="752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gene</a:t>
              </a:r>
              <a:endParaRPr sz="1400" b="0" i="0" u="none" strike="noStrike" cap="none">
                <a:solidFill>
                  <a:srgbClr val="000000"/>
                </a:solidFill>
                <a:latin typeface="Arial"/>
                <a:ea typeface="Arial"/>
                <a:cs typeface="Arial"/>
                <a:sym typeface="Arial"/>
              </a:endParaRPr>
            </a:p>
          </p:txBody>
        </p:sp>
        <p:sp>
          <p:nvSpPr>
            <p:cNvPr id="191" name="Google Shape;128;p1"/>
            <p:cNvSpPr txBox="1"/>
            <p:nvPr/>
          </p:nvSpPr>
          <p:spPr>
            <a:xfrm>
              <a:off x="30710516" y="11355256"/>
              <a:ext cx="17769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Key</a:t>
              </a:r>
              <a:endParaRPr sz="1400" b="0" i="0" u="none" strike="noStrike" cap="none">
                <a:solidFill>
                  <a:srgbClr val="000000"/>
                </a:solidFill>
                <a:latin typeface="Arial"/>
                <a:ea typeface="Arial"/>
                <a:cs typeface="Arial"/>
                <a:sym typeface="Arial"/>
              </a:endParaRPr>
            </a:p>
          </p:txBody>
        </p:sp>
      </p:grpSp>
      <p:sp>
        <p:nvSpPr>
          <p:cNvPr id="194" name="Google Shape;129;p1"/>
          <p:cNvSpPr txBox="1"/>
          <p:nvPr/>
        </p:nvSpPr>
        <p:spPr>
          <a:xfrm>
            <a:off x="18337348" y="8825034"/>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1</a:t>
            </a:r>
            <a:endParaRPr sz="1400" b="0" i="0" u="none" strike="noStrike" cap="none">
              <a:solidFill>
                <a:srgbClr val="C33B3B"/>
              </a:solidFill>
              <a:latin typeface="Arial"/>
              <a:ea typeface="Arial"/>
              <a:cs typeface="Arial"/>
              <a:sym typeface="Arial"/>
            </a:endParaRPr>
          </a:p>
        </p:txBody>
      </p:sp>
      <p:sp>
        <p:nvSpPr>
          <p:cNvPr id="203" name="Google Shape;141;p1"/>
          <p:cNvSpPr txBox="1"/>
          <p:nvPr/>
        </p:nvSpPr>
        <p:spPr>
          <a:xfrm>
            <a:off x="18337348" y="13291219"/>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2</a:t>
            </a:r>
            <a:endParaRPr sz="1400" b="0" i="0" u="none" strike="noStrike" cap="none">
              <a:solidFill>
                <a:srgbClr val="C33B3B"/>
              </a:solidFill>
              <a:latin typeface="Arial"/>
              <a:ea typeface="Arial"/>
              <a:cs typeface="Arial"/>
              <a:sym typeface="Arial"/>
            </a:endParaRPr>
          </a:p>
        </p:txBody>
      </p:sp>
      <p:sp>
        <p:nvSpPr>
          <p:cNvPr id="205" name="Google Shape;143;p1"/>
          <p:cNvSpPr txBox="1"/>
          <p:nvPr/>
        </p:nvSpPr>
        <p:spPr>
          <a:xfrm>
            <a:off x="28499939" y="14940812"/>
            <a:ext cx="462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5</a:t>
            </a:r>
            <a:endParaRPr sz="1400" b="0" i="0" u="none" strike="noStrike" cap="none">
              <a:solidFill>
                <a:srgbClr val="C33B3B"/>
              </a:solidFill>
              <a:latin typeface="Arial"/>
              <a:ea typeface="Arial"/>
              <a:cs typeface="Arial"/>
              <a:sym typeface="Arial"/>
            </a:endParaRPr>
          </a:p>
        </p:txBody>
      </p:sp>
      <p:sp>
        <p:nvSpPr>
          <p:cNvPr id="210" name="Google Shape;157;p1"/>
          <p:cNvSpPr txBox="1"/>
          <p:nvPr/>
        </p:nvSpPr>
        <p:spPr>
          <a:xfrm>
            <a:off x="25083170" y="14940812"/>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4</a:t>
            </a:r>
            <a:endParaRPr sz="1400" b="0" i="0" u="none" strike="noStrike" cap="none">
              <a:solidFill>
                <a:srgbClr val="C33B3B"/>
              </a:solidFill>
              <a:latin typeface="Arial"/>
              <a:ea typeface="Arial"/>
              <a:cs typeface="Arial"/>
              <a:sym typeface="Arial"/>
            </a:endParaRPr>
          </a:p>
        </p:txBody>
      </p:sp>
      <p:sp>
        <p:nvSpPr>
          <p:cNvPr id="204" name="Google Shape;142;p1"/>
          <p:cNvSpPr txBox="1"/>
          <p:nvPr/>
        </p:nvSpPr>
        <p:spPr>
          <a:xfrm>
            <a:off x="21658220" y="14940812"/>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3</a:t>
            </a:r>
            <a:endParaRPr sz="1400" b="0" i="0" u="none" strike="noStrike" cap="none">
              <a:solidFill>
                <a:srgbClr val="C33B3B"/>
              </a:solidFill>
              <a:latin typeface="Arial"/>
              <a:ea typeface="Arial"/>
              <a:cs typeface="Arial"/>
              <a:sym typeface="Arial"/>
            </a:endParaRPr>
          </a:p>
        </p:txBody>
      </p:sp>
      <p:sp>
        <p:nvSpPr>
          <p:cNvPr id="216" name="Title 1"/>
          <p:cNvSpPr txBox="1">
            <a:spLocks/>
          </p:cNvSpPr>
          <p:nvPr/>
        </p:nvSpPr>
        <p:spPr>
          <a:xfrm>
            <a:off x="28517187" y="19710006"/>
            <a:ext cx="3957097" cy="446526"/>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lgn="l"/>
            <a:r>
              <a:rPr lang="en-US" sz="1800" b="1" smtClean="0">
                <a:solidFill>
                  <a:srgbClr val="16693F"/>
                </a:solidFill>
              </a:rPr>
              <a:t>*Some new features are only available in GRNsight v5.1.0 beta.</a:t>
            </a:r>
            <a:endParaRPr lang="en-US" sz="1800" b="1" dirty="0">
              <a:solidFill>
                <a:srgbClr val="16693F"/>
              </a:solidFill>
            </a:endParaRPr>
          </a:p>
        </p:txBody>
      </p:sp>
      <p:sp>
        <p:nvSpPr>
          <p:cNvPr id="113" name="TextBox 112"/>
          <p:cNvSpPr txBox="1"/>
          <p:nvPr/>
        </p:nvSpPr>
        <p:spPr>
          <a:xfrm>
            <a:off x="4206951" y="21534860"/>
            <a:ext cx="6320415" cy="3662541"/>
          </a:xfrm>
          <a:prstGeom prst="rect">
            <a:avLst/>
          </a:prstGeom>
          <a:noFill/>
        </p:spPr>
        <p:txBody>
          <a:bodyPr wrap="square" rtlCol="0">
            <a:spAutoFit/>
          </a:bodyPr>
          <a:lstStyle/>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Model is coded in MATLAB.</a:t>
            </a:r>
          </a:p>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Input Excel workbook contains:</a:t>
            </a:r>
          </a:p>
          <a:p>
            <a:pPr marL="742950" lvl="1" indent="-285750">
              <a:buFont typeface="Arial" panose="020B0604020202020204" pitchFamily="34" charset="0"/>
              <a:buChar char="‒"/>
            </a:pPr>
            <a:r>
              <a:rPr lang="en-US" sz="2000" b="1" smtClean="0">
                <a:latin typeface="Arial" panose="020B0604020202020204" pitchFamily="34" charset="0"/>
                <a:cs typeface="Arial" panose="020B0604020202020204" pitchFamily="34" charset="0"/>
              </a:rPr>
              <a:t>Network adjacency matrix</a:t>
            </a:r>
          </a:p>
          <a:p>
            <a:pPr marL="742950" lvl="1" indent="-285750">
              <a:buFont typeface="Arial" panose="020B0604020202020204" pitchFamily="34" charset="0"/>
              <a:buChar char="‒"/>
            </a:pPr>
            <a:r>
              <a:rPr lang="en-US" sz="2000" b="1" smtClean="0">
                <a:latin typeface="Arial" panose="020B0604020202020204" pitchFamily="34" charset="0"/>
                <a:cs typeface="Arial" panose="020B0604020202020204" pitchFamily="34" charset="0"/>
              </a:rPr>
              <a:t>Timecourse expression data</a:t>
            </a:r>
          </a:p>
          <a:p>
            <a:pPr marL="742950" lvl="1" indent="-285750">
              <a:buFont typeface="Arial" panose="020B0604020202020204" pitchFamily="34" charset="0"/>
              <a:buChar char="‒"/>
            </a:pPr>
            <a:r>
              <a:rPr lang="en-US" sz="2000" b="1" smtClean="0">
                <a:latin typeface="Arial" panose="020B0604020202020204" pitchFamily="34" charset="0"/>
                <a:cs typeface="Arial" panose="020B0604020202020204" pitchFamily="34" charset="0"/>
              </a:rPr>
              <a:t>mRNA degradation rates</a:t>
            </a:r>
          </a:p>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Output workbook contains optimized:</a:t>
            </a:r>
          </a:p>
          <a:p>
            <a:pPr marL="742950" lvl="1" indent="-285750">
              <a:buFont typeface="Arial" panose="020B0604020202020204" pitchFamily="34" charset="0"/>
              <a:buChar char="‒"/>
            </a:pPr>
            <a:r>
              <a:rPr lang="en-US" sz="2000" b="1" smtClean="0">
                <a:latin typeface="Arial" panose="020B0604020202020204" pitchFamily="34" charset="0"/>
                <a:cs typeface="Arial" panose="020B0604020202020204" pitchFamily="34" charset="0"/>
              </a:rPr>
              <a:t>Production rates, </a:t>
            </a:r>
            <a:r>
              <a:rPr lang="en-US" sz="2000" b="1" i="1" smtClean="0">
                <a:latin typeface="Times New Roman" panose="02020603050405020304" pitchFamily="18" charset="0"/>
                <a:cs typeface="Times New Roman" panose="02020603050405020304" pitchFamily="18" charset="0"/>
              </a:rPr>
              <a:t>P</a:t>
            </a:r>
            <a:endParaRPr lang="en-US" sz="2000" b="1"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b="1" smtClean="0">
                <a:latin typeface="Arial" panose="020B0604020202020204" pitchFamily="34" charset="0"/>
                <a:cs typeface="Arial" panose="020B0604020202020204" pitchFamily="34" charset="0"/>
              </a:rPr>
              <a:t>Threshold </a:t>
            </a:r>
            <a:r>
              <a:rPr lang="en-US" sz="2000" b="1" i="1" smtClean="0">
                <a:latin typeface="Times New Roman" panose="02020603050405020304" pitchFamily="18" charset="0"/>
                <a:cs typeface="Times New Roman" panose="02020603050405020304" pitchFamily="18" charset="0"/>
              </a:rPr>
              <a:t>b</a:t>
            </a:r>
            <a:endParaRPr lang="en-US" sz="2000" b="1"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b="1" smtClean="0">
                <a:latin typeface="Arial" panose="020B0604020202020204" pitchFamily="34" charset="0"/>
                <a:cs typeface="Arial" panose="020B0604020202020204" pitchFamily="34" charset="0"/>
              </a:rPr>
              <a:t>Weight parameters, </a:t>
            </a:r>
            <a:r>
              <a:rPr lang="en-US" sz="2000" b="1" i="1" smtClean="0">
                <a:latin typeface="Times New Roman"/>
                <a:cs typeface="Times New Roman"/>
              </a:rPr>
              <a:t>w</a:t>
            </a:r>
            <a:r>
              <a:rPr lang="en-US" sz="2000" b="1" smtClean="0">
                <a:latin typeface="Arial" panose="020B0604020202020204" pitchFamily="34" charset="0"/>
                <a:cs typeface="Arial" panose="020B0604020202020204" pitchFamily="34" charset="0"/>
              </a:rPr>
              <a:t>, give the direction (activation or repression) and magnitude of the regulatory relationship</a:t>
            </a:r>
            <a:endParaRPr lang="en-US" sz="2000" b="1">
              <a:latin typeface="Arial" panose="020B0604020202020204" pitchFamily="34" charset="0"/>
              <a:cs typeface="Arial" panose="020B0604020202020204" pitchFamily="34" charset="0"/>
            </a:endParaRPr>
          </a:p>
        </p:txBody>
      </p:sp>
      <p:sp>
        <p:nvSpPr>
          <p:cNvPr id="122" name="Title 1"/>
          <p:cNvSpPr txBox="1">
            <a:spLocks/>
          </p:cNvSpPr>
          <p:nvPr/>
        </p:nvSpPr>
        <p:spPr>
          <a:xfrm>
            <a:off x="13809534" y="20615587"/>
            <a:ext cx="16219434"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3600" b="1" smtClean="0">
                <a:solidFill>
                  <a:srgbClr val="16693F"/>
                </a:solidFill>
              </a:rPr>
              <a:t>However, creating GRNmap or GRNsight input Excel workbooks by hand was time-consuming, error-prone, and was a rate-limiting step in analysis</a:t>
            </a:r>
            <a:endParaRPr lang="en-US" sz="3600" b="1" dirty="0">
              <a:solidFill>
                <a:srgbClr val="16693F"/>
              </a:solidFill>
            </a:endParaRPr>
          </a:p>
        </p:txBody>
      </p:sp>
      <p:sp>
        <p:nvSpPr>
          <p:cNvPr id="137" name="TextBox 136"/>
          <p:cNvSpPr txBox="1"/>
          <p:nvPr/>
        </p:nvSpPr>
        <p:spPr>
          <a:xfrm>
            <a:off x="17806081" y="22011088"/>
            <a:ext cx="6737065" cy="2677656"/>
          </a:xfrm>
          <a:prstGeom prst="rect">
            <a:avLst/>
          </a:prstGeom>
          <a:noFill/>
        </p:spPr>
        <p:txBody>
          <a:bodyPr wrap="square" rtlCol="0">
            <a:spAutoFit/>
          </a:bodyPr>
          <a:lstStyle/>
          <a:p>
            <a:pPr marL="228600" indent="-228600">
              <a:buFont typeface="Arial" panose="020B0604020202020204" pitchFamily="34" charset="0"/>
              <a:buChar char="•"/>
            </a:pPr>
            <a:r>
              <a:rPr lang="en-US" sz="2400" b="1">
                <a:latin typeface="Arial" panose="020B0604020202020204" pitchFamily="34" charset="0"/>
                <a:cs typeface="Arial" panose="020B0604020202020204" pitchFamily="34" charset="0"/>
              </a:rPr>
              <a:t>W</a:t>
            </a:r>
            <a:r>
              <a:rPr lang="en-US" sz="2400" b="1" smtClean="0">
                <a:latin typeface="Arial" panose="020B0604020202020204" pitchFamily="34" charset="0"/>
                <a:cs typeface="Arial" panose="020B0604020202020204" pitchFamily="34" charset="0"/>
              </a:rPr>
              <a:t>e also created a backend expression database for GRNsight.</a:t>
            </a:r>
          </a:p>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With assistance from SGD staff, microarray datasets with timecourse data were identified from the SPELL compendium.</a:t>
            </a:r>
          </a:p>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Users can now color nodes with data from several stored datasets.</a:t>
            </a:r>
          </a:p>
        </p:txBody>
      </p:sp>
      <p:pic>
        <p:nvPicPr>
          <p:cNvPr id="9" name="Picture 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098502" y="24714250"/>
            <a:ext cx="2908300" cy="5384800"/>
          </a:xfrm>
          <a:prstGeom prst="rect">
            <a:avLst/>
          </a:prstGeom>
        </p:spPr>
      </p:pic>
      <p:sp>
        <p:nvSpPr>
          <p:cNvPr id="142" name="TextBox 141"/>
          <p:cNvSpPr txBox="1"/>
          <p:nvPr/>
        </p:nvSpPr>
        <p:spPr>
          <a:xfrm>
            <a:off x="11899210" y="22036594"/>
            <a:ext cx="5129682" cy="2677656"/>
          </a:xfrm>
          <a:prstGeom prst="rect">
            <a:avLst/>
          </a:prstGeom>
          <a:noFill/>
        </p:spPr>
        <p:txBody>
          <a:bodyPr wrap="square" rtlCol="0">
            <a:spAutoFit/>
          </a:bodyPr>
          <a:lstStyle/>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Thus, we created a backend database for GRNsight with SGD regulation data gathered from YeastMine.</a:t>
            </a:r>
          </a:p>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Users can now select genes that they want to include in the network from within GRNsight.</a:t>
            </a:r>
          </a:p>
        </p:txBody>
      </p:sp>
      <p:pic>
        <p:nvPicPr>
          <p:cNvPr id="12" name="Picture 11"/>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2241731" y="24772060"/>
            <a:ext cx="4444639" cy="5291761"/>
          </a:xfrm>
          <a:prstGeom prst="rect">
            <a:avLst/>
          </a:prstGeom>
        </p:spPr>
      </p:pic>
      <p:grpSp>
        <p:nvGrpSpPr>
          <p:cNvPr id="15" name="Group 14"/>
          <p:cNvGrpSpPr/>
          <p:nvPr/>
        </p:nvGrpSpPr>
        <p:grpSpPr>
          <a:xfrm>
            <a:off x="25368647" y="22111801"/>
            <a:ext cx="6500871" cy="4067461"/>
            <a:chOff x="23564850" y="25656529"/>
            <a:chExt cx="6500871" cy="4067461"/>
          </a:xfrm>
        </p:grpSpPr>
        <p:pic>
          <p:nvPicPr>
            <p:cNvPr id="13" name="Picture 12"/>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3564850" y="25656529"/>
              <a:ext cx="4607934" cy="3628174"/>
            </a:xfrm>
            <a:prstGeom prst="rect">
              <a:avLst/>
            </a:prstGeom>
          </p:spPr>
        </p:pic>
        <p:pic>
          <p:nvPicPr>
            <p:cNvPr id="14" name="Picture 1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5457787" y="27282244"/>
              <a:ext cx="4607934" cy="2441746"/>
            </a:xfrm>
            <a:prstGeom prst="rect">
              <a:avLst/>
            </a:prstGeom>
          </p:spPr>
        </p:pic>
      </p:grpSp>
      <p:sp>
        <p:nvSpPr>
          <p:cNvPr id="151" name="TextBox 150"/>
          <p:cNvSpPr txBox="1"/>
          <p:nvPr/>
        </p:nvSpPr>
        <p:spPr>
          <a:xfrm>
            <a:off x="21629212" y="26253650"/>
            <a:ext cx="10450987" cy="830997"/>
          </a:xfrm>
          <a:prstGeom prst="rect">
            <a:avLst/>
          </a:prstGeom>
          <a:noFill/>
        </p:spPr>
        <p:txBody>
          <a:bodyPr wrap="square" rtlCol="0">
            <a:spAutoFit/>
          </a:bodyPr>
          <a:lstStyle/>
          <a:p>
            <a:pPr marL="228600" indent="-228600">
              <a:buFont typeface="Arial" panose="020B0604020202020204" pitchFamily="34" charset="0"/>
              <a:buChar char="•"/>
            </a:pPr>
            <a:r>
              <a:rPr lang="en-US" sz="2400" b="1" smtClean="0">
                <a:latin typeface="Arial" panose="020B0604020202020204" pitchFamily="34" charset="0"/>
                <a:cs typeface="Arial" panose="020B0604020202020204" pitchFamily="34" charset="0"/>
              </a:rPr>
              <a:t>Users can then export both the network and expression data to a GRNmap-compatible Excel workbook to perform modeling.</a:t>
            </a:r>
          </a:p>
        </p:txBody>
      </p:sp>
      <p:sp>
        <p:nvSpPr>
          <p:cNvPr id="152" name="Title 1"/>
          <p:cNvSpPr txBox="1">
            <a:spLocks/>
          </p:cNvSpPr>
          <p:nvPr/>
        </p:nvSpPr>
        <p:spPr>
          <a:xfrm>
            <a:off x="25281078" y="27162460"/>
            <a:ext cx="3354516" cy="883986"/>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3600" b="1" smtClean="0">
                <a:solidFill>
                  <a:srgbClr val="16693F"/>
                </a:solidFill>
              </a:rPr>
              <a:t>New Workflow</a:t>
            </a:r>
            <a:endParaRPr lang="en-US" sz="3600" b="1" dirty="0">
              <a:solidFill>
                <a:srgbClr val="16693F"/>
              </a:solidFill>
            </a:endParaRPr>
          </a:p>
        </p:txBody>
      </p:sp>
      <p:grpSp>
        <p:nvGrpSpPr>
          <p:cNvPr id="153" name="Group 152"/>
          <p:cNvGrpSpPr/>
          <p:nvPr/>
        </p:nvGrpSpPr>
        <p:grpSpPr>
          <a:xfrm>
            <a:off x="25565665" y="28213762"/>
            <a:ext cx="2786477" cy="934104"/>
            <a:chOff x="3063195" y="1371002"/>
            <a:chExt cx="2786477" cy="934104"/>
          </a:xfrm>
        </p:grpSpPr>
        <p:sp>
          <p:nvSpPr>
            <p:cNvPr id="154" name="Rounded Rectangle 1"/>
            <p:cNvSpPr>
              <a:spLocks noChangeArrowheads="1"/>
            </p:cNvSpPr>
            <p:nvPr/>
          </p:nvSpPr>
          <p:spPr bwMode="auto">
            <a:xfrm>
              <a:off x="3201526" y="1381487"/>
              <a:ext cx="2509815" cy="923619"/>
            </a:xfrm>
            <a:prstGeom prst="roundRect">
              <a:avLst>
                <a:gd name="adj" fmla="val 16667"/>
              </a:avLst>
            </a:prstGeom>
            <a:solidFill>
              <a:srgbClr val="297B49"/>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55" name="TextBox 2"/>
            <p:cNvSpPr txBox="1">
              <a:spLocks noChangeArrowheads="1"/>
            </p:cNvSpPr>
            <p:nvPr/>
          </p:nvSpPr>
          <p:spPr bwMode="auto">
            <a:xfrm>
              <a:off x="3063195" y="1371002"/>
              <a:ext cx="27864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Export to Excel</a:t>
              </a:r>
              <a:endParaRPr lang="en-US" altLang="en-US" sz="1800" b="1" dirty="0">
                <a:solidFill>
                  <a:schemeClr val="bg1"/>
                </a:solidFill>
              </a:endParaRPr>
            </a:p>
          </p:txBody>
        </p:sp>
      </p:grpSp>
      <p:cxnSp>
        <p:nvCxnSpPr>
          <p:cNvPr id="157" name="Straight Arrow Connector 156"/>
          <p:cNvCxnSpPr/>
          <p:nvPr/>
        </p:nvCxnSpPr>
        <p:spPr bwMode="auto">
          <a:xfrm>
            <a:off x="28525598" y="28685750"/>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sp>
        <p:nvSpPr>
          <p:cNvPr id="158" name="Rounded Rectangle 1"/>
          <p:cNvSpPr>
            <a:spLocks noChangeArrowheads="1"/>
          </p:cNvSpPr>
          <p:nvPr/>
        </p:nvSpPr>
        <p:spPr bwMode="auto">
          <a:xfrm>
            <a:off x="28560486" y="29568487"/>
            <a:ext cx="2509815" cy="923619"/>
          </a:xfrm>
          <a:prstGeom prst="roundRect">
            <a:avLst>
              <a:gd name="adj" fmla="val 16667"/>
            </a:avLst>
          </a:prstGeom>
          <a:solidFill>
            <a:srgbClr val="378B57"/>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59" name="TextBox 5"/>
          <p:cNvSpPr txBox="1">
            <a:spLocks noChangeArrowheads="1"/>
          </p:cNvSpPr>
          <p:nvPr/>
        </p:nvSpPr>
        <p:spPr bwMode="auto">
          <a:xfrm>
            <a:off x="28560486" y="29568631"/>
            <a:ext cx="25098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800" b="1" smtClean="0">
                <a:solidFill>
                  <a:schemeClr val="bg1"/>
                </a:solidFill>
              </a:rPr>
              <a:t>Dynamical systems modeling using GRNmap</a:t>
            </a:r>
            <a:endParaRPr lang="en-US" altLang="en-US" sz="1800" b="1" dirty="0">
              <a:solidFill>
                <a:schemeClr val="bg1"/>
              </a:solidFill>
            </a:endParaRPr>
          </a:p>
        </p:txBody>
      </p:sp>
      <p:grpSp>
        <p:nvGrpSpPr>
          <p:cNvPr id="161" name="Group 160"/>
          <p:cNvGrpSpPr/>
          <p:nvPr/>
        </p:nvGrpSpPr>
        <p:grpSpPr>
          <a:xfrm>
            <a:off x="25703996" y="30801882"/>
            <a:ext cx="2509815" cy="923619"/>
            <a:chOff x="534387" y="4504947"/>
            <a:chExt cx="2509815" cy="923619"/>
          </a:xfrm>
        </p:grpSpPr>
        <p:sp>
          <p:nvSpPr>
            <p:cNvPr id="162" name="Rounded Rectangle 1"/>
            <p:cNvSpPr>
              <a:spLocks noChangeArrowheads="1"/>
            </p:cNvSpPr>
            <p:nvPr/>
          </p:nvSpPr>
          <p:spPr bwMode="auto">
            <a:xfrm>
              <a:off x="534387" y="4504947"/>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63" name="TextBox 5"/>
            <p:cNvSpPr txBox="1">
              <a:spLocks noChangeArrowheads="1"/>
            </p:cNvSpPr>
            <p:nvPr/>
          </p:nvSpPr>
          <p:spPr bwMode="auto">
            <a:xfrm>
              <a:off x="637563" y="4505091"/>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Visualization of  modeling results using GRNsight</a:t>
              </a:r>
              <a:endParaRPr lang="en-US" altLang="en-US" sz="1800" b="1" dirty="0">
                <a:solidFill>
                  <a:schemeClr val="bg1"/>
                </a:solidFill>
              </a:endParaRPr>
            </a:p>
          </p:txBody>
        </p:sp>
      </p:grpSp>
      <p:grpSp>
        <p:nvGrpSpPr>
          <p:cNvPr id="164" name="Group 163"/>
          <p:cNvGrpSpPr/>
          <p:nvPr/>
        </p:nvGrpSpPr>
        <p:grpSpPr>
          <a:xfrm>
            <a:off x="22882681" y="29565093"/>
            <a:ext cx="2509815" cy="923619"/>
            <a:chOff x="545024" y="2899435"/>
            <a:chExt cx="2509815" cy="923619"/>
          </a:xfrm>
        </p:grpSpPr>
        <p:sp>
          <p:nvSpPr>
            <p:cNvPr id="165" name="Rounded Rectangle 1"/>
            <p:cNvSpPr>
              <a:spLocks noChangeArrowheads="1"/>
            </p:cNvSpPr>
            <p:nvPr/>
          </p:nvSpPr>
          <p:spPr bwMode="auto">
            <a:xfrm>
              <a:off x="545024" y="2899435"/>
              <a:ext cx="2509815" cy="923619"/>
            </a:xfrm>
            <a:prstGeom prst="roundRect">
              <a:avLst>
                <a:gd name="adj" fmla="val 16667"/>
              </a:avLst>
            </a:prstGeom>
            <a:solidFill>
              <a:srgbClr val="16693F"/>
            </a:solidFill>
            <a:ln>
              <a:noFill/>
            </a:ln>
            <a:extLst/>
          </p:spPr>
          <p:txBody>
            <a:bodyPr/>
            <a:lstStyle>
              <a:lvl1pPr eaLnBrk="0" hangingPunct="0">
                <a:defRPr sz="2400" b="1">
                  <a:solidFill>
                    <a:schemeClr val="tx1"/>
                  </a:solidFill>
                  <a:latin typeface="Arial" pitchFamily="34" charset="0"/>
                </a:defRPr>
              </a:lvl1pPr>
              <a:lvl2pPr marL="742950" indent="-285750" eaLnBrk="0" hangingPunct="0">
                <a:defRPr sz="2400" b="1">
                  <a:solidFill>
                    <a:schemeClr val="tx1"/>
                  </a:solidFill>
                  <a:latin typeface="Arial" pitchFamily="34" charset="0"/>
                </a:defRPr>
              </a:lvl2pPr>
              <a:lvl3pPr marL="1143000" indent="-228600" eaLnBrk="0" hangingPunct="0">
                <a:defRPr sz="2400" b="1">
                  <a:solidFill>
                    <a:schemeClr val="tx1"/>
                  </a:solidFill>
                  <a:latin typeface="Arial" pitchFamily="34" charset="0"/>
                </a:defRPr>
              </a:lvl3pPr>
              <a:lvl4pPr marL="1600200" indent="-228600" eaLnBrk="0" hangingPunct="0">
                <a:defRPr sz="2400" b="1">
                  <a:solidFill>
                    <a:schemeClr val="tx1"/>
                  </a:solidFill>
                  <a:latin typeface="Arial" pitchFamily="34" charset="0"/>
                </a:defRPr>
              </a:lvl4pPr>
              <a:lvl5pPr marL="2057400" indent="-228600" eaLnBrk="0" hangingPunct="0">
                <a:defRPr sz="2400" b="1">
                  <a:solidFill>
                    <a:schemeClr val="tx1"/>
                  </a:solidFill>
                  <a:latin typeface="Arial" pitchFamily="34" charset="0"/>
                </a:defRPr>
              </a:lvl5pPr>
              <a:lvl6pPr marL="2514600" indent="-228600" eaLnBrk="0" fontAlgn="base" hangingPunct="0">
                <a:spcBef>
                  <a:spcPct val="0"/>
                </a:spcBef>
                <a:spcAft>
                  <a:spcPct val="0"/>
                </a:spcAft>
                <a:defRPr sz="2400" b="1">
                  <a:solidFill>
                    <a:schemeClr val="tx1"/>
                  </a:solidFill>
                  <a:latin typeface="Arial" pitchFamily="34" charset="0"/>
                </a:defRPr>
              </a:lvl6pPr>
              <a:lvl7pPr marL="2971800" indent="-228600" eaLnBrk="0" fontAlgn="base" hangingPunct="0">
                <a:spcBef>
                  <a:spcPct val="0"/>
                </a:spcBef>
                <a:spcAft>
                  <a:spcPct val="0"/>
                </a:spcAft>
                <a:defRPr sz="2400" b="1">
                  <a:solidFill>
                    <a:schemeClr val="tx1"/>
                  </a:solidFill>
                  <a:latin typeface="Arial" pitchFamily="34" charset="0"/>
                </a:defRPr>
              </a:lvl7pPr>
              <a:lvl8pPr marL="3429000" indent="-228600" eaLnBrk="0" fontAlgn="base" hangingPunct="0">
                <a:spcBef>
                  <a:spcPct val="0"/>
                </a:spcBef>
                <a:spcAft>
                  <a:spcPct val="0"/>
                </a:spcAft>
                <a:defRPr sz="2400" b="1">
                  <a:solidFill>
                    <a:schemeClr val="tx1"/>
                  </a:solidFill>
                  <a:latin typeface="Arial" pitchFamily="34" charset="0"/>
                </a:defRPr>
              </a:lvl8pPr>
              <a:lvl9pPr marL="3886200" indent="-228600" eaLnBrk="0" fontAlgn="base" hangingPunct="0">
                <a:spcBef>
                  <a:spcPct val="0"/>
                </a:spcBef>
                <a:spcAft>
                  <a:spcPct val="0"/>
                </a:spcAft>
                <a:defRPr sz="2400" b="1">
                  <a:solidFill>
                    <a:schemeClr val="tx1"/>
                  </a:solidFill>
                  <a:latin typeface="Arial" pitchFamily="34" charset="0"/>
                </a:defRPr>
              </a:lvl9pPr>
            </a:lstStyle>
            <a:p>
              <a:pPr eaLnBrk="1" hangingPunct="1"/>
              <a:endParaRPr lang="en-US" altLang="en-US"/>
            </a:p>
          </p:txBody>
        </p:sp>
        <p:sp>
          <p:nvSpPr>
            <p:cNvPr id="166" name="TextBox 5"/>
            <p:cNvSpPr txBox="1">
              <a:spLocks noChangeArrowheads="1"/>
            </p:cNvSpPr>
            <p:nvPr/>
          </p:nvSpPr>
          <p:spPr bwMode="auto">
            <a:xfrm>
              <a:off x="648200" y="2899579"/>
              <a:ext cx="2303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r>
                <a:rPr lang="en-US" altLang="en-US" sz="1800" b="1" smtClean="0">
                  <a:solidFill>
                    <a:schemeClr val="bg1"/>
                  </a:solidFill>
                </a:rPr>
                <a:t>Select network and expression data in GRNsight</a:t>
              </a:r>
              <a:endParaRPr lang="en-US" altLang="en-US" sz="1800" b="1" dirty="0">
                <a:solidFill>
                  <a:schemeClr val="bg1"/>
                </a:solidFill>
              </a:endParaRPr>
            </a:p>
          </p:txBody>
        </p:sp>
      </p:grpSp>
      <p:cxnSp>
        <p:nvCxnSpPr>
          <p:cNvPr id="167" name="Straight Arrow Connector 166"/>
          <p:cNvCxnSpPr/>
          <p:nvPr/>
        </p:nvCxnSpPr>
        <p:spPr bwMode="auto">
          <a:xfrm flipH="1">
            <a:off x="28525598" y="30566055"/>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bwMode="auto">
          <a:xfrm flipV="1">
            <a:off x="24297083" y="28685750"/>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bwMode="auto">
          <a:xfrm flipH="1" flipV="1">
            <a:off x="24297083" y="30566055"/>
            <a:ext cx="1130300" cy="685800"/>
          </a:xfrm>
          <a:prstGeom prst="straightConnector1">
            <a:avLst/>
          </a:prstGeom>
          <a:ln w="57150">
            <a:solidFill>
              <a:schemeClr val="tx1"/>
            </a:solidFill>
            <a:headEnd type="none" w="med" len="med"/>
            <a:tailEnd type="arrow"/>
          </a:ln>
          <a:extLst/>
        </p:spPr>
        <p:style>
          <a:lnRef idx="1">
            <a:schemeClr val="dk1"/>
          </a:lnRef>
          <a:fillRef idx="0">
            <a:schemeClr val="dk1"/>
          </a:fillRef>
          <a:effectRef idx="0">
            <a:schemeClr val="dk1"/>
          </a:effectRef>
          <a:fontRef idx="minor">
            <a:schemeClr val="tx1"/>
          </a:fontRef>
        </p:style>
      </p:cxnSp>
      <p:pic>
        <p:nvPicPr>
          <p:cNvPr id="171" name="Picture 170"/>
          <p:cNvPicPr>
            <a:picLocks noChangeAspect="1"/>
          </p:cNvPicPr>
          <p:nvPr/>
        </p:nvPicPr>
        <p:blipFill rotWithShape="1">
          <a:blip r:embed="rId28" cstate="print">
            <a:extLst>
              <a:ext uri="{28A0092B-C50C-407E-A947-70E740481C1C}">
                <a14:useLocalDpi xmlns:a14="http://schemas.microsoft.com/office/drawing/2010/main" val="0"/>
              </a:ext>
            </a:extLst>
          </a:blip>
          <a:srcRect l="23115" t="25234" r="21151" b="25277"/>
          <a:stretch/>
        </p:blipFill>
        <p:spPr>
          <a:xfrm>
            <a:off x="26642626" y="28546822"/>
            <a:ext cx="632554" cy="561663"/>
          </a:xfrm>
          <a:prstGeom prst="rect">
            <a:avLst/>
          </a:prstGeom>
        </p:spPr>
      </p:pic>
      <p:pic>
        <p:nvPicPr>
          <p:cNvPr id="172" name="Picture 171"/>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30417081" y="29884738"/>
            <a:ext cx="577385" cy="511340"/>
          </a:xfrm>
          <a:prstGeom prst="rect">
            <a:avLst/>
          </a:prstGeom>
        </p:spPr>
      </p:pic>
      <p:pic>
        <p:nvPicPr>
          <p:cNvPr id="173" name="Picture 172"/>
          <p:cNvPicPr>
            <a:picLocks noChangeAspect="1"/>
          </p:cNvPicPr>
          <p:nvPr/>
        </p:nvPicPr>
        <p:blipFill rotWithShape="1">
          <a:blip r:embed="rId13"/>
          <a:srcRect t="10601" b="8675"/>
          <a:stretch/>
        </p:blipFill>
        <p:spPr>
          <a:xfrm>
            <a:off x="22983439" y="30512085"/>
            <a:ext cx="1274626" cy="609062"/>
          </a:xfrm>
          <a:prstGeom prst="rect">
            <a:avLst/>
          </a:prstGeom>
          <a:ln>
            <a:noFill/>
          </a:ln>
        </p:spPr>
      </p:pic>
      <p:pic>
        <p:nvPicPr>
          <p:cNvPr id="18" name="Picture 1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2985857" y="29167781"/>
            <a:ext cx="1252399" cy="319996"/>
          </a:xfrm>
          <a:prstGeom prst="rect">
            <a:avLst/>
          </a:prstGeom>
        </p:spPr>
      </p:pic>
      <p:pic>
        <p:nvPicPr>
          <p:cNvPr id="31" name="Picture 30"/>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38350234" y="7472902"/>
            <a:ext cx="4520145" cy="2275089"/>
          </a:xfrm>
          <a:prstGeom prst="rect">
            <a:avLst/>
          </a:prstGeom>
        </p:spPr>
      </p:pic>
      <p:pic>
        <p:nvPicPr>
          <p:cNvPr id="32" name="Picture 31"/>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3434199" y="7489842"/>
            <a:ext cx="4520145" cy="2260073"/>
          </a:xfrm>
          <a:prstGeom prst="rect">
            <a:avLst/>
          </a:prstGeom>
        </p:spPr>
      </p:pic>
      <p:pic>
        <p:nvPicPr>
          <p:cNvPr id="33" name="Picture 3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3449638" y="10863729"/>
            <a:ext cx="4520145" cy="2335158"/>
          </a:xfrm>
          <a:prstGeom prst="rect">
            <a:avLst/>
          </a:prstGeom>
        </p:spPr>
      </p:pic>
      <p:pic>
        <p:nvPicPr>
          <p:cNvPr id="34" name="Picture 33"/>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8350518" y="10934550"/>
            <a:ext cx="4520145" cy="2327649"/>
          </a:xfrm>
          <a:prstGeom prst="rect">
            <a:avLst/>
          </a:prstGeom>
        </p:spPr>
      </p:pic>
      <p:sp>
        <p:nvSpPr>
          <p:cNvPr id="174" name="TextBox 173"/>
          <p:cNvSpPr txBox="1"/>
          <p:nvPr/>
        </p:nvSpPr>
        <p:spPr>
          <a:xfrm>
            <a:off x="33412635" y="9760625"/>
            <a:ext cx="4768881" cy="954107"/>
          </a:xfrm>
          <a:prstGeom prst="rect">
            <a:avLst/>
          </a:prstGeom>
          <a:noFill/>
        </p:spPr>
        <p:txBody>
          <a:bodyPr wrap="square" rtlCol="0">
            <a:spAutoFit/>
          </a:bodyPr>
          <a:lstStyle/>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12-gene, 21 edge network from YEASTRACT</a:t>
            </a:r>
          </a:p>
          <a:p>
            <a:pPr marL="117475" indent="-117475">
              <a:buFont typeface="Arial" panose="020B0604020202020204" pitchFamily="34" charset="0"/>
              <a:buChar char="•"/>
            </a:pPr>
            <a:r>
              <a:rPr lang="en-US" b="1">
                <a:latin typeface="Arial" panose="020B0604020202020204" pitchFamily="34" charset="0"/>
                <a:cs typeface="Arial" panose="020B0604020202020204" pitchFamily="34" charset="0"/>
              </a:rPr>
              <a:t>M</a:t>
            </a:r>
            <a:r>
              <a:rPr lang="en-US" b="1" smtClean="0">
                <a:latin typeface="Arial" panose="020B0604020202020204" pitchFamily="34" charset="0"/>
                <a:cs typeface="Arial" panose="020B0604020202020204" pitchFamily="34" charset="0"/>
              </a:rPr>
              <a:t>odeled with Dahlquist et al. (2018) expression data</a:t>
            </a:r>
          </a:p>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wt yeast subjected to 15, 30, and 60 minutes of </a:t>
            </a:r>
          </a:p>
          <a:p>
            <a:pPr lvl="1"/>
            <a:r>
              <a:rPr lang="en-US" b="1" smtClean="0">
                <a:latin typeface="Arial" panose="020B0604020202020204" pitchFamily="34" charset="0"/>
                <a:cs typeface="Arial" panose="020B0604020202020204" pitchFamily="34" charset="0"/>
              </a:rPr>
              <a:t>   cold shock at 13</a:t>
            </a:r>
            <a:r>
              <a:rPr lang="en-US" b="1" smtClean="0">
                <a:latin typeface="Times New Roman" panose="02020603050405020304" pitchFamily="18" charset="0"/>
                <a:cs typeface="Times New Roman" panose="02020603050405020304" pitchFamily="18" charset="0"/>
              </a:rPr>
              <a:t>°</a:t>
            </a:r>
            <a:r>
              <a:rPr lang="en-US" b="1" smtClean="0">
                <a:latin typeface="Arial" panose="020B0604020202020204" pitchFamily="34" charset="0"/>
                <a:cs typeface="Arial" panose="020B0604020202020204" pitchFamily="34" charset="0"/>
              </a:rPr>
              <a:t>C</a:t>
            </a:r>
            <a:endParaRPr lang="en-US" b="1">
              <a:latin typeface="Arial" panose="020B0604020202020204" pitchFamily="34" charset="0"/>
              <a:cs typeface="Arial" panose="020B0604020202020204" pitchFamily="34" charset="0"/>
            </a:endParaRPr>
          </a:p>
        </p:txBody>
      </p:sp>
      <p:sp>
        <p:nvSpPr>
          <p:cNvPr id="175" name="TextBox 174"/>
          <p:cNvSpPr txBox="1"/>
          <p:nvPr/>
        </p:nvSpPr>
        <p:spPr>
          <a:xfrm>
            <a:off x="38319222" y="9760625"/>
            <a:ext cx="4856835" cy="954107"/>
          </a:xfrm>
          <a:prstGeom prst="rect">
            <a:avLst/>
          </a:prstGeom>
          <a:noFill/>
        </p:spPr>
        <p:txBody>
          <a:bodyPr wrap="square" rtlCol="0">
            <a:spAutoFit/>
          </a:bodyPr>
          <a:lstStyle/>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12-gene, 17 edge network from SGD</a:t>
            </a:r>
          </a:p>
          <a:p>
            <a:pPr marL="117475" indent="-117475">
              <a:buFont typeface="Arial" panose="020B0604020202020204" pitchFamily="34" charset="0"/>
              <a:buChar char="•"/>
            </a:pPr>
            <a:r>
              <a:rPr lang="en-US" b="1">
                <a:latin typeface="Arial" panose="020B0604020202020204" pitchFamily="34" charset="0"/>
                <a:cs typeface="Arial" panose="020B0604020202020204" pitchFamily="34" charset="0"/>
              </a:rPr>
              <a:t>M</a:t>
            </a:r>
            <a:r>
              <a:rPr lang="en-US" b="1" smtClean="0">
                <a:latin typeface="Arial" panose="020B0604020202020204" pitchFamily="34" charset="0"/>
                <a:cs typeface="Arial" panose="020B0604020202020204" pitchFamily="34" charset="0"/>
              </a:rPr>
              <a:t>odeled with Dahlquist et al. (2018) expression data</a:t>
            </a:r>
          </a:p>
          <a:p>
            <a:pPr marL="117475" indent="-117475">
              <a:buFont typeface="Arial" panose="020B0604020202020204" pitchFamily="34" charset="0"/>
              <a:buChar char="•"/>
            </a:pPr>
            <a:r>
              <a:rPr lang="en-US" b="1">
                <a:latin typeface="Arial" panose="020B0604020202020204" pitchFamily="34" charset="0"/>
                <a:cs typeface="Arial" panose="020B0604020202020204" pitchFamily="34" charset="0"/>
              </a:rPr>
              <a:t>wt yeast subjected to 15, 30, and 60 minutes of </a:t>
            </a:r>
          </a:p>
          <a:p>
            <a:pPr lvl="1"/>
            <a:r>
              <a:rPr lang="en-US" b="1">
                <a:latin typeface="Arial" panose="020B0604020202020204" pitchFamily="34" charset="0"/>
                <a:cs typeface="Arial" panose="020B0604020202020204" pitchFamily="34" charset="0"/>
              </a:rPr>
              <a:t>   cold shock </a:t>
            </a:r>
            <a:r>
              <a:rPr lang="en-US" b="1">
                <a:latin typeface="Arial" panose="020B0604020202020204" pitchFamily="34" charset="0"/>
                <a:cs typeface="Arial" panose="020B0604020202020204" pitchFamily="34" charset="0"/>
              </a:rPr>
              <a:t>at </a:t>
            </a:r>
            <a:r>
              <a:rPr lang="en-US" b="1" smtClean="0">
                <a:latin typeface="Arial" panose="020B0604020202020204" pitchFamily="34" charset="0"/>
                <a:cs typeface="Arial" panose="020B0604020202020204" pitchFamily="34" charset="0"/>
              </a:rPr>
              <a:t>13</a:t>
            </a:r>
            <a:r>
              <a:rPr lang="en-US" b="1" smtClean="0">
                <a:latin typeface="Times New Roman" panose="02020603050405020304" pitchFamily="18" charset="0"/>
                <a:cs typeface="Times New Roman" panose="02020603050405020304" pitchFamily="18" charset="0"/>
              </a:rPr>
              <a:t>°</a:t>
            </a:r>
            <a:r>
              <a:rPr lang="en-US" b="1" smtClean="0">
                <a:latin typeface="Arial" panose="020B0604020202020204" pitchFamily="34" charset="0"/>
                <a:cs typeface="Arial" panose="020B0604020202020204" pitchFamily="34" charset="0"/>
              </a:rPr>
              <a:t>C</a:t>
            </a:r>
            <a:endParaRPr lang="en-US" b="1">
              <a:latin typeface="Arial" panose="020B0604020202020204" pitchFamily="34" charset="0"/>
              <a:cs typeface="Arial" panose="020B0604020202020204" pitchFamily="34" charset="0"/>
            </a:endParaRPr>
          </a:p>
        </p:txBody>
      </p:sp>
      <p:grpSp>
        <p:nvGrpSpPr>
          <p:cNvPr id="37" name="Group 36"/>
          <p:cNvGrpSpPr/>
          <p:nvPr/>
        </p:nvGrpSpPr>
        <p:grpSpPr>
          <a:xfrm>
            <a:off x="36008782" y="9386229"/>
            <a:ext cx="1907895" cy="337810"/>
            <a:chOff x="32206019" y="7460269"/>
            <a:chExt cx="1907895" cy="337810"/>
          </a:xfrm>
        </p:grpSpPr>
        <p:sp>
          <p:nvSpPr>
            <p:cNvPr id="35" name="Rounded Rectangle 34"/>
            <p:cNvSpPr/>
            <p:nvPr/>
          </p:nvSpPr>
          <p:spPr>
            <a:xfrm>
              <a:off x="32206019" y="7460269"/>
              <a:ext cx="1907895" cy="33781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2206019" y="7475286"/>
              <a:ext cx="1907895" cy="307777"/>
            </a:xfrm>
            <a:prstGeom prst="rect">
              <a:avLst/>
            </a:prstGeom>
            <a:noFill/>
          </p:spPr>
          <p:txBody>
            <a:bodyPr wrap="none" rtlCol="0">
              <a:spAutoFit/>
            </a:bodyPr>
            <a:lstStyle/>
            <a:p>
              <a:r>
                <a:rPr lang="en-US" b="1" smtClean="0">
                  <a:solidFill>
                    <a:schemeClr val="bg1">
                      <a:lumMod val="50000"/>
                    </a:schemeClr>
                  </a:solidFill>
                </a:rPr>
                <a:t>LSE/minLSE: 1.0348</a:t>
              </a:r>
              <a:endParaRPr lang="en-US" b="1">
                <a:solidFill>
                  <a:schemeClr val="bg1">
                    <a:lumMod val="50000"/>
                  </a:schemeClr>
                </a:solidFill>
              </a:endParaRPr>
            </a:p>
          </p:txBody>
        </p:sp>
      </p:grpSp>
      <p:grpSp>
        <p:nvGrpSpPr>
          <p:cNvPr id="176" name="Group 175"/>
          <p:cNvGrpSpPr/>
          <p:nvPr/>
        </p:nvGrpSpPr>
        <p:grpSpPr>
          <a:xfrm>
            <a:off x="40935212" y="9389767"/>
            <a:ext cx="1907895" cy="337810"/>
            <a:chOff x="32206019" y="7460269"/>
            <a:chExt cx="1907895" cy="337810"/>
          </a:xfrm>
        </p:grpSpPr>
        <p:sp>
          <p:nvSpPr>
            <p:cNvPr id="178" name="Rounded Rectangle 177"/>
            <p:cNvSpPr/>
            <p:nvPr/>
          </p:nvSpPr>
          <p:spPr>
            <a:xfrm>
              <a:off x="32206019" y="7460269"/>
              <a:ext cx="1907895" cy="33781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p:cNvSpPr txBox="1"/>
            <p:nvPr/>
          </p:nvSpPr>
          <p:spPr>
            <a:xfrm>
              <a:off x="32206019" y="7475286"/>
              <a:ext cx="1907895" cy="307777"/>
            </a:xfrm>
            <a:prstGeom prst="rect">
              <a:avLst/>
            </a:prstGeom>
            <a:noFill/>
          </p:spPr>
          <p:txBody>
            <a:bodyPr wrap="none" rtlCol="0">
              <a:spAutoFit/>
            </a:bodyPr>
            <a:lstStyle/>
            <a:p>
              <a:r>
                <a:rPr lang="en-US" b="1" smtClean="0">
                  <a:solidFill>
                    <a:schemeClr val="bg1">
                      <a:lumMod val="50000"/>
                    </a:schemeClr>
                  </a:solidFill>
                </a:rPr>
                <a:t>LSE/minLSE: 1.0438</a:t>
              </a:r>
              <a:endParaRPr lang="en-US" b="1">
                <a:solidFill>
                  <a:schemeClr val="bg1">
                    <a:lumMod val="50000"/>
                  </a:schemeClr>
                </a:solidFill>
              </a:endParaRPr>
            </a:p>
          </p:txBody>
        </p:sp>
      </p:grpSp>
      <p:grpSp>
        <p:nvGrpSpPr>
          <p:cNvPr id="180" name="Group 179"/>
          <p:cNvGrpSpPr/>
          <p:nvPr/>
        </p:nvGrpSpPr>
        <p:grpSpPr>
          <a:xfrm>
            <a:off x="36012324" y="12781558"/>
            <a:ext cx="1907895" cy="337810"/>
            <a:chOff x="32206019" y="7460269"/>
            <a:chExt cx="1907895" cy="337810"/>
          </a:xfrm>
        </p:grpSpPr>
        <p:sp>
          <p:nvSpPr>
            <p:cNvPr id="196" name="Rounded Rectangle 195"/>
            <p:cNvSpPr/>
            <p:nvPr/>
          </p:nvSpPr>
          <p:spPr>
            <a:xfrm>
              <a:off x="32206019" y="7460269"/>
              <a:ext cx="1907895" cy="33781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2206019" y="7475286"/>
              <a:ext cx="1907895" cy="307777"/>
            </a:xfrm>
            <a:prstGeom prst="rect">
              <a:avLst/>
            </a:prstGeom>
            <a:noFill/>
          </p:spPr>
          <p:txBody>
            <a:bodyPr wrap="none" rtlCol="0">
              <a:spAutoFit/>
            </a:bodyPr>
            <a:lstStyle/>
            <a:p>
              <a:r>
                <a:rPr lang="en-US" b="1" smtClean="0">
                  <a:solidFill>
                    <a:schemeClr val="bg1">
                      <a:lumMod val="50000"/>
                    </a:schemeClr>
                  </a:solidFill>
                </a:rPr>
                <a:t>LSE/minLSE: 1.8707</a:t>
              </a:r>
              <a:endParaRPr lang="en-US" b="1">
                <a:solidFill>
                  <a:schemeClr val="bg1">
                    <a:lumMod val="50000"/>
                  </a:schemeClr>
                </a:solidFill>
              </a:endParaRPr>
            </a:p>
          </p:txBody>
        </p:sp>
      </p:grpSp>
      <p:grpSp>
        <p:nvGrpSpPr>
          <p:cNvPr id="198" name="Group 197"/>
          <p:cNvGrpSpPr/>
          <p:nvPr/>
        </p:nvGrpSpPr>
        <p:grpSpPr>
          <a:xfrm>
            <a:off x="40935212" y="12785096"/>
            <a:ext cx="1907895" cy="337810"/>
            <a:chOff x="32206019" y="7460269"/>
            <a:chExt cx="1907895" cy="337810"/>
          </a:xfrm>
        </p:grpSpPr>
        <p:sp>
          <p:nvSpPr>
            <p:cNvPr id="199" name="Rounded Rectangle 198"/>
            <p:cNvSpPr/>
            <p:nvPr/>
          </p:nvSpPr>
          <p:spPr>
            <a:xfrm>
              <a:off x="32206019" y="7460269"/>
              <a:ext cx="1907895" cy="337810"/>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2206019" y="7475286"/>
              <a:ext cx="1907895" cy="307777"/>
            </a:xfrm>
            <a:prstGeom prst="rect">
              <a:avLst/>
            </a:prstGeom>
            <a:noFill/>
          </p:spPr>
          <p:txBody>
            <a:bodyPr wrap="none" rtlCol="0">
              <a:spAutoFit/>
            </a:bodyPr>
            <a:lstStyle/>
            <a:p>
              <a:r>
                <a:rPr lang="en-US" b="1" smtClean="0">
                  <a:solidFill>
                    <a:schemeClr val="bg1">
                      <a:lumMod val="50000"/>
                    </a:schemeClr>
                  </a:solidFill>
                </a:rPr>
                <a:t>LSE/minLSE: 1.0781</a:t>
              </a:r>
              <a:endParaRPr lang="en-US" b="1">
                <a:solidFill>
                  <a:schemeClr val="bg1">
                    <a:lumMod val="50000"/>
                  </a:schemeClr>
                </a:solidFill>
              </a:endParaRPr>
            </a:p>
          </p:txBody>
        </p:sp>
      </p:grpSp>
      <p:sp>
        <p:nvSpPr>
          <p:cNvPr id="201" name="TextBox 200"/>
          <p:cNvSpPr txBox="1"/>
          <p:nvPr/>
        </p:nvSpPr>
        <p:spPr>
          <a:xfrm>
            <a:off x="33416173" y="13251648"/>
            <a:ext cx="4779495" cy="954107"/>
          </a:xfrm>
          <a:prstGeom prst="rect">
            <a:avLst/>
          </a:prstGeom>
          <a:noFill/>
        </p:spPr>
        <p:txBody>
          <a:bodyPr wrap="square" rtlCol="0">
            <a:spAutoFit/>
          </a:bodyPr>
          <a:lstStyle/>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12-gene, 17 edge network from SGD</a:t>
            </a:r>
          </a:p>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Modeled with Kitagawa et al. (2002) expression data</a:t>
            </a:r>
          </a:p>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wt yeast treated with 75 </a:t>
            </a:r>
            <a:r>
              <a:rPr lang="en-US" b="1" smtClean="0">
                <a:latin typeface="Symbol" panose="05050102010706020507" pitchFamily="18" charset="2"/>
                <a:cs typeface="Arial" panose="020B0604020202020204" pitchFamily="34" charset="0"/>
              </a:rPr>
              <a:t>m</a:t>
            </a:r>
            <a:r>
              <a:rPr lang="en-US" b="1" smtClean="0">
                <a:latin typeface="Arial" panose="020B0604020202020204" pitchFamily="34" charset="0"/>
                <a:cs typeface="Arial" panose="020B0604020202020204" pitchFamily="34" charset="0"/>
              </a:rPr>
              <a:t>M thiuram for 15, 30, and 120 minutes</a:t>
            </a:r>
          </a:p>
        </p:txBody>
      </p:sp>
      <p:sp>
        <p:nvSpPr>
          <p:cNvPr id="202" name="TextBox 201"/>
          <p:cNvSpPr txBox="1"/>
          <p:nvPr/>
        </p:nvSpPr>
        <p:spPr>
          <a:xfrm>
            <a:off x="38322760" y="13251648"/>
            <a:ext cx="4674995" cy="954107"/>
          </a:xfrm>
          <a:prstGeom prst="rect">
            <a:avLst/>
          </a:prstGeom>
          <a:noFill/>
        </p:spPr>
        <p:txBody>
          <a:bodyPr wrap="square" rtlCol="0">
            <a:spAutoFit/>
          </a:bodyPr>
          <a:lstStyle/>
          <a:p>
            <a:pPr marL="117475" indent="-117475">
              <a:buFont typeface="Arial" panose="020B0604020202020204" pitchFamily="34" charset="0"/>
              <a:buChar char="•"/>
            </a:pPr>
            <a:r>
              <a:rPr lang="en-US" b="1" smtClean="0">
                <a:latin typeface="Arial" panose="020B0604020202020204" pitchFamily="34" charset="0"/>
                <a:cs typeface="Arial" panose="020B0604020202020204" pitchFamily="34" charset="0"/>
              </a:rPr>
              <a:t>12-gene, 17 edge network from SGD</a:t>
            </a:r>
          </a:p>
          <a:p>
            <a:pPr marL="117475" indent="-117475">
              <a:buFont typeface="Arial" panose="020B0604020202020204" pitchFamily="34" charset="0"/>
              <a:buChar char="•"/>
            </a:pPr>
            <a:r>
              <a:rPr lang="en-US" b="1">
                <a:latin typeface="Arial" panose="020B0604020202020204" pitchFamily="34" charset="0"/>
                <a:cs typeface="Arial" panose="020B0604020202020204" pitchFamily="34" charset="0"/>
              </a:rPr>
              <a:t>M</a:t>
            </a:r>
            <a:r>
              <a:rPr lang="en-US" b="1" smtClean="0">
                <a:latin typeface="Arial" panose="020B0604020202020204" pitchFamily="34" charset="0"/>
                <a:cs typeface="Arial" panose="020B0604020202020204" pitchFamily="34" charset="0"/>
              </a:rPr>
              <a:t>odeled with Thorsen et al. (2007) expression data</a:t>
            </a:r>
          </a:p>
          <a:p>
            <a:pPr marL="117475" indent="-117475">
              <a:buFont typeface="Arial" panose="020B0604020202020204" pitchFamily="34" charset="0"/>
              <a:buChar char="•"/>
            </a:pPr>
            <a:r>
              <a:rPr lang="en-US" b="1">
                <a:latin typeface="Arial" panose="020B0604020202020204" pitchFamily="34" charset="0"/>
                <a:cs typeface="Arial" panose="020B0604020202020204" pitchFamily="34" charset="0"/>
              </a:rPr>
              <a:t>w</a:t>
            </a:r>
            <a:r>
              <a:rPr lang="en-US" b="1" smtClean="0">
                <a:latin typeface="Arial" panose="020B0604020202020204" pitchFamily="34" charset="0"/>
                <a:cs typeface="Arial" panose="020B0604020202020204" pitchFamily="34" charset="0"/>
              </a:rPr>
              <a:t>t yeast treated with 1 mM As(III) for 15, 30, and </a:t>
            </a:r>
          </a:p>
          <a:p>
            <a:r>
              <a:rPr lang="en-US" b="1">
                <a:latin typeface="Arial" panose="020B0604020202020204" pitchFamily="34" charset="0"/>
                <a:cs typeface="Arial" panose="020B0604020202020204" pitchFamily="34" charset="0"/>
              </a:rPr>
              <a:t> </a:t>
            </a:r>
            <a:r>
              <a:rPr lang="en-US" b="1" smtClean="0">
                <a:latin typeface="Arial" panose="020B0604020202020204" pitchFamily="34" charset="0"/>
                <a:cs typeface="Arial" panose="020B0604020202020204" pitchFamily="34" charset="0"/>
              </a:rPr>
              <a:t>  60 minutes </a:t>
            </a:r>
            <a:endParaRPr lang="en-US" b="1">
              <a:latin typeface="Arial" panose="020B0604020202020204" pitchFamily="34" charset="0"/>
              <a:cs typeface="Arial" panose="020B0604020202020204" pitchFamily="34" charset="0"/>
            </a:endParaRPr>
          </a:p>
        </p:txBody>
      </p:sp>
      <p:sp>
        <p:nvSpPr>
          <p:cNvPr id="206" name="TextBox 205"/>
          <p:cNvSpPr txBox="1"/>
          <p:nvPr/>
        </p:nvSpPr>
        <p:spPr>
          <a:xfrm>
            <a:off x="37005932" y="14156470"/>
            <a:ext cx="2369559" cy="584775"/>
          </a:xfrm>
          <a:prstGeom prst="rect">
            <a:avLst/>
          </a:prstGeom>
          <a:noFill/>
        </p:spPr>
        <p:txBody>
          <a:bodyPr wrap="none" rtlCol="0">
            <a:spAutoFit/>
          </a:bodyPr>
          <a:lstStyle/>
          <a:p>
            <a:r>
              <a:rPr lang="en-US" sz="3200" b="1" smtClean="0">
                <a:solidFill>
                  <a:srgbClr val="16693F"/>
                </a:solidFill>
              </a:rPr>
              <a:t>Discussion</a:t>
            </a:r>
            <a:endParaRPr lang="en-US" sz="3200" b="1">
              <a:solidFill>
                <a:srgbClr val="16693F"/>
              </a:solidFill>
            </a:endParaRPr>
          </a:p>
        </p:txBody>
      </p:sp>
      <p:sp>
        <p:nvSpPr>
          <p:cNvPr id="207" name="TextBox 206"/>
          <p:cNvSpPr txBox="1"/>
          <p:nvPr/>
        </p:nvSpPr>
        <p:spPr>
          <a:xfrm>
            <a:off x="33445883" y="14632244"/>
            <a:ext cx="9643339" cy="5139869"/>
          </a:xfrm>
          <a:prstGeom prst="rect">
            <a:avLst/>
          </a:prstGeom>
          <a:noFill/>
        </p:spPr>
        <p:txBody>
          <a:bodyPr wrap="square" rtlCol="0">
            <a:spAutoFit/>
          </a:bodyPr>
          <a:lstStyle/>
          <a:p>
            <a:pPr marL="228600" indent="-228600">
              <a:buFont typeface="Arial" panose="020B0604020202020204" pitchFamily="34" charset="0"/>
              <a:buChar char="•"/>
            </a:pPr>
            <a:r>
              <a:rPr lang="en-US" sz="2200" b="1" smtClean="0">
                <a:latin typeface="Arial" panose="020B0604020202020204" pitchFamily="34" charset="0"/>
                <a:cs typeface="Arial" panose="020B0604020202020204" pitchFamily="34" charset="0"/>
              </a:rPr>
              <a:t>Gene regulatory networks created from SGD data have fewer edges than those derived from YEASTRACT.</a:t>
            </a:r>
          </a:p>
          <a:p>
            <a:pPr marL="569913" lvl="2" indent="-233363">
              <a:buFont typeface="Arial" panose="020B0604020202020204" pitchFamily="34" charset="0"/>
              <a:buChar char="‒"/>
            </a:pPr>
            <a:r>
              <a:rPr lang="da-DK" sz="1800" b="1" smtClean="0">
                <a:latin typeface="Arial" panose="020B0604020202020204" pitchFamily="34" charset="0"/>
                <a:cs typeface="Arial" panose="020B0604020202020204" pitchFamily="34" charset="0"/>
              </a:rPr>
              <a:t>The GRNs shown in the left and center panels derived from YEASTRACT have 15 genes and 28 edges.</a:t>
            </a:r>
          </a:p>
          <a:p>
            <a:pPr marL="569913" lvl="2" indent="-233363">
              <a:buFont typeface="Arial" panose="020B0604020202020204" pitchFamily="34" charset="0"/>
              <a:buChar char="‒"/>
            </a:pPr>
            <a:r>
              <a:rPr lang="da-DK" sz="1800" b="1" smtClean="0">
                <a:latin typeface="Arial" panose="020B0604020202020204" pitchFamily="34" charset="0"/>
                <a:cs typeface="Arial" panose="020B0604020202020204" pitchFamily="34" charset="0"/>
              </a:rPr>
              <a:t>When building the network from SGD data, GCR2, HMO1, and ZAP1 were no longer connected, resulting in a 12-gene, 17-edge network.</a:t>
            </a:r>
            <a:endParaRPr lang="en-US" sz="2400" b="1" smtClean="0">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2200" b="1" smtClean="0">
                <a:latin typeface="Arial" panose="020B0604020202020204" pitchFamily="34" charset="0"/>
                <a:cs typeface="Arial" panose="020B0604020202020204" pitchFamily="34" charset="0"/>
              </a:rPr>
              <a:t>The new workflow eliminates manual manipulation of Excel workbooks, speeding up the rate of research.</a:t>
            </a:r>
          </a:p>
          <a:p>
            <a:pPr marL="228600" indent="-228600">
              <a:buFont typeface="Arial" panose="020B0604020202020204" pitchFamily="34" charset="0"/>
              <a:buChar char="•"/>
            </a:pPr>
            <a:r>
              <a:rPr lang="en-US" sz="2200" b="1" smtClean="0">
                <a:latin typeface="Arial" panose="020B0604020202020204" pitchFamily="34" charset="0"/>
                <a:cs typeface="Arial" panose="020B0604020202020204" pitchFamily="34" charset="0"/>
              </a:rPr>
              <a:t>Edge weight normalization allows the edge thickness to be fairly compared between graphs. (Normalization factor = 5.498)</a:t>
            </a:r>
          </a:p>
          <a:p>
            <a:pPr marL="228600" indent="-228600">
              <a:buFont typeface="Arial" panose="020B0604020202020204" pitchFamily="34" charset="0"/>
              <a:buChar char="•"/>
            </a:pPr>
            <a:r>
              <a:rPr lang="en-US" sz="2200" b="1" smtClean="0">
                <a:latin typeface="Arial" panose="020B0604020202020204" pitchFamily="34" charset="0"/>
                <a:cs typeface="Arial" panose="020B0604020202020204" pitchFamily="34" charset="0"/>
              </a:rPr>
              <a:t>Nodes are colored with stripes, representing expression of that gene at each timepoint in the data.</a:t>
            </a:r>
          </a:p>
          <a:p>
            <a:pPr marL="228600" indent="-228600">
              <a:buFont typeface="Arial" panose="020B0604020202020204" pitchFamily="34" charset="0"/>
              <a:buChar char="•"/>
            </a:pPr>
            <a:r>
              <a:rPr lang="en-US" sz="2200" b="1" smtClean="0">
                <a:latin typeface="Arial" panose="020B0604020202020204" pitchFamily="34" charset="0"/>
                <a:cs typeface="Arial" panose="020B0604020202020204" pitchFamily="34" charset="0"/>
              </a:rPr>
              <a:t>Least Squares Error (LSE) to minimum theoretical LSE (min LSE) is an overall measure of how well the parameters fit the data.</a:t>
            </a:r>
          </a:p>
          <a:p>
            <a:pPr marL="569913" lvl="2" indent="-233363">
              <a:buFont typeface="Arial" panose="020B0604020202020204" pitchFamily="34" charset="0"/>
              <a:buChar char="‒"/>
            </a:pPr>
            <a:r>
              <a:rPr lang="da-DK" sz="1800" b="1" smtClean="0">
                <a:latin typeface="Arial" panose="020B0604020202020204" pitchFamily="34" charset="0"/>
                <a:cs typeface="Arial" panose="020B0604020202020204" pitchFamily="34" charset="0"/>
              </a:rPr>
              <a:t>In this set of models, the YEASTRACT network with Dahlquist et al. (2018) data had the smallest LSE/minLSE ratio.</a:t>
            </a:r>
            <a:endParaRPr lang="en-US" sz="2200" b="1" smtClean="0">
              <a:latin typeface="Arial" panose="020B0604020202020204" pitchFamily="34" charset="0"/>
              <a:cs typeface="Arial" panose="020B0604020202020204" pitchFamily="34" charset="0"/>
            </a:endParaRPr>
          </a:p>
        </p:txBody>
      </p:sp>
      <p:grpSp>
        <p:nvGrpSpPr>
          <p:cNvPr id="143" name="Group 142"/>
          <p:cNvGrpSpPr/>
          <p:nvPr/>
        </p:nvGrpSpPr>
        <p:grpSpPr>
          <a:xfrm>
            <a:off x="1556207" y="12272560"/>
            <a:ext cx="1611841" cy="879894"/>
            <a:chOff x="3096883" y="3252158"/>
            <a:chExt cx="5357004" cy="2924355"/>
          </a:xfrm>
        </p:grpSpPr>
        <p:pic>
          <p:nvPicPr>
            <p:cNvPr id="144" name="Picture 143"/>
            <p:cNvPicPr>
              <a:picLocks noChangeAspect="1"/>
            </p:cNvPicPr>
            <p:nvPr/>
          </p:nvPicPr>
          <p:blipFill rotWithShape="1">
            <a:blip r:embed="rId35"/>
            <a:srcRect l="33867" t="47104" r="7548" b="5013"/>
            <a:stretch/>
          </p:blipFill>
          <p:spPr>
            <a:xfrm>
              <a:off x="3096883" y="3252158"/>
              <a:ext cx="5357004" cy="2924355"/>
            </a:xfrm>
            <a:prstGeom prst="rect">
              <a:avLst/>
            </a:prstGeom>
          </p:spPr>
        </p:pic>
        <p:sp>
          <p:nvSpPr>
            <p:cNvPr id="145" name="Rectangle 144"/>
            <p:cNvSpPr/>
            <p:nvPr/>
          </p:nvSpPr>
          <p:spPr>
            <a:xfrm>
              <a:off x="3098208" y="5503652"/>
              <a:ext cx="18115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6620089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4502</TotalTime>
  <Words>1768</Words>
  <Application>Microsoft Office PowerPoint</Application>
  <PresentationFormat>Custom</PresentationFormat>
  <Paragraphs>163</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MS PGothic</vt:lpstr>
      <vt:lpstr>Arial</vt:lpstr>
      <vt:lpstr>Calibri</vt:lpstr>
      <vt:lpstr>Symbol</vt:lpstr>
      <vt:lpstr>Times New Roman</vt:lpstr>
      <vt:lpstr>Office Theme</vt:lpstr>
      <vt:lpstr>Equation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Dahlquist, Kam</cp:lastModifiedBy>
  <cp:revision>162</cp:revision>
  <cp:lastPrinted>2022-08-12T23:50:16Z</cp:lastPrinted>
  <dcterms:modified xsi:type="dcterms:W3CDTF">2022-08-12T23:51:30Z</dcterms:modified>
</cp:coreProperties>
</file>