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7010400" cy="92964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Helvetica Neue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hMHbwZB6GifTreM1Z5SthOUQiK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50"/>
  </p:normalViewPr>
  <p:slideViewPr>
    <p:cSldViewPr snapToGrid="0">
      <p:cViewPr>
        <p:scale>
          <a:sx n="60" d="100"/>
          <a:sy n="60" d="100"/>
        </p:scale>
        <p:origin x="42" y="4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174708" lvl="0" indent="-1747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  <a:endParaRPr dirty="0"/>
          </a:p>
          <a:p>
            <a:pPr marL="174708" lvl="0" indent="-1747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  <a:endParaRPr dirty="0"/>
          </a:p>
          <a:p>
            <a:pPr marL="174708" lvl="0" indent="-1747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  <a:endParaRPr dirty="0"/>
          </a:p>
          <a:p>
            <a:pPr marL="174708" lvl="0" indent="-17470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  <a:endParaRPr dirty="0"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9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9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marR="0" lvl="1" algn="ctr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2pPr>
            <a:lvl3pPr marR="0" lvl="2" algn="ctr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3pPr>
            <a:lvl4pPr marR="0" lvl="3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4pPr>
            <a:lvl5pPr marR="0" lvl="4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5pPr>
            <a:lvl6pPr marR="0" lvl="5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6pPr>
            <a:lvl7pPr marR="0" lvl="6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7pPr>
            <a:lvl8pPr marR="0" lvl="7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8pPr>
            <a:lvl9pPr marR="0" lvl="8" algn="ctr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1" cy="548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1" cy="548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17160241" y="1310641"/>
            <a:ext cx="24536399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1" cy="272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1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1" cy="386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1" cy="548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 rot="5400000">
            <a:off x="11083290" y="-1207767"/>
            <a:ext cx="21724621" cy="3950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 rot="5400000">
            <a:off x="2598421" y="914403"/>
            <a:ext cx="28087320" cy="28895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marL="914400" lvl="1" indent="-317500" algn="l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2pPr>
            <a:lvl3pPr marL="1371600" lvl="2" indent="-317500" algn="l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marL="1828800" lvl="3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/>
            </a:lvl4pPr>
            <a:lvl5pPr marL="2286000" lvl="4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/>
            </a:lvl5pPr>
            <a:lvl6pPr marL="2743200" lvl="5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6pPr>
            <a:lvl7pPr marL="3200400" lvl="6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7pPr>
            <a:lvl8pPr marL="3657600" lvl="7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8pPr>
            <a:lvl9pPr marL="4114800" lvl="8" indent="-31750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1" cy="548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1" cy="21724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4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6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7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8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jpg"/><Relationship Id="rId18" Type="http://schemas.openxmlformats.org/officeDocument/2006/relationships/image" Target="../media/image6.jpg"/><Relationship Id="rId26" Type="http://schemas.openxmlformats.org/officeDocument/2006/relationships/image" Target="../media/image14.jpeg"/><Relationship Id="rId39" Type="http://schemas.openxmlformats.org/officeDocument/2006/relationships/image" Target="../media/image26.png"/><Relationship Id="rId21" Type="http://schemas.openxmlformats.org/officeDocument/2006/relationships/image" Target="../media/image9.jpg"/><Relationship Id="rId34" Type="http://schemas.openxmlformats.org/officeDocument/2006/relationships/image" Target="../media/image22.jpg"/><Relationship Id="rId7" Type="http://schemas.openxmlformats.org/officeDocument/2006/relationships/hyperlink" Target="https://doi.org/10.1093/nar/gkz859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.png"/><Relationship Id="rId20" Type="http://schemas.openxmlformats.org/officeDocument/2006/relationships/image" Target="../media/image8.jpg"/><Relationship Id="rId29" Type="http://schemas.openxmlformats.org/officeDocument/2006/relationships/image" Target="../media/image17.png"/><Relationship Id="rId41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com/url?q=https%3A%2F%2Fwww.yeastgenome.org%2Freference%2FS000147515&amp;sa=D&amp;sntz=1&amp;usg=AOvVaw0_aALC_en1j4phZIsOv04X" TargetMode="External"/><Relationship Id="rId11" Type="http://schemas.openxmlformats.org/officeDocument/2006/relationships/hyperlink" Target="https://dondi.github.io/GRNsight/" TargetMode="External"/><Relationship Id="rId24" Type="http://schemas.openxmlformats.org/officeDocument/2006/relationships/image" Target="../media/image12.jpg"/><Relationship Id="rId32" Type="http://schemas.openxmlformats.org/officeDocument/2006/relationships/image" Target="../media/image20.jpg"/><Relationship Id="rId37" Type="http://schemas.openxmlformats.org/officeDocument/2006/relationships/image" Target="../media/image24.jpeg"/><Relationship Id="rId40" Type="http://schemas.openxmlformats.org/officeDocument/2006/relationships/image" Target="../media/image27.png"/><Relationship Id="rId5" Type="http://schemas.openxmlformats.org/officeDocument/2006/relationships/hyperlink" Target="https://doi.org/10.1186/1471-2164-13-239" TargetMode="External"/><Relationship Id="rId15" Type="http://schemas.openxmlformats.org/officeDocument/2006/relationships/image" Target="../media/image3.png"/><Relationship Id="rId23" Type="http://schemas.openxmlformats.org/officeDocument/2006/relationships/image" Target="../media/image11.jpg"/><Relationship Id="rId28" Type="http://schemas.openxmlformats.org/officeDocument/2006/relationships/image" Target="../media/image16.jpg"/><Relationship Id="rId36" Type="http://schemas.openxmlformats.org/officeDocument/2006/relationships/image" Target="../media/image23.wmf"/><Relationship Id="rId10" Type="http://schemas.openxmlformats.org/officeDocument/2006/relationships/hyperlink" Target="http://kdahlquist.github.io/GRNmap/" TargetMode="External"/><Relationship Id="rId19" Type="http://schemas.openxmlformats.org/officeDocument/2006/relationships/image" Target="../media/image7.jpg"/><Relationship Id="rId31" Type="http://schemas.openxmlformats.org/officeDocument/2006/relationships/image" Target="../media/image19.jpg"/><Relationship Id="rId4" Type="http://schemas.openxmlformats.org/officeDocument/2006/relationships/hyperlink" Target="https://doi.org/0.1007/s11538-015-0092-6" TargetMode="External"/><Relationship Id="rId9" Type="http://schemas.openxmlformats.org/officeDocument/2006/relationships/hyperlink" Target="https://www.yeastgenome.org/" TargetMode="External"/><Relationship Id="rId14" Type="http://schemas.openxmlformats.org/officeDocument/2006/relationships/image" Target="../media/image2.png"/><Relationship Id="rId22" Type="http://schemas.openxmlformats.org/officeDocument/2006/relationships/image" Target="../media/image10.jpg"/><Relationship Id="rId27" Type="http://schemas.openxmlformats.org/officeDocument/2006/relationships/image" Target="../media/image15.png"/><Relationship Id="rId30" Type="http://schemas.openxmlformats.org/officeDocument/2006/relationships/image" Target="../media/image18.png"/><Relationship Id="rId35" Type="http://schemas.openxmlformats.org/officeDocument/2006/relationships/oleObject" Target="../embeddings/oleObject1.bin"/><Relationship Id="rId8" Type="http://schemas.openxmlformats.org/officeDocument/2006/relationships/hyperlink" Target="http://www.yeastract.com/index.php" TargetMode="External"/><Relationship Id="rId3" Type="http://schemas.openxmlformats.org/officeDocument/2006/relationships/hyperlink" Target="https://doi.org/10.7717/peerj-cs.85" TargetMode="External"/><Relationship Id="rId12" Type="http://schemas.openxmlformats.org/officeDocument/2006/relationships/hyperlink" Target="https://github.com/dondi/GRNsight" TargetMode="External"/><Relationship Id="rId17" Type="http://schemas.openxmlformats.org/officeDocument/2006/relationships/image" Target="../media/image5.png"/><Relationship Id="rId25" Type="http://schemas.openxmlformats.org/officeDocument/2006/relationships/image" Target="../media/image13.png"/><Relationship Id="rId33" Type="http://schemas.openxmlformats.org/officeDocument/2006/relationships/image" Target="../media/image21.jpg"/><Relationship Id="rId3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C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/>
          <p:nvPr/>
        </p:nvSpPr>
        <p:spPr>
          <a:xfrm>
            <a:off x="634954" y="577545"/>
            <a:ext cx="42736499" cy="496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9BBB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7000" b="0" i="0" u="none" strike="noStrike" cap="none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</a:rPr>
              <a:t>Improved Functionality of </a:t>
            </a:r>
            <a:r>
              <a:rPr lang="en-US" sz="7000" b="0" i="0" u="none" strike="noStrike" cap="none" dirty="0" err="1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</a:rPr>
              <a:t>GRNsight</a:t>
            </a:r>
            <a:r>
              <a:rPr lang="en-US" sz="7000" b="0" i="0" u="none" strike="noStrike" cap="none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</a:rPr>
              <a:t> 6.0: a Web Application for Visualizing Gene Network Models</a:t>
            </a:r>
            <a:endParaRPr sz="7000" b="0" i="0" u="none" strike="noStrike" cap="none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14D00"/>
              </a:buClr>
              <a:buSzPts val="35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Ahmad R. Mersaghian*,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Sarron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A. Tadesse **, </a:t>
            </a:r>
            <a:r>
              <a:rPr lang="en-US" sz="4000" dirty="0"/>
              <a:t>Ngan N. Tran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**, Kam D. </a:t>
            </a:r>
            <a:r>
              <a:rPr lang="en-US" sz="4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Dahlquist</a:t>
            </a: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*, John David N. Dionisio**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*Department of Biology, **Department of Computer Science, Loyola Marymount University, 1 LMU Drive, Los Angeles, CA 90045</a:t>
            </a:r>
            <a:endParaRPr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0" i="0" u="none" strike="noStrike" cap="none" dirty="0">
              <a:solidFill>
                <a:srgbClr val="014D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ts val="950"/>
              <a:buFont typeface="Arial"/>
              <a:buNone/>
            </a:pPr>
            <a:r>
              <a:rPr lang="en-US" sz="3800" b="0" i="0" u="none" strike="noStrike" cap="none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</a:rPr>
              <a:t> http://</a:t>
            </a:r>
            <a:r>
              <a:rPr lang="en-US" sz="3800" b="0" i="0" u="none" strike="noStrike" cap="none" dirty="0" err="1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</a:rPr>
              <a:t>dondi.github.io</a:t>
            </a:r>
            <a:r>
              <a:rPr lang="en-US" sz="3800" b="0" i="0" u="none" strike="noStrike" cap="none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3800" b="0" i="0" u="none" strike="noStrike" cap="none" dirty="0" err="1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</a:rPr>
              <a:t>GRNsight</a:t>
            </a:r>
            <a:r>
              <a:rPr lang="en-US" sz="3800" b="0" i="0" u="none" strike="noStrike" cap="none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22422829" y="23618597"/>
            <a:ext cx="9960300" cy="954600"/>
          </a:xfrm>
          <a:prstGeom prst="rect">
            <a:avLst/>
          </a:prstGeom>
          <a:solidFill>
            <a:srgbClr val="FFFFFF">
              <a:alpha val="6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Directions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33087391" y="23595549"/>
            <a:ext cx="9973800" cy="935100"/>
          </a:xfrm>
          <a:prstGeom prst="rect">
            <a:avLst/>
          </a:prstGeom>
          <a:solidFill>
            <a:srgbClr val="FFFFFF">
              <a:alpha val="6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ts val="900"/>
              <a:buFont typeface="Helvetica Neue"/>
              <a:buNone/>
            </a:pPr>
            <a:r>
              <a:rPr lang="en-US" sz="3600" b="0" i="0" u="none" strike="noStrike" cap="none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Acknowledgments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33087507" y="26857628"/>
            <a:ext cx="9973800" cy="766200"/>
          </a:xfrm>
          <a:prstGeom prst="rect">
            <a:avLst/>
          </a:prstGeom>
          <a:solidFill>
            <a:srgbClr val="FFFFFF">
              <a:alpha val="6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ts val="900"/>
              <a:buFont typeface="Helvetica Neue"/>
              <a:buNone/>
            </a:pPr>
            <a:r>
              <a:rPr lang="en-US" sz="3600" b="0" i="0" u="none" strike="noStrike" cap="none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22422770" y="24558663"/>
            <a:ext cx="9973800" cy="23695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6536" marR="0" lvl="0" indent="-230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ts val="2100"/>
              <a:buFont typeface="Arial"/>
              <a:buChar char="•"/>
            </a:pPr>
            <a:r>
              <a:rPr lang="en-US" sz="2100" dirty="0"/>
              <a:t>To reduce the amount of hard-coded information in </a:t>
            </a:r>
            <a:r>
              <a:rPr lang="en-US" sz="2100" dirty="0" err="1"/>
              <a:t>GRNsight</a:t>
            </a:r>
            <a:r>
              <a:rPr lang="en-US" sz="2100" dirty="0"/>
              <a:t> code, a new </a:t>
            </a:r>
            <a:r>
              <a:rPr lang="en-US" sz="2100" dirty="0" err="1"/>
              <a:t>GRNsettings</a:t>
            </a:r>
            <a:r>
              <a:rPr lang="en-US" sz="2100" dirty="0"/>
              <a:t> table is being implemented in the database.</a:t>
            </a:r>
            <a:endParaRPr sz="2100" dirty="0"/>
          </a:p>
          <a:p>
            <a:pPr marL="236536" marR="0" lvl="0" indent="-23018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 dirty="0"/>
              <a:t>Identify new bugs associated with current features.</a:t>
            </a:r>
            <a:endParaRPr sz="2100" dirty="0"/>
          </a:p>
          <a:p>
            <a:pPr marL="236536" marR="0" lvl="0" indent="-2365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ts val="22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 on outstanding bugs and feature enhancements to the graph display and user interface.</a:t>
            </a:r>
          </a:p>
          <a:p>
            <a:pPr marL="236536" marR="0" lvl="0" indent="-2365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ts val="2200"/>
              <a:buFont typeface="Arial"/>
              <a:buChar char="•"/>
            </a:pPr>
            <a:r>
              <a:rPr lang="en-US" sz="2100" dirty="0"/>
              <a:t>Extend the backend database to store protein-protein interaction data.</a:t>
            </a:r>
          </a:p>
          <a:p>
            <a:pPr marL="236536" marR="0" lvl="0" indent="-2365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ts val="2200"/>
              <a:buFont typeface="Arial"/>
              <a:buChar char="•"/>
            </a:pPr>
            <a:r>
              <a:rPr lang="en-US" sz="2100" dirty="0"/>
              <a:t>Allow undirected graphs so protein-protein interaction data can be displayed.</a:t>
            </a:r>
            <a:endParaRPr dirty="0"/>
          </a:p>
          <a:p>
            <a:pPr marL="236536" marR="0" lvl="0" indent="-968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ts val="2200"/>
              <a:buFont typeface="Arial"/>
              <a:buNone/>
            </a:pP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33087391" y="24522132"/>
            <a:ext cx="9973800" cy="19523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6536" marR="0" lvl="0" indent="-23336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would like to thank the prior developers on this project: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Onariaginosa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O.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Igbinedion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Ian M. Green,  Alexia M. Filler, Kevin B. Patterson, Mihir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Samdarshi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John L. Lopez, Justin Kyle T. Torres, Eileen J. Choe, Yeon-Soo (Jen) Shin, Edward B.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Bachoura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Nicole A. Anguiano,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Anindita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Varshneya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Katrina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Sherbina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Britain J. Southwick.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33087500" y="27623725"/>
            <a:ext cx="9973800" cy="460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6536" marR="0" lvl="0" indent="-2365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ts val="1500"/>
              <a:buFont typeface="Arial"/>
              <a:buChar char="•"/>
            </a:pP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Dahlquist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K.D., Dionisio, J.D.N., Fitzpatrick, B.G., Anguiano N.A.,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Varshneya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A., Southwick, B.J.,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Samdarshi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M. (2016)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GRNsight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web application and service for visualizing models of small- to medium-scale gene regulatory networks. </a:t>
            </a:r>
            <a:r>
              <a:rPr lang="en-US" sz="1300" b="0" i="1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PeerJ</a:t>
            </a:r>
            <a:r>
              <a:rPr lang="en-US" sz="13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Computer Science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2:e85</a:t>
            </a:r>
            <a:r>
              <a:rPr lang="en-US" sz="1300" b="0" i="0" u="none" strike="noStrike" cap="none" dirty="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300" b="0" i="0" u="sng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https://doi.org/10.7717/peerj-cs.85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6536" marR="0" lvl="0" indent="-2365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ts val="1500"/>
              <a:buFont typeface="Arial"/>
              <a:buChar char="•"/>
            </a:pP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Dahlquist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K.D., Fitzpatrick, B.G., Camacho, E.T.,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Entzminger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S.D., and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Wanner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N.C. (2015) Parameter Estimation for Gene Regulatory Networks from Microarray Data: Cold Shock Response in Saccharomyces cerevisiae. </a:t>
            </a:r>
            <a:r>
              <a:rPr lang="en-US" sz="13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Bulletin of Mathematical Biology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3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77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(8), 1457-1492 </a:t>
            </a:r>
            <a:r>
              <a:rPr lang="en-US" sz="13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https://doi.org/0.1007/s11538-015-0092-6</a:t>
            </a:r>
            <a:endParaRPr sz="13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6536" marR="0" lvl="0" indent="-2365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ts val="1500"/>
              <a:buFont typeface="Arial"/>
              <a:buChar char="•"/>
            </a:pP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Apweiler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E.,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Sameith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K.,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Margaritis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T. </a:t>
            </a:r>
            <a:r>
              <a:rPr lang="en-US" sz="13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 al.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Yeast glucose pathways converge on the transcriptional regulation of trehalose biosynthesis. </a:t>
            </a:r>
            <a:r>
              <a:rPr lang="en-US" sz="13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BMC Genomics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13, 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239 (2012). </a:t>
            </a:r>
            <a:r>
              <a:rPr lang="en-US" sz="13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https://doi.org/10.1186/1471-2164-13-239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6536" marR="0" lvl="0" indent="-2365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ts val="15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Cherry JM, Hong EL, Amundsen C, Balakrishnan R, Binkley G, Chan ET, Christie KR, Costanzo MC, Dwight SS, Engel SR, Fisk DG, Hirschman JE,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Hitz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BC,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Karra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K, Krieger CJ,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Miyasato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SR, Nash RS, Park J,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Skrzypek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MS,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Simison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M, Weng S, Wong ED (2012) Saccharomyces Genome Database: the genomics resource of budding yeast. Nucleic Acids Res. Jan;40(Database issue):D700-5. [</a:t>
            </a:r>
            <a:r>
              <a:rPr lang="en-US" sz="13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PMID: 22110037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dirty="0"/>
          </a:p>
          <a:p>
            <a:pPr marL="236536" marR="0" lvl="0" indent="-2365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ts val="15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P.T. Monteiro, J. Oliveira, P.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Pais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M. Antunes, M. Palma, M.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Cavalheiro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M.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Galocha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C.P.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Godinho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L.C. Martins, N. Bourbon, M.N.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Mota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R.A. Ribeiro, </a:t>
            </a: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R.Viana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I. Sá-Correia, M.C. Teixeira (2020)</a:t>
            </a:r>
            <a:b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YEASTRACT+: a portal for cross-species comparative genomics of transcription regulation in yeasts</a:t>
            </a:r>
            <a:b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Nucleic Acids Research, 48(D1):D642-D649 </a:t>
            </a:r>
            <a:r>
              <a:rPr lang="en-US" sz="13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doi:10.1093/nar/gkz859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6536" marR="0" lvl="0" indent="-2365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ts val="1500"/>
              <a:buFont typeface="Arial"/>
              <a:buChar char="•"/>
            </a:pP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Yeastract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3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http://www.yeastract.com/index.php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6536" marR="0" lvl="0" indent="-2365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ts val="1500"/>
              <a:buFont typeface="Arial"/>
              <a:buChar char="•"/>
            </a:pP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SGD: </a:t>
            </a:r>
            <a:r>
              <a:rPr lang="en-US" sz="13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https://www.yeastgenome.or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6536" marR="0" lvl="0" indent="-2365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ts val="1500"/>
              <a:buFont typeface="Arial"/>
              <a:buChar char="•"/>
            </a:pP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GRNmap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300" b="0" i="0" u="sng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http://kdahlquist.github.io/GRNmap/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6536" marR="0" lvl="0" indent="-2365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GRNsight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300" b="0" i="0" u="sng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https://dondi.github.io/GRNsight/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6536" marR="0" lvl="0" indent="-23653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GRNsight’s</a:t>
            </a:r>
            <a:r>
              <a:rPr lang="en-US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GitHub: </a:t>
            </a:r>
            <a:r>
              <a:rPr lang="en-US" sz="1300" b="0" i="0" u="sng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https://github.com/dondi/GRNsight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22368725" y="14855496"/>
            <a:ext cx="20661000" cy="843496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</p:txBody>
      </p:sp>
      <p:sp>
        <p:nvSpPr>
          <p:cNvPr id="78" name="Google Shape;78;p1"/>
          <p:cNvSpPr/>
          <p:nvPr/>
        </p:nvSpPr>
        <p:spPr>
          <a:xfrm>
            <a:off x="22346748" y="13905564"/>
            <a:ext cx="20661000" cy="932700"/>
          </a:xfrm>
          <a:prstGeom prst="rect">
            <a:avLst/>
          </a:prstGeom>
          <a:solidFill>
            <a:srgbClr val="FFFFFF">
              <a:alpha val="6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159413"/>
                </a:solidFill>
              </a:rPr>
              <a:t>Backend PostgreSQL Databases Store Gene Expression and Gene Regulatory Network Data</a:t>
            </a:r>
            <a:endParaRPr sz="3600" b="0" i="0" u="none" strike="noStrike" cap="none" dirty="0">
              <a:solidFill>
                <a:srgbClr val="1594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31214897" y="13493295"/>
            <a:ext cx="4388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28766600" y="28663175"/>
            <a:ext cx="3542200" cy="3629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endParaRPr sz="2050" b="0" i="0" u="none" strike="noStrike" cap="none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37391013" y="7320085"/>
            <a:ext cx="3843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22393400" y="28685175"/>
            <a:ext cx="6510000" cy="362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6536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GRNsight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free and open to all users and there is no login requirement. </a:t>
            </a: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6536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site content is available under the Creative Commons Attribution Non-Commercial Share Alike license.</a:t>
            </a: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6536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1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GRNsight</a:t>
            </a: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code is available under the open-source BSD license.</a:t>
            </a: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36536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Usage is being tracked through Google Analytics.</a:t>
            </a:r>
            <a:endParaRPr dirty="0"/>
          </a:p>
          <a:p>
            <a:pPr marL="236536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rial"/>
              <a:buChar char="•"/>
            </a:pPr>
            <a:r>
              <a:rPr lang="en-US" sz="2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production software is at version 6.0.4.</a:t>
            </a:r>
            <a:endParaRPr sz="2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6974044" y="24636348"/>
            <a:ext cx="117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22393400" y="27747125"/>
            <a:ext cx="9921300" cy="935100"/>
          </a:xfrm>
          <a:prstGeom prst="rect">
            <a:avLst/>
          </a:prstGeom>
          <a:solidFill>
            <a:srgbClr val="FFFFFF">
              <a:alpha val="6705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ts val="900"/>
              <a:buFont typeface="Helvetica Neue"/>
              <a:buNone/>
            </a:pPr>
            <a:r>
              <a:rPr lang="en-US" sz="3600" b="0" i="0" u="none" strike="noStrike" cap="none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Availability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279026" y="3097212"/>
            <a:ext cx="5029200" cy="21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1160226" y="6978234"/>
            <a:ext cx="20550600" cy="131316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164267" y="6054525"/>
            <a:ext cx="20550601" cy="935100"/>
          </a:xfrm>
          <a:prstGeom prst="rect">
            <a:avLst/>
          </a:prstGeom>
          <a:solidFill>
            <a:srgbClr val="FFFFFF">
              <a:alpha val="6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ts val="900"/>
              <a:buFont typeface="Arial"/>
              <a:buNone/>
            </a:pPr>
            <a:r>
              <a:rPr lang="en-US" sz="3600" b="0" i="0" u="none" strike="noStrike" cap="none" dirty="0" err="1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</a:rPr>
              <a:t>GRNsight</a:t>
            </a:r>
            <a:r>
              <a:rPr lang="en-US" sz="3600" b="0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</a:rPr>
              <a:t> Automatically Lays Out Unweighted and Weighted Gene Regulatory Network Graphs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29072450" y="29642587"/>
            <a:ext cx="3073200" cy="79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Uploads: </a:t>
            </a:r>
            <a:r>
              <a:rPr lang="en-US" sz="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7,836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29072450" y="28746050"/>
            <a:ext cx="3073200" cy="79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Users:   </a:t>
            </a:r>
            <a:r>
              <a:rPr lang="en-US" sz="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7,536</a:t>
            </a:r>
            <a:endParaRPr sz="2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29072600" y="30539132"/>
            <a:ext cx="3073200" cy="79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Sessions:    </a:t>
            </a:r>
            <a:r>
              <a:rPr lang="en-US" sz="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18,470</a:t>
            </a:r>
            <a:endParaRPr sz="2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7391000" y="2628275"/>
            <a:ext cx="4388100" cy="273542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"/>
          <p:cNvSpPr/>
          <p:nvPr/>
        </p:nvSpPr>
        <p:spPr>
          <a:xfrm>
            <a:off x="29072600" y="31518425"/>
            <a:ext cx="3073200" cy="660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11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Pageviews:  39,464</a:t>
            </a:r>
            <a:endParaRPr dirty="0"/>
          </a:p>
        </p:txBody>
      </p:sp>
      <p:sp>
        <p:nvSpPr>
          <p:cNvPr id="130" name="Google Shape;130;p1"/>
          <p:cNvSpPr/>
          <p:nvPr/>
        </p:nvSpPr>
        <p:spPr>
          <a:xfrm>
            <a:off x="1181350" y="21631825"/>
            <a:ext cx="20550600" cy="107090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6169862" y="27834169"/>
            <a:ext cx="3737036" cy="4350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5756944" y="26238424"/>
            <a:ext cx="4987382" cy="143995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/>
          <p:nvPr/>
        </p:nvSpPr>
        <p:spPr>
          <a:xfrm>
            <a:off x="1190738" y="20487562"/>
            <a:ext cx="20541212" cy="1110449"/>
          </a:xfrm>
          <a:prstGeom prst="rect">
            <a:avLst/>
          </a:prstGeom>
          <a:solidFill>
            <a:srgbClr val="FFFFFF">
              <a:alpha val="6706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rgbClr val="159413"/>
                </a:solidFill>
              </a:rPr>
              <a:t>GRNsight</a:t>
            </a:r>
            <a:r>
              <a:rPr lang="en-US" sz="3600" dirty="0">
                <a:solidFill>
                  <a:srgbClr val="159413"/>
                </a:solidFill>
              </a:rPr>
              <a:t> Architecture Facilitates Modeling-to-Visualization-to-Modeling Workflow</a:t>
            </a:r>
            <a:endParaRPr sz="3600" b="0" i="0" u="none" strike="noStrike" cap="none" dirty="0">
              <a:solidFill>
                <a:srgbClr val="1594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1793281" y="26179202"/>
            <a:ext cx="3332663" cy="290418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"/>
          <p:cNvSpPr txBox="1"/>
          <p:nvPr/>
        </p:nvSpPr>
        <p:spPr>
          <a:xfrm>
            <a:off x="22368726" y="14782542"/>
            <a:ext cx="10304012" cy="867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74650"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Two backend PostgreSQL databases store expression and regulatory data that can be accessed by the user (see top, left code snippet).</a:t>
            </a:r>
          </a:p>
          <a:p>
            <a:pPr marL="457200" indent="-374650"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The expression database schema consists of 6 tables each containing information about genes and their corresponding expression data from previous experimental studies.</a:t>
            </a:r>
          </a:p>
          <a:p>
            <a:pPr marL="457200" indent="-374650"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For example, the Ref table lists the current datasets available for </a:t>
            </a:r>
            <a:r>
              <a:rPr lang="en-US" sz="2300" dirty="0" err="1">
                <a:solidFill>
                  <a:schemeClr val="dk1"/>
                </a:solidFill>
              </a:rPr>
              <a:t>GRNsight</a:t>
            </a:r>
            <a:r>
              <a:rPr lang="en-US" sz="2300" dirty="0">
                <a:solidFill>
                  <a:schemeClr val="dk1"/>
                </a:solidFill>
              </a:rPr>
              <a:t> to use.</a:t>
            </a:r>
          </a:p>
          <a:p>
            <a:pPr marL="457200" indent="-374650"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The default expression values for nodes in the network are based on expression data from Dahlquist_2018_wt dataset (see top right code snippet), but can be changed to other available options at any time.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The users can also select genes to include in their network from the SGD data stored in </a:t>
            </a:r>
            <a:r>
              <a:rPr lang="en-US" sz="2300" dirty="0" err="1">
                <a:solidFill>
                  <a:schemeClr val="dk1"/>
                </a:solidFill>
              </a:rPr>
              <a:t>GRNsight’s</a:t>
            </a:r>
            <a:r>
              <a:rPr lang="en-US" sz="2300" dirty="0">
                <a:solidFill>
                  <a:schemeClr val="dk1"/>
                </a:solidFill>
              </a:rPr>
              <a:t> regulation database (bottom code snippet).</a:t>
            </a:r>
          </a:p>
          <a:p>
            <a:pPr marL="457200" indent="-374650"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The Data Access Layer (DAL) module of the </a:t>
            </a:r>
            <a:r>
              <a:rPr lang="en-US" sz="2300" dirty="0" err="1">
                <a:solidFill>
                  <a:schemeClr val="dk1"/>
                </a:solidFill>
              </a:rPr>
              <a:t>GRNsight</a:t>
            </a:r>
            <a:r>
              <a:rPr lang="en-US" sz="2300" dirty="0">
                <a:solidFill>
                  <a:schemeClr val="dk1"/>
                </a:solidFill>
              </a:rPr>
              <a:t> database was refactored and expanded to reduce the amount of hard-coded information.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Users can include yeast genes with irregular naming patterns in their network using the load from database function. </a:t>
            </a: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When generating a network from the database, </a:t>
            </a:r>
            <a:r>
              <a:rPr lang="en-US" sz="2300" dirty="0" err="1">
                <a:solidFill>
                  <a:schemeClr val="dk1"/>
                </a:solidFill>
              </a:rPr>
              <a:t>GRNsight</a:t>
            </a:r>
            <a:r>
              <a:rPr lang="en-US" sz="2300" dirty="0">
                <a:solidFill>
                  <a:schemeClr val="dk1"/>
                </a:solidFill>
              </a:rPr>
              <a:t> correctly displays the node and edge count in the menu bar.</a:t>
            </a: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The database was updated to store the timestamps in UTC instead of local </a:t>
            </a:r>
            <a:r>
              <a:rPr lang="en-US" sz="2300" dirty="0" err="1">
                <a:solidFill>
                  <a:schemeClr val="dk1"/>
                </a:solidFill>
              </a:rPr>
              <a:t>timezones</a:t>
            </a:r>
            <a:r>
              <a:rPr lang="en-US" sz="2300" dirty="0">
                <a:solidFill>
                  <a:schemeClr val="dk1"/>
                </a:solidFill>
              </a:rPr>
              <a:t>.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The regulation database will be updated on a regular basis and users can retrieve data from all versions of the databases.</a:t>
            </a: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 dirty="0">
                <a:solidFill>
                  <a:schemeClr val="dk1"/>
                </a:solidFill>
              </a:rPr>
              <a:t>Additional expression datasets will be added to the expression database in the future.</a:t>
            </a:r>
            <a:endParaRPr sz="2300"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90E15-919B-CAE9-A420-0F87928AFAB3}"/>
              </a:ext>
            </a:extLst>
          </p:cNvPr>
          <p:cNvSpPr txBox="1"/>
          <p:nvPr/>
        </p:nvSpPr>
        <p:spPr>
          <a:xfrm>
            <a:off x="1601707" y="7422803"/>
            <a:ext cx="6628123" cy="1308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Demo files are provided.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Can import and export Excel, SIF, or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GraphML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files.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Can construct a network from SGD regulation data stored in a backend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Users can select a force graph layout or grid layout.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Force graph parameter sliders:</a:t>
            </a:r>
          </a:p>
          <a:p>
            <a:pPr marL="1147763" lvl="2" indent="-233363">
              <a:buFont typeface="Arial" panose="020B0604020202020204" pitchFamily="34" charset="0"/>
              <a:buChar char="‒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Link distance determines the minimum distance between nodes.</a:t>
            </a:r>
          </a:p>
          <a:p>
            <a:pPr marL="1147763" lvl="2" indent="-233363">
              <a:buFont typeface="Arial" panose="020B0604020202020204" pitchFamily="34" charset="0"/>
              <a:buChar char="‒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Nodes have a charge which repels or attracts other nodes.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Coloring can be based on user-uploaded expression data or from published expression datasets stored in a backend database.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Datasets available: </a:t>
            </a:r>
          </a:p>
          <a:p>
            <a:pPr marL="1147763" lvl="2" indent="-233363">
              <a:buFont typeface="Arial" panose="020B0604020202020204" pitchFamily="34" charset="0"/>
              <a:buChar char="‒"/>
            </a:pPr>
            <a:r>
              <a:rPr lang="da-DK" sz="1800" dirty="0" err="1">
                <a:latin typeface="Arial" panose="020B0604020202020204" pitchFamily="34" charset="0"/>
                <a:cs typeface="Arial" panose="020B0604020202020204" pitchFamily="34" charset="0"/>
              </a:rPr>
              <a:t>Apweiler</a:t>
            </a:r>
            <a:r>
              <a:rPr lang="da-DK" sz="1800" dirty="0">
                <a:latin typeface="Arial" panose="020B0604020202020204" pitchFamily="34" charset="0"/>
                <a:cs typeface="Arial" panose="020B0604020202020204" pitchFamily="34" charset="0"/>
              </a:rPr>
              <a:t> et al. 2012, GSE33098</a:t>
            </a:r>
          </a:p>
          <a:p>
            <a:pPr marL="1147763" lvl="2" indent="-233363">
              <a:buFont typeface="Arial" panose="020B0604020202020204" pitchFamily="34" charset="0"/>
              <a:buChar char="‒"/>
            </a:pPr>
            <a:r>
              <a:rPr lang="da-DK" sz="1800" dirty="0" err="1">
                <a:latin typeface="Arial" panose="020B0604020202020204" pitchFamily="34" charset="0"/>
                <a:cs typeface="Arial" panose="020B0604020202020204" pitchFamily="34" charset="0"/>
              </a:rPr>
              <a:t>Barreto</a:t>
            </a:r>
            <a:r>
              <a:rPr lang="da-DK" sz="1800" dirty="0">
                <a:latin typeface="Arial" panose="020B0604020202020204" pitchFamily="34" charset="0"/>
                <a:cs typeface="Arial" panose="020B0604020202020204" pitchFamily="34" charset="0"/>
              </a:rPr>
              <a:t> et al. 2012, GSE24712</a:t>
            </a:r>
          </a:p>
          <a:p>
            <a:pPr marL="1147763" lvl="2" indent="-233363">
              <a:buFont typeface="Arial" panose="020B0604020202020204" pitchFamily="34" charset="0"/>
              <a:buChar char="‒"/>
            </a:pPr>
            <a:r>
              <a:rPr lang="da-DK" sz="1800" dirty="0">
                <a:latin typeface="Arial" panose="020B0604020202020204" pitchFamily="34" charset="0"/>
                <a:cs typeface="Arial" panose="020B0604020202020204" pitchFamily="34" charset="0"/>
              </a:rPr>
              <a:t>Dahlquist et al. 2018, GSE83656</a:t>
            </a:r>
          </a:p>
          <a:p>
            <a:pPr marL="1147763" lvl="2" indent="-233363">
              <a:buFont typeface="Arial" panose="020B0604020202020204" pitchFamily="34" charset="0"/>
              <a:buChar char="‒"/>
            </a:pPr>
            <a:r>
              <a:rPr lang="da-DK" sz="1800" dirty="0" err="1">
                <a:latin typeface="Arial" panose="020B0604020202020204" pitchFamily="34" charset="0"/>
                <a:cs typeface="Arial" panose="020B0604020202020204" pitchFamily="34" charset="0"/>
              </a:rPr>
              <a:t>Kitagawa</a:t>
            </a:r>
            <a:r>
              <a:rPr lang="da-DK" sz="1800" dirty="0">
                <a:latin typeface="Arial" panose="020B0604020202020204" pitchFamily="34" charset="0"/>
                <a:cs typeface="Arial" panose="020B0604020202020204" pitchFamily="34" charset="0"/>
              </a:rPr>
              <a:t> et al. 2002, GSE9336 </a:t>
            </a:r>
          </a:p>
          <a:p>
            <a:pPr marL="1147763" lvl="2" indent="-233363">
              <a:buFont typeface="Arial" panose="020B0604020202020204" pitchFamily="34" charset="0"/>
              <a:buChar char="‒"/>
            </a:pPr>
            <a:r>
              <a:rPr lang="da-DK" sz="1800" dirty="0">
                <a:latin typeface="Arial" panose="020B0604020202020204" pitchFamily="34" charset="0"/>
                <a:cs typeface="Arial" panose="020B0604020202020204" pitchFamily="34" charset="0"/>
              </a:rPr>
              <a:t>Thorsen et al. 2007, GSE6068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Edge coloring can be toggled on and off.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Buttons enable the user to always see edge weights, never see edge weights, or see edge weights upon mouseover.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Allows user to set normalization factor so that edge thicknesses for different graphs can be rendered on the same scale.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Changing the gray threshold deemphasizes weaker edges in the visualization.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Presenting gray edges as dashed lines further deemphasizes weak edges.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Multiple viewport sizes available.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Graph bounding box can be separated from viewport.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Zooming and scrolling available.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615B31-971A-245F-5DA0-C1A8D867299C}"/>
              </a:ext>
            </a:extLst>
          </p:cNvPr>
          <p:cNvGrpSpPr/>
          <p:nvPr/>
        </p:nvGrpSpPr>
        <p:grpSpPr>
          <a:xfrm>
            <a:off x="7606837" y="7336950"/>
            <a:ext cx="13926837" cy="653684"/>
            <a:chOff x="17068110" y="7276093"/>
            <a:chExt cx="13926837" cy="65368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41DAE2-D9CC-22DF-6950-FA1376FEBD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" r="33299"/>
            <a:stretch/>
          </p:blipFill>
          <p:spPr>
            <a:xfrm>
              <a:off x="17068110" y="7276093"/>
              <a:ext cx="13421415" cy="65368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3E4836-D698-F198-FDFF-7612088581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713" r="1563"/>
            <a:stretch/>
          </p:blipFill>
          <p:spPr>
            <a:xfrm>
              <a:off x="30216074" y="7276093"/>
              <a:ext cx="778873" cy="653684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8BAF503-600C-1283-A37F-3888AA8084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038" y="7947608"/>
            <a:ext cx="10058400" cy="5975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9BB6C-F540-B2E7-147F-76747D263E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805" y="8050320"/>
            <a:ext cx="2908300" cy="440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86DF0F-B220-671C-4160-EFC40CAF0EC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478" y="12595138"/>
            <a:ext cx="2908300" cy="417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B3CBCA-4E4E-889B-6ADD-5FDED44CABE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142" y="14061988"/>
            <a:ext cx="2959100" cy="542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1353F3-70C3-114A-789F-76382D98AE2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4152" y="14082390"/>
            <a:ext cx="2921000" cy="532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2A1AB5-2CB5-785A-DEB8-83BE12882E9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062" y="14087983"/>
            <a:ext cx="2921000" cy="3073400"/>
          </a:xfrm>
          <a:prstGeom prst="rect">
            <a:avLst/>
          </a:prstGeom>
        </p:spPr>
      </p:pic>
      <p:sp>
        <p:nvSpPr>
          <p:cNvPr id="12" name="Google Shape;143;p1">
            <a:extLst>
              <a:ext uri="{FF2B5EF4-FFF2-40B4-BE49-F238E27FC236}">
                <a16:creationId xmlns:a16="http://schemas.microsoft.com/office/drawing/2014/main" id="{93D288F7-02D4-72B1-5994-AAAF0524ED57}"/>
              </a:ext>
            </a:extLst>
          </p:cNvPr>
          <p:cNvSpPr txBox="1"/>
          <p:nvPr/>
        </p:nvSpPr>
        <p:spPr>
          <a:xfrm>
            <a:off x="18041424" y="14067561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C33B3B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43;p1">
            <a:extLst>
              <a:ext uri="{FF2B5EF4-FFF2-40B4-BE49-F238E27FC236}">
                <a16:creationId xmlns:a16="http://schemas.microsoft.com/office/drawing/2014/main" id="{248B6C3A-EA16-D3EE-6A06-6028EFF38421}"/>
              </a:ext>
            </a:extLst>
          </p:cNvPr>
          <p:cNvSpPr txBox="1"/>
          <p:nvPr/>
        </p:nvSpPr>
        <p:spPr>
          <a:xfrm>
            <a:off x="14717857" y="14067561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C33B3B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3;p1">
            <a:extLst>
              <a:ext uri="{FF2B5EF4-FFF2-40B4-BE49-F238E27FC236}">
                <a16:creationId xmlns:a16="http://schemas.microsoft.com/office/drawing/2014/main" id="{4E3B52AB-E85F-038E-48AE-0C109342695E}"/>
              </a:ext>
            </a:extLst>
          </p:cNvPr>
          <p:cNvSpPr txBox="1"/>
          <p:nvPr/>
        </p:nvSpPr>
        <p:spPr>
          <a:xfrm>
            <a:off x="11438088" y="14067826"/>
            <a:ext cx="462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C33B3B"/>
                </a:solidFill>
              </a:rPr>
              <a:t>3</a:t>
            </a:r>
            <a:endParaRPr sz="1400" b="0" i="0" u="none" strike="noStrike" cap="none" dirty="0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43;p1">
            <a:extLst>
              <a:ext uri="{FF2B5EF4-FFF2-40B4-BE49-F238E27FC236}">
                <a16:creationId xmlns:a16="http://schemas.microsoft.com/office/drawing/2014/main" id="{54BF9520-094D-A719-4A45-36150D5A3E87}"/>
              </a:ext>
            </a:extLst>
          </p:cNvPr>
          <p:cNvSpPr txBox="1"/>
          <p:nvPr/>
        </p:nvSpPr>
        <p:spPr>
          <a:xfrm>
            <a:off x="7900484" y="12575475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C33B3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43;p1">
            <a:extLst>
              <a:ext uri="{FF2B5EF4-FFF2-40B4-BE49-F238E27FC236}">
                <a16:creationId xmlns:a16="http://schemas.microsoft.com/office/drawing/2014/main" id="{04176033-DCDE-FEAB-0E44-3D6ECDA2FD94}"/>
              </a:ext>
            </a:extLst>
          </p:cNvPr>
          <p:cNvSpPr txBox="1"/>
          <p:nvPr/>
        </p:nvSpPr>
        <p:spPr>
          <a:xfrm>
            <a:off x="7900484" y="7985934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C33B3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D67CD5-2E35-3328-7914-CE962F3FA7A1}"/>
              </a:ext>
            </a:extLst>
          </p:cNvPr>
          <p:cNvGrpSpPr/>
          <p:nvPr/>
        </p:nvGrpSpPr>
        <p:grpSpPr>
          <a:xfrm>
            <a:off x="15747366" y="22434491"/>
            <a:ext cx="2786477" cy="934104"/>
            <a:chOff x="3063195" y="1371002"/>
            <a:chExt cx="2786477" cy="934104"/>
          </a:xfrm>
        </p:grpSpPr>
        <p:sp>
          <p:nvSpPr>
            <p:cNvPr id="21" name="Rounded Rectangle 1">
              <a:extLst>
                <a:ext uri="{FF2B5EF4-FFF2-40B4-BE49-F238E27FC236}">
                  <a16:creationId xmlns:a16="http://schemas.microsoft.com/office/drawing/2014/main" id="{83FF654D-1FBA-1FE7-2002-668449B71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1526" y="1381487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297B49"/>
            </a:solidFill>
            <a:ln>
              <a:noFill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TextBox 2">
              <a:extLst>
                <a:ext uri="{FF2B5EF4-FFF2-40B4-BE49-F238E27FC236}">
                  <a16:creationId xmlns:a16="http://schemas.microsoft.com/office/drawing/2014/main" id="{8A6F6BC2-5DC6-1AB3-957F-B8EF0D852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3195" y="1371002"/>
              <a:ext cx="27864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</a:rPr>
                <a:t>Export to Excel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391B9F-AFB2-637A-C5FB-358D9217BB93}"/>
              </a:ext>
            </a:extLst>
          </p:cNvPr>
          <p:cNvCxnSpPr/>
          <p:nvPr/>
        </p:nvCxnSpPr>
        <p:spPr bwMode="auto">
          <a:xfrm>
            <a:off x="18707299" y="22906479"/>
            <a:ext cx="1130300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1">
            <a:extLst>
              <a:ext uri="{FF2B5EF4-FFF2-40B4-BE49-F238E27FC236}">
                <a16:creationId xmlns:a16="http://schemas.microsoft.com/office/drawing/2014/main" id="{962FB7EF-30C9-0D2D-A0C4-7B4128EF2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9526" y="23691170"/>
            <a:ext cx="2509815" cy="923619"/>
          </a:xfrm>
          <a:prstGeom prst="roundRect">
            <a:avLst>
              <a:gd name="adj" fmla="val 16667"/>
            </a:avLst>
          </a:prstGeom>
          <a:solidFill>
            <a:srgbClr val="378B57"/>
          </a:solidFill>
          <a:ln>
            <a:noFill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0A7AC1B5-803B-E130-CBD6-CA5CCA8F6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9526" y="23691314"/>
            <a:ext cx="250981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</a:rPr>
              <a:t>Dynamical systems modeling using </a:t>
            </a:r>
            <a:r>
              <a:rPr lang="en-US" altLang="en-US" sz="1800" b="1" dirty="0" err="1">
                <a:solidFill>
                  <a:schemeClr val="bg1"/>
                </a:solidFill>
              </a:rPr>
              <a:t>GRNmap</a:t>
            </a:r>
            <a:endParaRPr lang="en-US" altLang="en-US" sz="1800" b="1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121AF2-1559-364A-8BE1-E6551B2CA205}"/>
              </a:ext>
            </a:extLst>
          </p:cNvPr>
          <p:cNvGrpSpPr/>
          <p:nvPr/>
        </p:nvGrpSpPr>
        <p:grpSpPr>
          <a:xfrm>
            <a:off x="15913036" y="24924565"/>
            <a:ext cx="2509815" cy="923619"/>
            <a:chOff x="534387" y="4504947"/>
            <a:chExt cx="2509815" cy="923619"/>
          </a:xfrm>
        </p:grpSpPr>
        <p:sp>
          <p:nvSpPr>
            <p:cNvPr id="27" name="Rounded Rectangle 1">
              <a:extLst>
                <a:ext uri="{FF2B5EF4-FFF2-40B4-BE49-F238E27FC236}">
                  <a16:creationId xmlns:a16="http://schemas.microsoft.com/office/drawing/2014/main" id="{71848848-C57E-B2E5-1DB0-26007A62E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387" y="4504947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TextBox 5">
              <a:extLst>
                <a:ext uri="{FF2B5EF4-FFF2-40B4-BE49-F238E27FC236}">
                  <a16:creationId xmlns:a16="http://schemas.microsoft.com/office/drawing/2014/main" id="{2D0D5C2A-9B36-CFE0-ED94-A188568C8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563" y="4505091"/>
              <a:ext cx="2303463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chemeClr val="bg1"/>
                  </a:solidFill>
                </a:rPr>
                <a:t>Visualization of  modeling results using </a:t>
              </a:r>
              <a:r>
                <a:rPr lang="en-US" altLang="en-US" sz="1800" b="1" dirty="0" err="1">
                  <a:solidFill>
                    <a:schemeClr val="bg1"/>
                  </a:solidFill>
                </a:rPr>
                <a:t>GRNsight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A97BE30-79A5-5C16-09BC-8FCB0028F2C2}"/>
              </a:ext>
            </a:extLst>
          </p:cNvPr>
          <p:cNvGrpSpPr/>
          <p:nvPr/>
        </p:nvGrpSpPr>
        <p:grpSpPr>
          <a:xfrm>
            <a:off x="13091721" y="23687776"/>
            <a:ext cx="2509815" cy="923619"/>
            <a:chOff x="545024" y="2899435"/>
            <a:chExt cx="2509815" cy="923619"/>
          </a:xfrm>
        </p:grpSpPr>
        <p:sp>
          <p:nvSpPr>
            <p:cNvPr id="30" name="Rounded Rectangle 1">
              <a:extLst>
                <a:ext uri="{FF2B5EF4-FFF2-40B4-BE49-F238E27FC236}">
                  <a16:creationId xmlns:a16="http://schemas.microsoft.com/office/drawing/2014/main" id="{BAE83491-D80B-2137-4519-46EFE936A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024" y="2899435"/>
              <a:ext cx="2509815" cy="923619"/>
            </a:xfrm>
            <a:prstGeom prst="roundRect">
              <a:avLst>
                <a:gd name="adj" fmla="val 16667"/>
              </a:avLst>
            </a:prstGeom>
            <a:solidFill>
              <a:srgbClr val="16693F"/>
            </a:solidFill>
            <a:ln>
              <a:noFill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TextBox 5">
              <a:extLst>
                <a:ext uri="{FF2B5EF4-FFF2-40B4-BE49-F238E27FC236}">
                  <a16:creationId xmlns:a16="http://schemas.microsoft.com/office/drawing/2014/main" id="{8586A387-08AF-77AC-27CD-5D6F5D9DB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200" y="2899579"/>
              <a:ext cx="2303463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</a:rPr>
                <a:t>Select network and expression data in GRNsight</a:t>
              </a:r>
              <a:endParaRPr lang="en-US" altLang="en-US" sz="1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833123-0F19-73EE-80D0-A7862B4F230E}"/>
              </a:ext>
            </a:extLst>
          </p:cNvPr>
          <p:cNvCxnSpPr/>
          <p:nvPr/>
        </p:nvCxnSpPr>
        <p:spPr bwMode="auto">
          <a:xfrm flipH="1">
            <a:off x="18707299" y="24786784"/>
            <a:ext cx="1130300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89ECB87-552D-1237-E17F-35C37F8BBBEF}"/>
              </a:ext>
            </a:extLst>
          </p:cNvPr>
          <p:cNvCxnSpPr/>
          <p:nvPr/>
        </p:nvCxnSpPr>
        <p:spPr bwMode="auto">
          <a:xfrm flipV="1">
            <a:off x="14478784" y="22906479"/>
            <a:ext cx="1130300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D74C1D-ED8E-D505-75DF-C30971FA394A}"/>
              </a:ext>
            </a:extLst>
          </p:cNvPr>
          <p:cNvCxnSpPr/>
          <p:nvPr/>
        </p:nvCxnSpPr>
        <p:spPr bwMode="auto">
          <a:xfrm flipH="1" flipV="1">
            <a:off x="14478784" y="24786784"/>
            <a:ext cx="1130300" cy="68580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868DF897-78B8-2ED1-C65B-50F93114A182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5" t="25234" r="21151" b="25277"/>
          <a:stretch/>
        </p:blipFill>
        <p:spPr>
          <a:xfrm>
            <a:off x="16824327" y="22767551"/>
            <a:ext cx="632554" cy="56166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228D9E1-8CE3-21C1-0F0E-8775ECFAAC97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6121" y="24007421"/>
            <a:ext cx="577385" cy="51134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7E01E1A-FEC2-AF9C-05CA-C39A78AC41C1}"/>
              </a:ext>
            </a:extLst>
          </p:cNvPr>
          <p:cNvPicPr>
            <a:picLocks noChangeAspect="1"/>
          </p:cNvPicPr>
          <p:nvPr/>
        </p:nvPicPr>
        <p:blipFill rotWithShape="1">
          <a:blip r:embed="rId27"/>
          <a:srcRect t="10601" b="8675"/>
          <a:stretch/>
        </p:blipFill>
        <p:spPr>
          <a:xfrm>
            <a:off x="13192479" y="24634768"/>
            <a:ext cx="1274626" cy="609062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B7E6AB6-1649-90EA-051D-3677D9FE6CB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897" y="23290464"/>
            <a:ext cx="1252399" cy="319996"/>
          </a:xfrm>
          <a:prstGeom prst="rect">
            <a:avLst/>
          </a:prstGeom>
        </p:spPr>
      </p:pic>
      <p:sp>
        <p:nvSpPr>
          <p:cNvPr id="40" name="Title 1">
            <a:extLst>
              <a:ext uri="{FF2B5EF4-FFF2-40B4-BE49-F238E27FC236}">
                <a16:creationId xmlns:a16="http://schemas.microsoft.com/office/drawing/2014/main" id="{0FAC789A-7E1E-B253-8424-DB2215D44EF0}"/>
              </a:ext>
            </a:extLst>
          </p:cNvPr>
          <p:cNvSpPr txBox="1">
            <a:spLocks/>
          </p:cNvSpPr>
          <p:nvPr/>
        </p:nvSpPr>
        <p:spPr>
          <a:xfrm>
            <a:off x="15427130" y="21497535"/>
            <a:ext cx="3354516" cy="8839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r>
              <a:rPr lang="en-US" sz="3600" b="1" dirty="0">
                <a:solidFill>
                  <a:srgbClr val="16693F"/>
                </a:solidFill>
              </a:rPr>
              <a:t>Workflow</a:t>
            </a:r>
          </a:p>
        </p:txBody>
      </p:sp>
      <p:sp>
        <p:nvSpPr>
          <p:cNvPr id="41" name="Google Shape;143;p1">
            <a:extLst>
              <a:ext uri="{FF2B5EF4-FFF2-40B4-BE49-F238E27FC236}">
                <a16:creationId xmlns:a16="http://schemas.microsoft.com/office/drawing/2014/main" id="{FE077B1B-502A-8885-1F3E-4A47C1FEA2F4}"/>
              </a:ext>
            </a:extLst>
          </p:cNvPr>
          <p:cNvSpPr txBox="1"/>
          <p:nvPr/>
        </p:nvSpPr>
        <p:spPr>
          <a:xfrm>
            <a:off x="18037966" y="24435993"/>
            <a:ext cx="38310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C33B3B"/>
                </a:solidFill>
              </a:rPr>
              <a:t>4</a:t>
            </a:r>
            <a:endParaRPr sz="1400" b="0" i="0" u="none" strike="noStrike" cap="none" dirty="0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43;p1">
            <a:extLst>
              <a:ext uri="{FF2B5EF4-FFF2-40B4-BE49-F238E27FC236}">
                <a16:creationId xmlns:a16="http://schemas.microsoft.com/office/drawing/2014/main" id="{E8894023-C10D-E331-CF4D-7695800DE820}"/>
              </a:ext>
            </a:extLst>
          </p:cNvPr>
          <p:cNvSpPr txBox="1"/>
          <p:nvPr/>
        </p:nvSpPr>
        <p:spPr>
          <a:xfrm>
            <a:off x="15275496" y="23188166"/>
            <a:ext cx="462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C33B3B"/>
                </a:solidFill>
              </a:rPr>
              <a:t>1</a:t>
            </a:r>
            <a:endParaRPr sz="1400" b="0" i="0" u="none" strike="noStrike" cap="none" dirty="0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43;p1">
            <a:extLst>
              <a:ext uri="{FF2B5EF4-FFF2-40B4-BE49-F238E27FC236}">
                <a16:creationId xmlns:a16="http://schemas.microsoft.com/office/drawing/2014/main" id="{C297A6DC-CC7C-52A4-6B1B-D6DFD3D15E5C}"/>
              </a:ext>
            </a:extLst>
          </p:cNvPr>
          <p:cNvSpPr txBox="1"/>
          <p:nvPr/>
        </p:nvSpPr>
        <p:spPr>
          <a:xfrm>
            <a:off x="18037966" y="21961468"/>
            <a:ext cx="462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C33B3B"/>
                </a:solidFill>
              </a:rPr>
              <a:t>2</a:t>
            </a:r>
            <a:endParaRPr sz="1400" b="0" i="0" u="none" strike="noStrike" cap="none" dirty="0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43;p1">
            <a:extLst>
              <a:ext uri="{FF2B5EF4-FFF2-40B4-BE49-F238E27FC236}">
                <a16:creationId xmlns:a16="http://schemas.microsoft.com/office/drawing/2014/main" id="{00C4CEC0-DDAF-64E9-812E-D5B296E849EA}"/>
              </a:ext>
            </a:extLst>
          </p:cNvPr>
          <p:cNvSpPr txBox="1"/>
          <p:nvPr/>
        </p:nvSpPr>
        <p:spPr>
          <a:xfrm>
            <a:off x="20922699" y="23188166"/>
            <a:ext cx="462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C33B3B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9EC65E-A34D-FA09-A21D-E0E87ADBC5A1}"/>
              </a:ext>
            </a:extLst>
          </p:cNvPr>
          <p:cNvSpPr txBox="1"/>
          <p:nvPr/>
        </p:nvSpPr>
        <p:spPr>
          <a:xfrm>
            <a:off x="1600815" y="26800529"/>
            <a:ext cx="97249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1. Selection of Network and Expression Data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can select desired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Saccharomyces cerevisiae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(budding yeast) genes for their network using the data gathered from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YeastMine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users have the option to select expression data (node coloring) for their network from the current 5 datasets available in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GRNsight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expression database.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 Export to Excel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then select which Excel workbook sheets they would like to export.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expression sheet options change based on the expression dataset selected.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Excel workbook generated is validated for input into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MATLAB modeling software.</a:t>
            </a:r>
          </a:p>
        </p:txBody>
      </p:sp>
      <p:sp>
        <p:nvSpPr>
          <p:cNvPr id="49" name="Google Shape;143;p1">
            <a:extLst>
              <a:ext uri="{FF2B5EF4-FFF2-40B4-BE49-F238E27FC236}">
                <a16:creationId xmlns:a16="http://schemas.microsoft.com/office/drawing/2014/main" id="{EBEBEC3E-C99C-087E-7C68-07806650DB7B}"/>
              </a:ext>
            </a:extLst>
          </p:cNvPr>
          <p:cNvSpPr txBox="1"/>
          <p:nvPr/>
        </p:nvSpPr>
        <p:spPr>
          <a:xfrm>
            <a:off x="14777933" y="26455656"/>
            <a:ext cx="462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C33B3B"/>
                </a:solidFill>
              </a:rPr>
              <a:t>1</a:t>
            </a:r>
            <a:endParaRPr sz="1400" b="0" i="0" u="none" strike="noStrike" cap="none" dirty="0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Picture 50" descr="Text&#10;&#10;Description automatically generated with medium confidence">
            <a:extLst>
              <a:ext uri="{FF2B5EF4-FFF2-40B4-BE49-F238E27FC236}">
                <a16:creationId xmlns:a16="http://schemas.microsoft.com/office/drawing/2014/main" id="{EE87B804-82A5-F63D-0A1A-0D707EF8AF3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975055" y="29324940"/>
            <a:ext cx="1863334" cy="2836717"/>
          </a:xfrm>
          <a:prstGeom prst="rect">
            <a:avLst/>
          </a:prstGeom>
        </p:spPr>
      </p:pic>
      <p:sp>
        <p:nvSpPr>
          <p:cNvPr id="52" name="Google Shape;143;p1">
            <a:extLst>
              <a:ext uri="{FF2B5EF4-FFF2-40B4-BE49-F238E27FC236}">
                <a16:creationId xmlns:a16="http://schemas.microsoft.com/office/drawing/2014/main" id="{97F12645-07A9-F1E9-4C98-F45257696A32}"/>
              </a:ext>
            </a:extLst>
          </p:cNvPr>
          <p:cNvSpPr txBox="1"/>
          <p:nvPr/>
        </p:nvSpPr>
        <p:spPr>
          <a:xfrm>
            <a:off x="17661496" y="26455656"/>
            <a:ext cx="462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C33B3B"/>
                </a:solidFill>
              </a:rPr>
              <a:t>2</a:t>
            </a:r>
            <a:endParaRPr sz="1400" b="0" i="0" u="none" strike="noStrike" cap="none" dirty="0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139;p1">
            <a:extLst>
              <a:ext uri="{FF2B5EF4-FFF2-40B4-BE49-F238E27FC236}">
                <a16:creationId xmlns:a16="http://schemas.microsoft.com/office/drawing/2014/main" id="{7B70B83C-2446-43FC-CE24-66E12C606ECF}"/>
              </a:ext>
            </a:extLst>
          </p:cNvPr>
          <p:cNvSpPr/>
          <p:nvPr/>
        </p:nvSpPr>
        <p:spPr>
          <a:xfrm>
            <a:off x="22393398" y="6051379"/>
            <a:ext cx="20567701" cy="76715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E00C5C-A825-8904-BB4A-9C4D7FC2A64B}"/>
              </a:ext>
            </a:extLst>
          </p:cNvPr>
          <p:cNvSpPr txBox="1"/>
          <p:nvPr/>
        </p:nvSpPr>
        <p:spPr>
          <a:xfrm>
            <a:off x="22695314" y="6296822"/>
            <a:ext cx="7455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3. Dynamical Systems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exported Excel file is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compatible and can be used for further modeling.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 Visualization of Modeling Results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new model can be visualized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GRNsight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90563" lvl="1" indent="-233363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Workflow facilitates modeling multiple networks with multiple expression datasets more quickly.</a:t>
            </a:r>
          </a:p>
        </p:txBody>
      </p:sp>
      <p:pic>
        <p:nvPicPr>
          <p:cNvPr id="56" name="Picture 55" descr="A picture containing shape&#10;&#10;Description automatically generated">
            <a:extLst>
              <a:ext uri="{FF2B5EF4-FFF2-40B4-BE49-F238E27FC236}">
                <a16:creationId xmlns:a16="http://schemas.microsoft.com/office/drawing/2014/main" id="{FACB86C3-ED83-182E-4D18-A4718E1ECD4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1391751" y="6291352"/>
            <a:ext cx="1013590" cy="911024"/>
          </a:xfrm>
          <a:prstGeom prst="rect">
            <a:avLst/>
          </a:prstGeom>
        </p:spPr>
      </p:pic>
      <p:sp>
        <p:nvSpPr>
          <p:cNvPr id="57" name="Google Shape;143;p1">
            <a:extLst>
              <a:ext uri="{FF2B5EF4-FFF2-40B4-BE49-F238E27FC236}">
                <a16:creationId xmlns:a16="http://schemas.microsoft.com/office/drawing/2014/main" id="{24E5F929-E70D-CD08-B058-280B8AB2AAFC}"/>
              </a:ext>
            </a:extLst>
          </p:cNvPr>
          <p:cNvSpPr txBox="1"/>
          <p:nvPr/>
        </p:nvSpPr>
        <p:spPr>
          <a:xfrm>
            <a:off x="34836557" y="6394205"/>
            <a:ext cx="462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C33B3B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C6DB7C8-6F9A-2E34-1344-4AB43644F99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9777" y="10302318"/>
            <a:ext cx="4520145" cy="226007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8F4B4C1-F7B4-0150-2DE3-B334DF9D9F3B}"/>
              </a:ext>
            </a:extLst>
          </p:cNvPr>
          <p:cNvSpPr txBox="1"/>
          <p:nvPr/>
        </p:nvSpPr>
        <p:spPr>
          <a:xfrm>
            <a:off x="23387241" y="12576568"/>
            <a:ext cx="4768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12-gene, 21 edge network from YEASTRACT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Modeled with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et al. (2018) expression data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yeast subjected to 15, 30, and 60 minutes of 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cold shock at 13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EEA2ADD-2331-EF87-032E-E03CEE451B5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769" y="10287302"/>
            <a:ext cx="4520145" cy="2275089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9DA8EE6-4C77-8B5E-4F2B-96F22469E247}"/>
              </a:ext>
            </a:extLst>
          </p:cNvPr>
          <p:cNvSpPr txBox="1"/>
          <p:nvPr/>
        </p:nvSpPr>
        <p:spPr>
          <a:xfrm>
            <a:off x="30558350" y="12576568"/>
            <a:ext cx="48568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12-gene, 17 edge network from SGD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Modeled with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Dahlquist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et al. (2018) expression data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yeast subjected to 15, 30, and 60 minutes of 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cold shock at 13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A0D6E10-73AA-3A6E-5F7F-490976351D3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109" y="6413356"/>
            <a:ext cx="4520145" cy="233515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A021A65-A29E-2526-A88F-2B1625994EB9}"/>
              </a:ext>
            </a:extLst>
          </p:cNvPr>
          <p:cNvSpPr txBox="1"/>
          <p:nvPr/>
        </p:nvSpPr>
        <p:spPr>
          <a:xfrm>
            <a:off x="37698497" y="9013250"/>
            <a:ext cx="4779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12-gene, 17 edge network from SGD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Modeled with Kitagawa et al. (2002) expression data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yeast treated with 75 </a:t>
            </a:r>
            <a:r>
              <a:rPr lang="en-US" b="1" dirty="0">
                <a:latin typeface="Symbol" panose="05050102010706020507" pitchFamily="18" charset="2"/>
                <a:cs typeface="Arial" panose="020B0604020202020204" pitchFamily="34" charset="0"/>
              </a:rPr>
              <a:t>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 thiuram for 15, 30, and 120 minutes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F40F7BC8-8039-1A86-6F71-7B01F65DFA7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6109" y="10234742"/>
            <a:ext cx="4520145" cy="232764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88D2AA2-5E8C-C271-A50E-E1C199BA324B}"/>
              </a:ext>
            </a:extLst>
          </p:cNvPr>
          <p:cNvSpPr txBox="1"/>
          <p:nvPr/>
        </p:nvSpPr>
        <p:spPr>
          <a:xfrm>
            <a:off x="37774697" y="12576568"/>
            <a:ext cx="4674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12-gene, 17 edge network from SGD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Modeled with Thorsen et al. (2007) expression data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yeast treated with 1 mM As(III) for 15, 30, and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60 minutes </a:t>
            </a:r>
          </a:p>
        </p:txBody>
      </p:sp>
      <p:sp>
        <p:nvSpPr>
          <p:cNvPr id="66" name="Google Shape;143;p1">
            <a:extLst>
              <a:ext uri="{FF2B5EF4-FFF2-40B4-BE49-F238E27FC236}">
                <a16:creationId xmlns:a16="http://schemas.microsoft.com/office/drawing/2014/main" id="{488BCCC5-B049-1002-9DA2-A90A1697D284}"/>
              </a:ext>
            </a:extLst>
          </p:cNvPr>
          <p:cNvSpPr txBox="1"/>
          <p:nvPr/>
        </p:nvSpPr>
        <p:spPr>
          <a:xfrm>
            <a:off x="27641811" y="10104626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C33B3B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3;p1">
            <a:extLst>
              <a:ext uri="{FF2B5EF4-FFF2-40B4-BE49-F238E27FC236}">
                <a16:creationId xmlns:a16="http://schemas.microsoft.com/office/drawing/2014/main" id="{1D079D70-B58B-5C8A-5E79-E51E9429DC04}"/>
              </a:ext>
            </a:extLst>
          </p:cNvPr>
          <p:cNvSpPr txBox="1"/>
          <p:nvPr/>
        </p:nvSpPr>
        <p:spPr>
          <a:xfrm>
            <a:off x="34836557" y="10104626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C33B3B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143;p1">
            <a:extLst>
              <a:ext uri="{FF2B5EF4-FFF2-40B4-BE49-F238E27FC236}">
                <a16:creationId xmlns:a16="http://schemas.microsoft.com/office/drawing/2014/main" id="{FDCADC28-AFDC-F481-E327-A19656B0BB79}"/>
              </a:ext>
            </a:extLst>
          </p:cNvPr>
          <p:cNvSpPr txBox="1"/>
          <p:nvPr/>
        </p:nvSpPr>
        <p:spPr>
          <a:xfrm>
            <a:off x="42008992" y="6309661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C33B3B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3;p1">
            <a:extLst>
              <a:ext uri="{FF2B5EF4-FFF2-40B4-BE49-F238E27FC236}">
                <a16:creationId xmlns:a16="http://schemas.microsoft.com/office/drawing/2014/main" id="{FA5E8B78-7FAC-D9E3-A1B3-2687D156A9C0}"/>
              </a:ext>
            </a:extLst>
          </p:cNvPr>
          <p:cNvSpPr txBox="1"/>
          <p:nvPr/>
        </p:nvSpPr>
        <p:spPr>
          <a:xfrm>
            <a:off x="42008992" y="10104626"/>
            <a:ext cx="46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C33B3B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43;p1">
            <a:extLst>
              <a:ext uri="{FF2B5EF4-FFF2-40B4-BE49-F238E27FC236}">
                <a16:creationId xmlns:a16="http://schemas.microsoft.com/office/drawing/2014/main" id="{C62B58E2-885A-36E2-9CF0-BABDEBB984B3}"/>
              </a:ext>
            </a:extLst>
          </p:cNvPr>
          <p:cNvSpPr txBox="1"/>
          <p:nvPr/>
        </p:nvSpPr>
        <p:spPr>
          <a:xfrm>
            <a:off x="13463483" y="29256006"/>
            <a:ext cx="462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C33B3B"/>
                </a:solidFill>
              </a:rPr>
              <a:t>1</a:t>
            </a:r>
            <a:endParaRPr sz="1400" b="0" i="0" u="none" strike="noStrike" cap="none" dirty="0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43;p1">
            <a:extLst>
              <a:ext uri="{FF2B5EF4-FFF2-40B4-BE49-F238E27FC236}">
                <a16:creationId xmlns:a16="http://schemas.microsoft.com/office/drawing/2014/main" id="{75B6C47D-7C91-9D9D-8574-B676136DFC2C}"/>
              </a:ext>
            </a:extLst>
          </p:cNvPr>
          <p:cNvSpPr txBox="1"/>
          <p:nvPr/>
        </p:nvSpPr>
        <p:spPr>
          <a:xfrm>
            <a:off x="17661496" y="28093956"/>
            <a:ext cx="4623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C33B3B"/>
                </a:solidFill>
              </a:rPr>
              <a:t>2</a:t>
            </a:r>
            <a:endParaRPr sz="1400" b="0" i="0" u="none" strike="noStrike" cap="none" dirty="0">
              <a:solidFill>
                <a:srgbClr val="C3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ACB31795-2280-04F4-F19E-F2930C56F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482797"/>
              </p:ext>
            </p:extLst>
          </p:nvPr>
        </p:nvGraphicFramePr>
        <p:xfrm>
          <a:off x="30687345" y="7166684"/>
          <a:ext cx="4800600" cy="118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870200" imgH="711200" progId="Equation.3">
                  <p:embed/>
                </p:oleObj>
              </mc:Choice>
              <mc:Fallback>
                <p:oleObj name="Equation" r:id="rId35" imgW="2870200" imgH="711200" progId="Equation.3">
                  <p:embed/>
                  <p:pic>
                    <p:nvPicPr>
                      <p:cNvPr id="148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7345" y="7166684"/>
                        <a:ext cx="4800600" cy="1188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AC9E3192-9852-5402-4BE8-EEA81D967945}"/>
              </a:ext>
            </a:extLst>
          </p:cNvPr>
          <p:cNvGrpSpPr/>
          <p:nvPr/>
        </p:nvGrpSpPr>
        <p:grpSpPr>
          <a:xfrm>
            <a:off x="26221053" y="12098883"/>
            <a:ext cx="1907895" cy="337810"/>
            <a:chOff x="32206019" y="7460269"/>
            <a:chExt cx="1907895" cy="337810"/>
          </a:xfrm>
        </p:grpSpPr>
        <p:sp>
          <p:nvSpPr>
            <p:cNvPr id="46" name="Rounded Rectangle 34">
              <a:extLst>
                <a:ext uri="{FF2B5EF4-FFF2-40B4-BE49-F238E27FC236}">
                  <a16:creationId xmlns:a16="http://schemas.microsoft.com/office/drawing/2014/main" id="{D1577738-AB70-90FF-B1DF-6296BE6FB315}"/>
                </a:ext>
              </a:extLst>
            </p:cNvPr>
            <p:cNvSpPr/>
            <p:nvPr/>
          </p:nvSpPr>
          <p:spPr>
            <a:xfrm>
              <a:off x="32206019" y="7460269"/>
              <a:ext cx="1907895" cy="33781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4AE432-161C-3BE3-010E-97F8386E17F2}"/>
                </a:ext>
              </a:extLst>
            </p:cNvPr>
            <p:cNvSpPr txBox="1"/>
            <p:nvPr/>
          </p:nvSpPr>
          <p:spPr>
            <a:xfrm>
              <a:off x="32206019" y="7475286"/>
              <a:ext cx="1907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LSE/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</a:rPr>
                <a:t>minLSE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: 1.0348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AEEDAF0-7382-6052-B389-2EC258CCFA90}"/>
              </a:ext>
            </a:extLst>
          </p:cNvPr>
          <p:cNvGrpSpPr/>
          <p:nvPr/>
        </p:nvGrpSpPr>
        <p:grpSpPr>
          <a:xfrm>
            <a:off x="33414433" y="12098883"/>
            <a:ext cx="1907895" cy="337810"/>
            <a:chOff x="32206019" y="7460269"/>
            <a:chExt cx="1907895" cy="337810"/>
          </a:xfrm>
        </p:grpSpPr>
        <p:sp>
          <p:nvSpPr>
            <p:cNvPr id="55" name="Rounded Rectangle 177">
              <a:extLst>
                <a:ext uri="{FF2B5EF4-FFF2-40B4-BE49-F238E27FC236}">
                  <a16:creationId xmlns:a16="http://schemas.microsoft.com/office/drawing/2014/main" id="{4CBD8DBC-5F74-64BB-EB31-E829C5103C33}"/>
                </a:ext>
              </a:extLst>
            </p:cNvPr>
            <p:cNvSpPr/>
            <p:nvPr/>
          </p:nvSpPr>
          <p:spPr>
            <a:xfrm>
              <a:off x="32206019" y="7460269"/>
              <a:ext cx="1907895" cy="33781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2CEE68D-5222-477C-7AE1-A043AC4EF9EB}"/>
                </a:ext>
              </a:extLst>
            </p:cNvPr>
            <p:cNvSpPr txBox="1"/>
            <p:nvPr/>
          </p:nvSpPr>
          <p:spPr>
            <a:xfrm>
              <a:off x="32206019" y="7475286"/>
              <a:ext cx="1907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LSE/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</a:rPr>
                <a:t>minLSE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: 1.0438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C0DA15C-843E-773E-5552-40595C8BCE60}"/>
              </a:ext>
            </a:extLst>
          </p:cNvPr>
          <p:cNvGrpSpPr/>
          <p:nvPr/>
        </p:nvGrpSpPr>
        <p:grpSpPr>
          <a:xfrm>
            <a:off x="40518359" y="8458501"/>
            <a:ext cx="1907895" cy="337810"/>
            <a:chOff x="32206019" y="7460269"/>
            <a:chExt cx="1907895" cy="337810"/>
          </a:xfrm>
        </p:grpSpPr>
        <p:sp>
          <p:nvSpPr>
            <p:cNvPr id="89" name="Rounded Rectangle 195">
              <a:extLst>
                <a:ext uri="{FF2B5EF4-FFF2-40B4-BE49-F238E27FC236}">
                  <a16:creationId xmlns:a16="http://schemas.microsoft.com/office/drawing/2014/main" id="{F99D0A5B-AC62-3155-F616-837F533547FC}"/>
                </a:ext>
              </a:extLst>
            </p:cNvPr>
            <p:cNvSpPr/>
            <p:nvPr/>
          </p:nvSpPr>
          <p:spPr>
            <a:xfrm>
              <a:off x="32206019" y="7460269"/>
              <a:ext cx="1907895" cy="33781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CFE8991-9949-0CCF-6A47-039E57E8E36C}"/>
                </a:ext>
              </a:extLst>
            </p:cNvPr>
            <p:cNvSpPr txBox="1"/>
            <p:nvPr/>
          </p:nvSpPr>
          <p:spPr>
            <a:xfrm>
              <a:off x="32206019" y="7475286"/>
              <a:ext cx="1907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LSE/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</a:rPr>
                <a:t>minLSE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: 1.8707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D60633A-17F2-8E07-5444-DCD7EC01FA92}"/>
              </a:ext>
            </a:extLst>
          </p:cNvPr>
          <p:cNvGrpSpPr/>
          <p:nvPr/>
        </p:nvGrpSpPr>
        <p:grpSpPr>
          <a:xfrm>
            <a:off x="40518359" y="12098883"/>
            <a:ext cx="1907895" cy="337810"/>
            <a:chOff x="32206019" y="7460269"/>
            <a:chExt cx="1907895" cy="337810"/>
          </a:xfrm>
        </p:grpSpPr>
        <p:sp>
          <p:nvSpPr>
            <p:cNvPr id="92" name="Rounded Rectangle 198">
              <a:extLst>
                <a:ext uri="{FF2B5EF4-FFF2-40B4-BE49-F238E27FC236}">
                  <a16:creationId xmlns:a16="http://schemas.microsoft.com/office/drawing/2014/main" id="{6E9E64F0-B3BD-24C1-5D5B-C8D93E61D84F}"/>
                </a:ext>
              </a:extLst>
            </p:cNvPr>
            <p:cNvSpPr/>
            <p:nvPr/>
          </p:nvSpPr>
          <p:spPr>
            <a:xfrm>
              <a:off x="32206019" y="7460269"/>
              <a:ext cx="1907895" cy="337810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F4892D1-153C-A6F5-FB49-E61518311E7E}"/>
                </a:ext>
              </a:extLst>
            </p:cNvPr>
            <p:cNvSpPr txBox="1"/>
            <p:nvPr/>
          </p:nvSpPr>
          <p:spPr>
            <a:xfrm>
              <a:off x="32206019" y="7475286"/>
              <a:ext cx="19078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LSE/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</a:rPr>
                <a:t>minLSE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: 1.0781</a:t>
              </a:r>
            </a:p>
          </p:txBody>
        </p:sp>
      </p:grpSp>
      <p:pic>
        <p:nvPicPr>
          <p:cNvPr id="95" name="Picture 94" descr="Diagram, schematic&#10;&#10;Description automatically generated">
            <a:extLst>
              <a:ext uri="{FF2B5EF4-FFF2-40B4-BE49-F238E27FC236}">
                <a16:creationId xmlns:a16="http://schemas.microsoft.com/office/drawing/2014/main" id="{B8479400-531C-82C6-D395-E11F8E646104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3055926" y="14999051"/>
            <a:ext cx="9973799" cy="5456674"/>
          </a:xfrm>
          <a:prstGeom prst="rect">
            <a:avLst/>
          </a:prstGeom>
        </p:spPr>
      </p:pic>
      <p:pic>
        <p:nvPicPr>
          <p:cNvPr id="97" name="Picture 96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6D8DBEE-CBAD-4529-3E11-FDB6834F087D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5918724" y="20484679"/>
            <a:ext cx="6686599" cy="942982"/>
          </a:xfrm>
          <a:prstGeom prst="rect">
            <a:avLst/>
          </a:prstGeom>
        </p:spPr>
      </p:pic>
      <p:pic>
        <p:nvPicPr>
          <p:cNvPr id="99" name="Picture 9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BB26D19C-7646-81EA-2C83-9DCB76A1CF0C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4368380" y="21898476"/>
            <a:ext cx="8512299" cy="1054943"/>
          </a:xfrm>
          <a:prstGeom prst="rect">
            <a:avLst/>
          </a:prstGeom>
        </p:spPr>
      </p:pic>
      <p:pic>
        <p:nvPicPr>
          <p:cNvPr id="101" name="Picture 100" descr="A picture containing text, orange, device, meter&#10;&#10;Description automatically generated">
            <a:extLst>
              <a:ext uri="{FF2B5EF4-FFF2-40B4-BE49-F238E27FC236}">
                <a16:creationId xmlns:a16="http://schemas.microsoft.com/office/drawing/2014/main" id="{D26DFB67-D2D4-5AE3-85EB-6A8484ABDF94}"/>
              </a:ext>
            </a:extLst>
          </p:cNvPr>
          <p:cNvPicPr>
            <a:picLocks noChangeAspect="1"/>
          </p:cNvPicPr>
          <p:nvPr/>
        </p:nvPicPr>
        <p:blipFill rotWithShape="1">
          <a:blip r:embed="rId40"/>
          <a:srcRect r="25804" b="-4692"/>
          <a:stretch/>
        </p:blipFill>
        <p:spPr>
          <a:xfrm>
            <a:off x="33408947" y="20408473"/>
            <a:ext cx="2176699" cy="1156742"/>
          </a:xfrm>
          <a:prstGeom prst="rect">
            <a:avLst/>
          </a:prstGeom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B91AC9-6F76-0B33-ACA7-22F05D06DA5A}"/>
              </a:ext>
            </a:extLst>
          </p:cNvPr>
          <p:cNvCxnSpPr>
            <a:cxnSpLocks/>
          </p:cNvCxnSpPr>
          <p:nvPr/>
        </p:nvCxnSpPr>
        <p:spPr bwMode="auto">
          <a:xfrm flipV="1">
            <a:off x="33659966" y="18899154"/>
            <a:ext cx="428558" cy="199361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0A6F18F-C734-6100-A51B-CE8AE703DFAA}"/>
              </a:ext>
            </a:extLst>
          </p:cNvPr>
          <p:cNvCxnSpPr>
            <a:cxnSpLocks/>
          </p:cNvCxnSpPr>
          <p:nvPr/>
        </p:nvCxnSpPr>
        <p:spPr bwMode="auto">
          <a:xfrm>
            <a:off x="33873611" y="21658861"/>
            <a:ext cx="442815" cy="9252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6E8EE52-1064-5E97-FC1B-1245161DFDF9}"/>
              </a:ext>
            </a:extLst>
          </p:cNvPr>
          <p:cNvSpPr txBox="1"/>
          <p:nvPr/>
        </p:nvSpPr>
        <p:spPr>
          <a:xfrm>
            <a:off x="35918724" y="21497535"/>
            <a:ext cx="678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Information stored in expression table from expression database.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BA5898-60A1-119D-2BF3-7CE2AF8B53DE}"/>
              </a:ext>
            </a:extLst>
          </p:cNvPr>
          <p:cNvSpPr txBox="1"/>
          <p:nvPr/>
        </p:nvSpPr>
        <p:spPr>
          <a:xfrm>
            <a:off x="34307627" y="22967265"/>
            <a:ext cx="8573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Information stored in network table from regulation database. Used to create networks.</a:t>
            </a:r>
          </a:p>
        </p:txBody>
      </p:sp>
      <p:pic>
        <p:nvPicPr>
          <p:cNvPr id="102" name="Picture 101" descr="Diagram&#10;&#10;Description automatically generated">
            <a:extLst>
              <a:ext uri="{FF2B5EF4-FFF2-40B4-BE49-F238E27FC236}">
                <a16:creationId xmlns:a16="http://schemas.microsoft.com/office/drawing/2014/main" id="{4FC7801E-C69B-027E-6469-C6F129A852D1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556491" y="21796654"/>
            <a:ext cx="10296401" cy="4333308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1631</Words>
  <Application>Microsoft Office PowerPoint</Application>
  <PresentationFormat>Custom</PresentationFormat>
  <Paragraphs>138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Times New Roman</vt:lpstr>
      <vt:lpstr>Symbol</vt:lpstr>
      <vt:lpstr>Calibri</vt:lpstr>
      <vt:lpstr>Helvetica Neue</vt:lpstr>
      <vt:lpstr>Office Theme</vt:lpstr>
      <vt:lpstr>Equation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Dahlquist, Kam</cp:lastModifiedBy>
  <cp:revision>46</cp:revision>
  <cp:lastPrinted>2023-03-15T19:04:55Z</cp:lastPrinted>
  <dcterms:modified xsi:type="dcterms:W3CDTF">2023-03-15T19:12:37Z</dcterms:modified>
</cp:coreProperties>
</file>